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7" r:id="rId4"/>
    <p:sldId id="259" r:id="rId5"/>
    <p:sldId id="275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9" r:id="rId15"/>
    <p:sldId id="270" r:id="rId16"/>
    <p:sldId id="271" r:id="rId17"/>
    <p:sldId id="272" r:id="rId18"/>
    <p:sldId id="273" r:id="rId19"/>
    <p:sldId id="258" r:id="rId20"/>
    <p:sldId id="27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7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6A46DF-D2C5-474C-BFBA-4EF699E015B1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F60B3A-EC77-42DE-B1E8-37B75A8207CE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Равнинные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72A8F6-A272-42F8-BF26-5435E1F25ECA}" type="parTrans" cxnId="{C805CE77-F79B-4315-8ABE-721F6825753C}">
      <dgm:prSet/>
      <dgm:spPr/>
      <dgm:t>
        <a:bodyPr/>
        <a:lstStyle/>
        <a:p>
          <a:endParaRPr lang="ru-RU"/>
        </a:p>
      </dgm:t>
    </dgm:pt>
    <dgm:pt modelId="{6998CDCC-A141-4F63-B12F-4C7ED77E6E8B}" type="sibTrans" cxnId="{C805CE77-F79B-4315-8ABE-721F6825753C}">
      <dgm:prSet/>
      <dgm:spPr/>
      <dgm:t>
        <a:bodyPr/>
        <a:lstStyle/>
        <a:p>
          <a:endParaRPr lang="ru-RU"/>
        </a:p>
      </dgm:t>
    </dgm:pt>
    <dgm:pt modelId="{5B85393D-9F5B-4C34-B97E-3678055E1F08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Горные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77ECA1-8738-4127-AD1B-63A55A2ECF37}" type="parTrans" cxnId="{83C8A8D2-F4A4-445F-9E70-A03E3BFBCB7E}">
      <dgm:prSet/>
      <dgm:spPr/>
      <dgm:t>
        <a:bodyPr/>
        <a:lstStyle/>
        <a:p>
          <a:endParaRPr lang="ru-RU"/>
        </a:p>
      </dgm:t>
    </dgm:pt>
    <dgm:pt modelId="{A956AD3F-7AD0-4DCB-8EE3-D31E0A1BA88D}" type="sibTrans" cxnId="{83C8A8D2-F4A4-445F-9E70-A03E3BFBCB7E}">
      <dgm:prSet/>
      <dgm:spPr/>
      <dgm:t>
        <a:bodyPr/>
        <a:lstStyle/>
        <a:p>
          <a:endParaRPr lang="ru-RU"/>
        </a:p>
      </dgm:t>
    </dgm:pt>
    <dgm:pt modelId="{CEC6C54C-6042-4BEB-B6BC-5E4C955D1BD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медленное,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долины широкие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22B78C-7431-491E-8DD0-1C2C0EA32D7F}" type="parTrans" cxnId="{95A52BE8-2D84-4BDC-AB37-A0EE86B303E7}">
      <dgm:prSet/>
      <dgm:spPr/>
      <dgm:t>
        <a:bodyPr/>
        <a:lstStyle/>
        <a:p>
          <a:endParaRPr lang="ru-RU"/>
        </a:p>
      </dgm:t>
    </dgm:pt>
    <dgm:pt modelId="{6D29100B-E127-4B54-B2DF-FDBCB64F4BAA}" type="sibTrans" cxnId="{95A52BE8-2D84-4BDC-AB37-A0EE86B303E7}">
      <dgm:prSet/>
      <dgm:spPr/>
      <dgm:t>
        <a:bodyPr/>
        <a:lstStyle/>
        <a:p>
          <a:endParaRPr lang="ru-RU"/>
        </a:p>
      </dgm:t>
    </dgm:pt>
    <dgm:pt modelId="{722244FE-CD93-4258-BDDF-6A22405397F1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Течение быстрое,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долины узкие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E5DB6F-F914-44ED-AE9C-D6E8B8211F06}" type="parTrans" cxnId="{C29454AA-81DB-4DA8-BA2A-29430BF5CD49}">
      <dgm:prSet/>
      <dgm:spPr/>
      <dgm:t>
        <a:bodyPr/>
        <a:lstStyle/>
        <a:p>
          <a:endParaRPr lang="ru-RU"/>
        </a:p>
      </dgm:t>
    </dgm:pt>
    <dgm:pt modelId="{ACC663F1-39B3-4A0A-B065-602BA4C62691}" type="sibTrans" cxnId="{C29454AA-81DB-4DA8-BA2A-29430BF5CD49}">
      <dgm:prSet/>
      <dgm:spPr/>
      <dgm:t>
        <a:bodyPr/>
        <a:lstStyle/>
        <a:p>
          <a:endParaRPr lang="ru-RU"/>
        </a:p>
      </dgm:t>
    </dgm:pt>
    <dgm:pt modelId="{76D452C1-B7B6-4736-B6FC-A0469722BDBE}" type="pres">
      <dgm:prSet presAssocID="{CF6A46DF-D2C5-474C-BFBA-4EF699E015B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952E4B-2885-43B6-85FE-B5B9E85A5034}" type="pres">
      <dgm:prSet presAssocID="{52F60B3A-EC77-42DE-B1E8-37B75A8207C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6B78E-055E-421E-B36C-792F83C66E4A}" type="pres">
      <dgm:prSet presAssocID="{6998CDCC-A141-4F63-B12F-4C7ED77E6E8B}" presName="sibTrans" presStyleCnt="0"/>
      <dgm:spPr/>
    </dgm:pt>
    <dgm:pt modelId="{FB7CBFBA-9A6E-40F3-ABF1-53FB4B9C35C6}" type="pres">
      <dgm:prSet presAssocID="{5B85393D-9F5B-4C34-B97E-3678055E1F08}" presName="node" presStyleLbl="node1" presStyleIdx="1" presStyleCnt="4" custLinFactNeighborX="-13" custLinFactNeighborY="12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3DE22-6134-4D37-8B55-F7C536DFEDC9}" type="pres">
      <dgm:prSet presAssocID="{A956AD3F-7AD0-4DCB-8EE3-D31E0A1BA88D}" presName="sibTrans" presStyleCnt="0"/>
      <dgm:spPr/>
    </dgm:pt>
    <dgm:pt modelId="{32DD6FF3-81CB-4AFD-8841-474BE26C6EBE}" type="pres">
      <dgm:prSet presAssocID="{CEC6C54C-6042-4BEB-B6BC-5E4C955D1BD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906E1B-3892-4DFD-8920-B6D8FFB2E3FC}" type="pres">
      <dgm:prSet presAssocID="{6D29100B-E127-4B54-B2DF-FDBCB64F4BAA}" presName="sibTrans" presStyleCnt="0"/>
      <dgm:spPr/>
    </dgm:pt>
    <dgm:pt modelId="{F8D24C66-6FA1-4B28-A516-2EEA5F3ACFA6}" type="pres">
      <dgm:prSet presAssocID="{722244FE-CD93-4258-BDDF-6A22405397F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9454AA-81DB-4DA8-BA2A-29430BF5CD49}" srcId="{CF6A46DF-D2C5-474C-BFBA-4EF699E015B1}" destId="{722244FE-CD93-4258-BDDF-6A22405397F1}" srcOrd="3" destOrd="0" parTransId="{DCE5DB6F-F914-44ED-AE9C-D6E8B8211F06}" sibTransId="{ACC663F1-39B3-4A0A-B065-602BA4C62691}"/>
    <dgm:cxn modelId="{83C8A8D2-F4A4-445F-9E70-A03E3BFBCB7E}" srcId="{CF6A46DF-D2C5-474C-BFBA-4EF699E015B1}" destId="{5B85393D-9F5B-4C34-B97E-3678055E1F08}" srcOrd="1" destOrd="0" parTransId="{6977ECA1-8738-4127-AD1B-63A55A2ECF37}" sibTransId="{A956AD3F-7AD0-4DCB-8EE3-D31E0A1BA88D}"/>
    <dgm:cxn modelId="{95A52BE8-2D84-4BDC-AB37-A0EE86B303E7}" srcId="{CF6A46DF-D2C5-474C-BFBA-4EF699E015B1}" destId="{CEC6C54C-6042-4BEB-B6BC-5E4C955D1BD7}" srcOrd="2" destOrd="0" parTransId="{3022B78C-7431-491E-8DD0-1C2C0EA32D7F}" sibTransId="{6D29100B-E127-4B54-B2DF-FDBCB64F4BAA}"/>
    <dgm:cxn modelId="{E9EDC3C3-B8CB-44E5-9093-4A344EB30CE6}" type="presOf" srcId="{5B85393D-9F5B-4C34-B97E-3678055E1F08}" destId="{FB7CBFBA-9A6E-40F3-ABF1-53FB4B9C35C6}" srcOrd="0" destOrd="0" presId="urn:microsoft.com/office/officeart/2005/8/layout/default#1"/>
    <dgm:cxn modelId="{5427B344-B4D6-4123-8273-F231A216FE1C}" type="presOf" srcId="{CEC6C54C-6042-4BEB-B6BC-5E4C955D1BD7}" destId="{32DD6FF3-81CB-4AFD-8841-474BE26C6EBE}" srcOrd="0" destOrd="0" presId="urn:microsoft.com/office/officeart/2005/8/layout/default#1"/>
    <dgm:cxn modelId="{36AD8B2E-D400-4442-9096-0FE0193F989D}" type="presOf" srcId="{52F60B3A-EC77-42DE-B1E8-37B75A8207CE}" destId="{CD952E4B-2885-43B6-85FE-B5B9E85A5034}" srcOrd="0" destOrd="0" presId="urn:microsoft.com/office/officeart/2005/8/layout/default#1"/>
    <dgm:cxn modelId="{2E83FFF9-052B-4100-B9CA-7D8FF47497AB}" type="presOf" srcId="{722244FE-CD93-4258-BDDF-6A22405397F1}" destId="{F8D24C66-6FA1-4B28-A516-2EEA5F3ACFA6}" srcOrd="0" destOrd="0" presId="urn:microsoft.com/office/officeart/2005/8/layout/default#1"/>
    <dgm:cxn modelId="{C805CE77-F79B-4315-8ABE-721F6825753C}" srcId="{CF6A46DF-D2C5-474C-BFBA-4EF699E015B1}" destId="{52F60B3A-EC77-42DE-B1E8-37B75A8207CE}" srcOrd="0" destOrd="0" parTransId="{9872A8F6-A272-42F8-BF26-5435E1F25ECA}" sibTransId="{6998CDCC-A141-4F63-B12F-4C7ED77E6E8B}"/>
    <dgm:cxn modelId="{674313EB-611B-46BE-A1E7-DA55E673CA0C}" type="presOf" srcId="{CF6A46DF-D2C5-474C-BFBA-4EF699E015B1}" destId="{76D452C1-B7B6-4736-B6FC-A0469722BDBE}" srcOrd="0" destOrd="0" presId="urn:microsoft.com/office/officeart/2005/8/layout/default#1"/>
    <dgm:cxn modelId="{41DC763F-BA4F-4841-B734-574E4164995A}" type="presParOf" srcId="{76D452C1-B7B6-4736-B6FC-A0469722BDBE}" destId="{CD952E4B-2885-43B6-85FE-B5B9E85A5034}" srcOrd="0" destOrd="0" presId="urn:microsoft.com/office/officeart/2005/8/layout/default#1"/>
    <dgm:cxn modelId="{B5DD8B3E-A83C-4599-A5D3-F895703AA27C}" type="presParOf" srcId="{76D452C1-B7B6-4736-B6FC-A0469722BDBE}" destId="{8DF6B78E-055E-421E-B36C-792F83C66E4A}" srcOrd="1" destOrd="0" presId="urn:microsoft.com/office/officeart/2005/8/layout/default#1"/>
    <dgm:cxn modelId="{1415C565-7FC7-456B-8DC2-EFEC0C0F964A}" type="presParOf" srcId="{76D452C1-B7B6-4736-B6FC-A0469722BDBE}" destId="{FB7CBFBA-9A6E-40F3-ABF1-53FB4B9C35C6}" srcOrd="2" destOrd="0" presId="urn:microsoft.com/office/officeart/2005/8/layout/default#1"/>
    <dgm:cxn modelId="{B37214C4-B1C4-41C0-A99B-3B3ADF8BC8F2}" type="presParOf" srcId="{76D452C1-B7B6-4736-B6FC-A0469722BDBE}" destId="{CC33DE22-6134-4D37-8B55-F7C536DFEDC9}" srcOrd="3" destOrd="0" presId="urn:microsoft.com/office/officeart/2005/8/layout/default#1"/>
    <dgm:cxn modelId="{A5C68A5C-B73D-4C01-9D59-8B87856F9A73}" type="presParOf" srcId="{76D452C1-B7B6-4736-B6FC-A0469722BDBE}" destId="{32DD6FF3-81CB-4AFD-8841-474BE26C6EBE}" srcOrd="4" destOrd="0" presId="urn:microsoft.com/office/officeart/2005/8/layout/default#1"/>
    <dgm:cxn modelId="{DE4C9388-03C0-4CBC-BC6C-8EE029CD80CA}" type="presParOf" srcId="{76D452C1-B7B6-4736-B6FC-A0469722BDBE}" destId="{1B906E1B-3892-4DFD-8920-B6D8FFB2E3FC}" srcOrd="5" destOrd="0" presId="urn:microsoft.com/office/officeart/2005/8/layout/default#1"/>
    <dgm:cxn modelId="{493484A6-139B-4206-BA37-40BADFC3C4CB}" type="presParOf" srcId="{76D452C1-B7B6-4736-B6FC-A0469722BDBE}" destId="{F8D24C66-6FA1-4B28-A516-2EEA5F3ACFA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3019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801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4658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0812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38621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02293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12531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0591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4590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933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304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7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4154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6370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8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976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96A76-9144-4F78-A1A4-E4C7F1472D98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916469B-1522-4546-AF03-8FF50BF0C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126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geo.ru/lists/?id=11" TargetMode="External"/><Relationship Id="rId13" Type="http://schemas.openxmlformats.org/officeDocument/2006/relationships/hyperlink" Target="https://upload.wikimedia.org/wikipedia/commons/b/b2/Estuary-mouth.jpg" TargetMode="External"/><Relationship Id="rId18" Type="http://schemas.openxmlformats.org/officeDocument/2006/relationships/hyperlink" Target="https://wonderful-planet.ru/gidrosfera/22-reki-4/" TargetMode="External"/><Relationship Id="rId3" Type="http://schemas.openxmlformats.org/officeDocument/2006/relationships/hyperlink" Target="https://yandex.ru/collections/card/5ab242110265c1009edc25ae/?boardId=5ab235c90265c10095dc157e-" TargetMode="External"/><Relationship Id="rId7" Type="http://schemas.openxmlformats.org/officeDocument/2006/relationships/hyperlink" Target="http://900igr.net/up/datas/108904/020.jpg" TargetMode="External"/><Relationship Id="rId12" Type="http://schemas.openxmlformats.org/officeDocument/2006/relationships/hyperlink" Target="https://upload.wikimedia.org/wikipedia/commons/thumb/c/cf/River_Plate.jpg/800px-River_Plate.jpg-" TargetMode="External"/><Relationship Id="rId17" Type="http://schemas.openxmlformats.org/officeDocument/2006/relationships/hyperlink" Target="https://ru.wikipedia.org/wiki/%D0%A0%D0%B5%D1%87%D0%BD%D0%B0%D1%8F_%D1%81%D0%B8%D1%81%D1%82%D0%B5%D0%BC%D0%B0" TargetMode="External"/><Relationship Id="rId2" Type="http://schemas.openxmlformats.org/officeDocument/2006/relationships/hyperlink" Target="https://yandex.ru/collections/card/5ab242110265c1009edc25ae/?boardId=5ab235c90265c10095dc157e" TargetMode="External"/><Relationship Id="rId16" Type="http://schemas.openxmlformats.org/officeDocument/2006/relationships/hyperlink" Target="https://ds04.infourok.ru/uploads/ex/1234/000eb833-74e14120/img15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900igr.net/prezentacija/biologija/reki-108904/glavnye-reki-mira-20.html" TargetMode="External"/><Relationship Id="rId11" Type="http://schemas.openxmlformats.org/officeDocument/2006/relationships/hyperlink" Target="https://tvoiklas.ru/wp-content/uploads/2019/04/ustia.jpg" TargetMode="External"/><Relationship Id="rId5" Type="http://schemas.openxmlformats.org/officeDocument/2006/relationships/hyperlink" Target="https://yandex.ru/collections/card/5d6406673cbd83ea526801fe/" TargetMode="External"/><Relationship Id="rId15" Type="http://schemas.openxmlformats.org/officeDocument/2006/relationships/hyperlink" Target="https://upload.wikimedia.org/wikipedia/commons/thumb/d/d8/Ural-delta-ISS009E18679_lrg.jpg/800px-Ural-delta-ISS009E18679_lrg.jpg" TargetMode="External"/><Relationship Id="rId10" Type="http://schemas.openxmlformats.org/officeDocument/2006/relationships/hyperlink" Target="https://photosight.ru/photos/6805519/" TargetMode="External"/><Relationship Id="rId19" Type="http://schemas.openxmlformats.org/officeDocument/2006/relationships/hyperlink" Target="https://vseprosto.com/geography/gidrosfera-zemli/vody-sushi-reki/pitanie-i-rezhim-rek/" TargetMode="External"/><Relationship Id="rId4" Type="http://schemas.openxmlformats.org/officeDocument/2006/relationships/hyperlink" Target="https://avatars.mds.yandex.net/get-pdb/1911901/899310de-0028-4646-a73e-157aba74f367/s1200" TargetMode="External"/><Relationship Id="rId9" Type="http://schemas.openxmlformats.org/officeDocument/2006/relationships/hyperlink" Target="https://i0.wp.com/grandars.ru/images/1/review/id/3869/328080b1c4.jpg" TargetMode="External"/><Relationship Id="rId14" Type="http://schemas.openxmlformats.org/officeDocument/2006/relationships/hyperlink" Target="https://upload.wikimedia.org/wikipedia/commons/f/f6/NileDelta-EO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seprosto.com/cms_content/uploads/vseprosto_com/big-2014/pavodok.jpg-" TargetMode="External"/><Relationship Id="rId7" Type="http://schemas.openxmlformats.org/officeDocument/2006/relationships/hyperlink" Target="https://upload.wikimedia.org/wikipedia/commons/thumb/8/88/FEMA_-_35691_-_Areal_of_a_washed_out_road_in_Wisconsin.jpg/800px-FEMA_-_35691_-_Areal_of_a_washed_out_road_in_Wisconsin.jpg" TargetMode="External"/><Relationship Id="rId2" Type="http://schemas.openxmlformats.org/officeDocument/2006/relationships/hyperlink" Target="https://vseprosto.com/cms_content/uploads/vseprosto_com/big-2014/polovode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upload.wikimedia.org/wikipedia/commons/thumb/3/3d/KatrinaNewOrleansFlooded_edit2.jpg/250px-KatrinaNewOrleansFlooded_edit2.jpg" TargetMode="External"/><Relationship Id="rId5" Type="http://schemas.openxmlformats.org/officeDocument/2006/relationships/hyperlink" Target="https://ru.wikipedia.org/wiki/" TargetMode="External"/><Relationship Id="rId4" Type="http://schemas.openxmlformats.org/officeDocument/2006/relationships/hyperlink" Target="https://vseprosto.com/cms_content/uploads/vseprosto_com/big-2014/mezhen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955965"/>
            <a:ext cx="7766936" cy="1745671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Реки-артерии Земли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64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468582"/>
          </a:xfrm>
        </p:spPr>
        <p:txBody>
          <a:bodyPr>
            <a:normAutofit fontScale="90000"/>
          </a:bodyPr>
          <a:lstStyle/>
          <a:p>
            <a:r>
              <a:rPr lang="ru-RU" sz="27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Де́льта</a:t>
            </a:r>
            <a:r>
              <a:rPr lang="ru-RU" sz="27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сложенная речными наносами низменность в низовьях реки, прорезанная разветвлённой сетью рукавов и протоков. Дельты, как правило, представляют собой особую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миниэкосистему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на планете в целом, так и в бассейне конкретной реки в частности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810960"/>
            <a:ext cx="3329058" cy="37921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08" y="2625436"/>
            <a:ext cx="3977698" cy="39776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70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187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19200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Речна́я</a:t>
            </a:r>
            <a:r>
              <a:rPr lang="ru-RU" sz="2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систе́ма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совокупность рек, изливающих воды одним общим руслом или системой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море, озеро или другой водоём.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главной реки (ствола системы) и притоков первого, второго и следующих порядков. Притоками первого порядка называются реки, непосредственно впадающие в главную реку, второго порядка — притоки притоков первого порядка и т. д. Иногда наименование порядка рек ведётся, наоборот, от мелких рек к главной.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969327"/>
            <a:ext cx="8596668" cy="207203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26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Типы рек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45325284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15198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Половодье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ежегодно повторяющееся в определенный сезон года увеличение количества воды в реке и сильный подъем ее уровня в результате весеннего или летнего таяния снегов, а также ледников в горах, выпадения дождя в течение длительного периода времени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218" y="2681576"/>
            <a:ext cx="8262887" cy="3947824"/>
          </a:xfrm>
        </p:spPr>
      </p:pic>
    </p:spTree>
    <p:extLst>
      <p:ext uri="{BB962C8B-B14F-4D97-AF65-F5344CB8AC3E}">
        <p14:creationId xmlns="" xmlns:p14="http://schemas.microsoft.com/office/powerpoint/2010/main" val="131838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Паводок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внезапный подъем уровня воды в реке, вызванный выпадением сильных дождей, усилением таяния снега или ледников.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45" y="1930400"/>
            <a:ext cx="7384082" cy="4635563"/>
          </a:xfrm>
        </p:spPr>
      </p:pic>
    </p:spTree>
    <p:extLst>
      <p:ext uri="{BB962C8B-B14F-4D97-AF65-F5344CB8AC3E}">
        <p14:creationId xmlns="" xmlns:p14="http://schemas.microsoft.com/office/powerpoint/2010/main" val="32865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и осенью реки питаются дождевыми и подземными водами. В засушливое лето они значительно мелеют. Как правило, в это время года наступает</a:t>
            </a:r>
            <a:r>
              <a:rPr lang="ru-RU" sz="27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межень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самый низкий уровень воды в реке. Зимой, когда реки </a:t>
            </a:r>
            <a:r>
              <a:rPr lang="ru-RU" sz="27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скованы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льдом, они получают только подземную воду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623820"/>
            <a:ext cx="7240539" cy="4234180"/>
          </a:xfrm>
        </p:spPr>
      </p:pic>
    </p:spTree>
    <p:extLst>
      <p:ext uri="{BB962C8B-B14F-4D97-AF65-F5344CB8AC3E}">
        <p14:creationId xmlns="" xmlns:p14="http://schemas.microsoft.com/office/powerpoint/2010/main" val="6543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952" y="568036"/>
            <a:ext cx="8596668" cy="1633660"/>
          </a:xfrm>
        </p:spPr>
        <p:txBody>
          <a:bodyPr>
            <a:no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Наводне́ние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значительное затопление определённой территории земли в результате подъёма уровня воды в реке, озере, водохранилище или море, наносящее материальный ущерб экономике, социальной сфере и природной среде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201696"/>
            <a:ext cx="3547660" cy="465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23" y="2489112"/>
            <a:ext cx="5084568" cy="3953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71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Домашнее задание: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§ 30, выучить термины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488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6858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000" dirty="0" smtClean="0">
                <a:hlinkClick r:id="rId2"/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Источники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000" dirty="0" smtClean="0"/>
              <a:t>https</a:t>
            </a:r>
            <a:r>
              <a:rPr lang="en-US" sz="2000" dirty="0"/>
              <a:t>://avatars.mds.yandex.net/get-pdb/790806/f5d6dd5a-8ba4-4081-baaf-0dc34beb508f/s1200</a:t>
            </a:r>
            <a:r>
              <a:rPr lang="ru-RU" sz="2000" dirty="0" smtClean="0">
                <a:hlinkClick r:id="rId3"/>
              </a:rPr>
              <a:t>-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изображение реки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avatars.mds.yandex.net/get-pdb/1911901/899310de-0028-4646-a73e-157aba74f367/s1200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5"/>
              </a:rPr>
              <a:t> </a:t>
            </a:r>
            <a:r>
              <a:rPr lang="ru-RU" sz="2000" dirty="0" smtClean="0"/>
              <a:t>-</a:t>
            </a:r>
            <a:r>
              <a:rPr lang="ru-RU" sz="2000" dirty="0" smtClean="0">
                <a:solidFill>
                  <a:schemeClr val="tx1"/>
                </a:solidFill>
              </a:rPr>
              <a:t>изображение реки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6"/>
              </a:rPr>
              <a:t> </a:t>
            </a:r>
            <a:r>
              <a:rPr lang="en-US" sz="2000" dirty="0">
                <a:hlinkClick r:id="rId7"/>
              </a:rPr>
              <a:t>http://</a:t>
            </a:r>
            <a:r>
              <a:rPr lang="en-US" sz="2000" dirty="0" smtClean="0">
                <a:hlinkClick r:id="rId7"/>
              </a:rPr>
              <a:t>900igr.net/up/datas/108904/020.jpg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–главные реки мира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8"/>
              </a:rPr>
              <a:t>http</a:t>
            </a:r>
            <a:r>
              <a:rPr lang="en-US" sz="2000" dirty="0">
                <a:hlinkClick r:id="rId8"/>
              </a:rPr>
              <a:t>://worldgeo.ru/lists/?id=11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-крупнейшие реки мира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i0.wp.com/grandars.ru/images/1/review/id/3869/328080b1c4.jpg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/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речной долины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10"/>
              </a:rPr>
              <a:t>https</a:t>
            </a:r>
            <a:r>
              <a:rPr lang="en-US" sz="2000" dirty="0">
                <a:hlinkClick r:id="rId10"/>
              </a:rPr>
              <a:t>://photosight.ru/photos/6805519/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-устье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реки 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tvoiklas.ru/wp-content/uploads/2019/04/ustia.jpg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-виды устьев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upload.wikimedia.org/wikipedia/commons/thumb/c/cf/River_Plate.jpg/800px-River_Plate.jpg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-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эстуарии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upload.wikimedia.org/wikipedia/commons/b/b2/Estuary-mouth.jpg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-эстуарии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upload.wikimedia.org/wikipedia/commons/f/f6/NileDelta-EO.JPG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-дельта реки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upload.wikimedia.org/wikipedia/commons/thumb/d/d8/Ural-delta-ISS009E18679_lrg.jpg/800px-Ural-delta-ISS009E18679_lrg.jpg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-дельта реки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ds04.infourok.ru/uploads/ex/1234/000eb833-74e14120/img15.jpg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-части реки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hlinkClick r:id="rId17"/>
              </a:rPr>
              <a:t>https://</a:t>
            </a:r>
            <a:r>
              <a:rPr lang="en-US" sz="2000" dirty="0" smtClean="0">
                <a:hlinkClick r:id="rId17"/>
              </a:rPr>
              <a:t>ru.wikipedia.org/wiki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речная система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18"/>
              </a:rPr>
              <a:t> </a:t>
            </a:r>
            <a:r>
              <a:rPr lang="en-US" sz="2000" dirty="0">
                <a:hlinkClick r:id="rId18"/>
              </a:rPr>
              <a:t>https://wonderful-planet.ru/gidrosfera/22-reki-4/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-типы рек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hlinkClick r:id="rId19"/>
              </a:rPr>
              <a:t>https</a:t>
            </a:r>
            <a:r>
              <a:rPr lang="en-US" sz="2000" dirty="0">
                <a:hlinkClick r:id="rId19"/>
              </a:rPr>
              <a:t>://vseprosto.com/geography/gidrosfera-zemli/vody-sushi-reki/pitanie-i-rezhim-rek/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режим реки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94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-145473"/>
            <a:ext cx="8596668" cy="654627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урока: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понятие реки, элементы речной долины,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речная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система;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зависимость направления и течения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 в зависимости от рельефа;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питание и режим рек;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развивать умения работать с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контурной картой и картами атласа.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05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232564"/>
          </a:xfrm>
        </p:spPr>
        <p:txBody>
          <a:bodyPr>
            <a:normAutofit fontScale="90000"/>
          </a:bodyPr>
          <a:lstStyle/>
          <a:p>
            <a:r>
              <a:rPr lang="ru-RU" sz="1600" dirty="0">
                <a:solidFill>
                  <a:schemeClr val="tx1"/>
                </a:solidFill>
                <a:hlinkClick r:id="rId2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vseprosto.com/cms_content/uploads/vseprosto_com/big-2014/polovode.jpg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половодья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vseprosto.com/cms_content/uploads/vseprosto_com/big-2014/pavodok.jpg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паводка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vseprosto.com/cms_content/uploads/vseprosto_com/big-2014/mezhen.jpg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-изображение межени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https://ru.wikipedia.org/wiki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-наводнение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upload.wikimedia.org/wikipedia/commons/thumb/3/3d/KatrinaNewOrleansFlooded_edit2.jpg/250px-KatrinaNewOrleansFlooded_edit2.jpg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-изображение наводнения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https://upload.wikimedia.org/wikipedia/commons/thumb/8/88/FEMA_-_35691_-_Areal_of_a_washed_out_road_in_Wisconsin.jpg/800px-FEMA_-_35691_-_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Areal_of_a_washed_out_road_in_Wisconsin.jpg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-изображение наводнения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568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поток воды, текущий в выработанном им углублении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76" y="1930400"/>
            <a:ext cx="5175249" cy="388143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327" y="1270000"/>
            <a:ext cx="3512963" cy="5259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67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341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843" y="609600"/>
            <a:ext cx="8596668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Кр</a:t>
            </a:r>
            <a:r>
              <a:rPr lang="ru-RU" sz="4000" dirty="0" smtClean="0">
                <a:solidFill>
                  <a:schemeClr val="accent4"/>
                </a:solidFill>
              </a:rPr>
              <a:t>упнейшие реки мира</a:t>
            </a:r>
            <a:endParaRPr lang="ru-RU" sz="4000" dirty="0">
              <a:solidFill>
                <a:schemeClr val="accent4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50417772"/>
              </p:ext>
            </p:extLst>
          </p:nvPr>
        </p:nvGraphicFramePr>
        <p:xfrm>
          <a:off x="677863" y="2160588"/>
          <a:ext cx="8596312" cy="305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="" xmlns:a16="http://schemas.microsoft.com/office/drawing/2014/main" val="1299900937"/>
                    </a:ext>
                  </a:extLst>
                </a:gridCol>
                <a:gridCol w="4298156">
                  <a:extLst>
                    <a:ext uri="{9D8B030D-6E8A-4147-A177-3AD203B41FA5}">
                      <a16:colId xmlns="" xmlns:a16="http://schemas.microsoft.com/office/drawing/2014/main" val="10123166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реки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Длина(км)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860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Нил (с </a:t>
                      </a:r>
                      <a:r>
                        <a:rPr lang="ru-RU" dirty="0" err="1" smtClean="0">
                          <a:effectLst/>
                        </a:rPr>
                        <a:t>Кагерой</a:t>
                      </a:r>
                      <a:r>
                        <a:rPr lang="ru-RU" dirty="0" smtClean="0">
                          <a:effectLst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6 671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5279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Янцзы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6 300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205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Амазонка (с Укаяли)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6 280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64829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Миссисипи (с Миссури и Ред-Роком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6 019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9169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Хуанхэ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5 464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7841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Обь (с </a:t>
                      </a:r>
                      <a:r>
                        <a:rPr lang="ru-RU" dirty="0" err="1" smtClean="0">
                          <a:effectLst/>
                        </a:rPr>
                        <a:t>Иртышом</a:t>
                      </a:r>
                      <a:r>
                        <a:rPr lang="ru-RU" dirty="0" smtClean="0">
                          <a:effectLst/>
                        </a:rPr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5 410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938535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Парана (с эстуарием Ла-Плата)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effectLst/>
                        </a:rPr>
                        <a:t>4 700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01270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1169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609600"/>
            <a:ext cx="7909405" cy="55831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Устье</a:t>
            </a:r>
            <a:r>
              <a:rPr lang="ru-RU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место впадения реки в другую рек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09" y="1269999"/>
            <a:ext cx="6963201" cy="52139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750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54" y="251114"/>
            <a:ext cx="8001000" cy="5981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3995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Эстуа́рий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</a:t>
            </a:r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лат. </a:t>
            </a:r>
            <a:r>
              <a:rPr lang="la-Latn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aestuarium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«затопляемое устье реки</a:t>
            </a:r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») </a:t>
            </a:r>
            <a:r>
              <a:rPr lang="ru-RU" sz="24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однорукавное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воронкообразное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устье реки,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расширяющееся в сторону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моря.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36" y="2308874"/>
            <a:ext cx="4034571" cy="31359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205" y="2308874"/>
            <a:ext cx="4673496" cy="31359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2433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</TotalTime>
  <Words>206</Words>
  <Application>Microsoft Office PowerPoint</Application>
  <PresentationFormat>Произвольный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Реки-артерии Земли</vt:lpstr>
      <vt:lpstr>Задачи урока:  раскрыть понятие реки, элементы речной долины, речная система;  рассмотреть зависимость направления и течения рек в зависимости от рельефа;   изучить питание и режим рек;  продолжать развивать умения работать с контурной картой и картами атласа.</vt:lpstr>
      <vt:lpstr>Река- поток воды, текущий в выработанном им углублении</vt:lpstr>
      <vt:lpstr>Слайд 4</vt:lpstr>
      <vt:lpstr>Крупнейшие реки мира</vt:lpstr>
      <vt:lpstr>Слайд 6</vt:lpstr>
      <vt:lpstr>Устье – место впадения реки в другую реку</vt:lpstr>
      <vt:lpstr>Слайд 8</vt:lpstr>
      <vt:lpstr>Эстуа́рий (от лат. aestuarium «затопляемое устье реки») —однорукавное воронкообразное устье реки, расширяющееся в сторону моря.</vt:lpstr>
      <vt:lpstr>Де́льта — сложенная речными наносами низменность в низовьях реки, прорезанная разветвлённой сетью рукавов и протоков. Дельты, как правило, представляют собой особую миниэкосистему как на планете в целом, так и в бассейне конкретной реки в частности.</vt:lpstr>
      <vt:lpstr>Слайд 11</vt:lpstr>
      <vt:lpstr>Речна́я систе́ма — совокупность рек, изливающих воды одним общим руслом или системой протоков в море, озеро или другой водоём.  Состоит из главной реки (ствола системы) и притоков первого, второго и следующих порядков. Притоками первого порядка называются реки, непосредственно впадающие в главную реку, второго порядка — притоки притоков первого порядка и т. д. Иногда наименование порядка рек ведётся, наоборот, от мелких рек к главной.  </vt:lpstr>
      <vt:lpstr>Типы рек</vt:lpstr>
      <vt:lpstr>Половодье — ежегодно повторяющееся в определенный сезон года увеличение количества воды в реке и сильный подъем ее уровня в результате весеннего или летнего таяния снегов, а также ледников в горах, выпадения дождя в течение длительного периода времени</vt:lpstr>
      <vt:lpstr>Паводок — внезапный подъем уровня воды в реке, вызванный выпадением сильных дождей, усилением таяния снега или ледников.</vt:lpstr>
      <vt:lpstr>Летом и осенью реки питаются дождевыми и подземными водами. В засушливое лето они значительно мелеют. Как правило, в это время года наступает межень — самый низкий уровень воды в реке. Зимой, когда реки скованы льдом, они получают только подземную воду.</vt:lpstr>
      <vt:lpstr>Наводне́ние — значительное затопление определённой территории земли в результате подъёма уровня воды в реке, озере, водохранилище или море, наносящее материальный ущерб экономике, социальной сфере и природной среде</vt:lpstr>
      <vt:lpstr>Домашнее задание: § 30, выучить термины</vt:lpstr>
      <vt:lpstr> Источники https://avatars.mds.yandex.net/get-pdb/790806/f5d6dd5a-8ba4-4081-baaf-0dc34beb508f/s1200- изображение реки  .https://avatars.mds.yandex.net/get-pdb/1911901/899310de-0028-4646-a73e-157aba74f367/s1200  -изображение реки  http://900igr.net/up/datas/108904/020.jpg . –главные реки мира http://worldgeo.ru/lists/?id=11 -крупнейшие реки мира  https://i0.wp.com/grandars.ru/images/1/review/id/3869/328080b1c4.jpg -строение речной долины https://photosight.ru/photos/6805519/. -устье реки   https://tvoiklas.ru/wp-content/uploads/2019/04/ustia.jpg  -виды устьев  https://upload.wikimedia.org/wikipedia/commons/thumb/c/cf/River_Plate.jpg/800px-River_Plate.jpg- эстуарии  https://upload.wikimedia.org/wikipedia/commons/b/b2/Estuary-mouth.jpg -эстуарии  https://upload.wikimedia.org/wikipedia/commons/f/f6/NileDelta-EO.JPG -дельта реки  https://upload.wikimedia.org/wikipedia/commons/thumb/d/d8/Ural-delta-ISS009E18679_lrg.jpg/800px-Ural-delta-ISS009E18679_lrg.jpg -дельта реки  https://ds04.infourok.ru/uploads/ex/1234/000eb833-74e14120/img15.jpg  -части реки  https://ru.wikipedia.org/wiki речная система  https://wonderful-planet.ru/gidrosfera/22-reki-4/ -типы рек https://vseprosto.com/geography/gidrosfera-zemli/vody-sushi-reki/pitanie-i-rezhim-rek/  - режим реки</vt:lpstr>
      <vt:lpstr> https://vseprosto.com/cms_content/uploads/vseprosto_com/big-2014/polovode.jpg - изображение половодья https://vseprosto.com/cms_content/uploads/vseprosto_com/big-2014/pavodok.jpg- изображение паводка https://vseprosto.com/cms_content/uploads/vseprosto_com/big-2014/mezhen.jpg -изображение межени  https://ru.wikipedia.org/wiki/ -наводнение  https://upload.wikimedia.org/wikipedia/commons/thumb/3/3d/KatrinaNewOrleansFlooded_edit2.jpg/250px-KatrinaNewOrleansFlooded_edit2.jpg -изображение наводнения  https://upload.wikimedia.org/wikipedia/commons/thumb/8/88/FEMA_-_35691_-_Areal_of_a_washed_out_road_in_Wisconsin.jpg/800px-FEMA_-_35691_-_Areal_of_a_washed_out_road_in_Wisconsin.jpg -изображение наводнения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саможенкова</dc:creator>
  <cp:lastModifiedBy>Администратор безопасности</cp:lastModifiedBy>
  <cp:revision>15</cp:revision>
  <dcterms:created xsi:type="dcterms:W3CDTF">2019-11-03T10:02:33Z</dcterms:created>
  <dcterms:modified xsi:type="dcterms:W3CDTF">2020-11-30T07:28:58Z</dcterms:modified>
</cp:coreProperties>
</file>