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Lobster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obs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5608619f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5608619f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1cabe093f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1cabe093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5608619f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65608619f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5608619f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65608619f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1cabe093f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1cabe093f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1cabe093f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51cabe093f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1cabe093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1cabe093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1cabe093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1cabe093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1cabe093f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1cabe093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1cabe093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1cabe093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1cabe093f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1cabe093f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51cabe093f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51cabe093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1cabe093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1cabe093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1cabe093f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1cabe093f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5608619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5608619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1cabe093f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1cabe093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2500">
        <p14:flip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5" Type="http://schemas.openxmlformats.org/officeDocument/2006/relationships/image" Target="../media/image2.jpg"/><Relationship Id="rId6" Type="http://schemas.openxmlformats.org/officeDocument/2006/relationships/image" Target="../media/image4.jpg"/><Relationship Id="rId7" Type="http://schemas.openxmlformats.org/officeDocument/2006/relationships/image" Target="../media/image1.jpg"/><Relationship Id="rId8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923999" y="163450"/>
            <a:ext cx="3189300" cy="23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CC0000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" sz="4800">
                <a:solidFill>
                  <a:srgbClr val="CC0000"/>
                </a:solidFill>
                <a:latin typeface="Lobster"/>
                <a:ea typeface="Lobster"/>
                <a:cs typeface="Lobster"/>
                <a:sym typeface="Lobster"/>
              </a:rPr>
              <a:t>усские </a:t>
            </a:r>
            <a:endParaRPr sz="4800">
              <a:solidFill>
                <a:srgbClr val="CC0000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CC0000"/>
                </a:solidFill>
                <a:latin typeface="Lobster"/>
                <a:ea typeface="Lobster"/>
                <a:cs typeface="Lobster"/>
                <a:sym typeface="Lobster"/>
              </a:rPr>
              <a:t>народные </a:t>
            </a:r>
            <a:endParaRPr sz="4800">
              <a:solidFill>
                <a:srgbClr val="CC0000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CC0000"/>
                </a:solidFill>
                <a:latin typeface="Lobster"/>
                <a:ea typeface="Lobster"/>
                <a:cs typeface="Lobster"/>
                <a:sym typeface="Lobster"/>
              </a:rPr>
              <a:t>сказки</a:t>
            </a:r>
            <a:endParaRPr sz="4800">
              <a:solidFill>
                <a:srgbClr val="CC0000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386075" y="2834125"/>
            <a:ext cx="1999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70444">
            <a:off x="5769350" y="165125"/>
            <a:ext cx="1905000" cy="2247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498373">
            <a:off x="485125" y="2505412"/>
            <a:ext cx="1766288" cy="252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56261">
            <a:off x="1552874" y="154851"/>
            <a:ext cx="1643800" cy="2268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32775" y="2495550"/>
            <a:ext cx="2571750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4">
            <a:off x="-6" y="-7"/>
            <a:ext cx="1585886" cy="2388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20000" y="-24725"/>
            <a:ext cx="15240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6299650" y="3159850"/>
            <a:ext cx="2434500" cy="1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000">
                <a:solidFill>
                  <a:srgbClr val="CC0000"/>
                </a:solidFill>
              </a:rPr>
              <a:t>Презентацию выполнила</a:t>
            </a:r>
            <a:endParaRPr b="1" sz="2000">
              <a:solidFill>
                <a:srgbClr val="CC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000">
                <a:solidFill>
                  <a:srgbClr val="CC0000"/>
                </a:solidFill>
              </a:rPr>
              <a:t>воспитатель ГПД</a:t>
            </a:r>
            <a:endParaRPr b="1" sz="2000">
              <a:solidFill>
                <a:srgbClr val="CC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000">
                <a:solidFill>
                  <a:srgbClr val="CC0000"/>
                </a:solidFill>
              </a:rPr>
              <a:t>Чуркина Л. И.</a:t>
            </a:r>
            <a:endParaRPr b="1" sz="20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0" y="829950"/>
            <a:ext cx="2348400" cy="384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Сказку мы для вас расскажем: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Она его кормила кашей.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Он ни капельки не съел,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На болото улетел.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Угощал её окрошкой.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Не отведала ни крошки.</a:t>
            </a:r>
            <a:endParaRPr b="1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B45F06"/>
                </a:solidFill>
              </a:rPr>
              <a:t>И ушла к себе в леса...</a:t>
            </a:r>
            <a:endParaRPr b="1">
              <a:solidFill>
                <a:srgbClr val="B45F06"/>
              </a:solidFill>
            </a:endParaRPr>
          </a:p>
        </p:txBody>
      </p: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0100" y="71963"/>
            <a:ext cx="6863901" cy="499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2"/>
          <p:cNvSpPr txBox="1"/>
          <p:nvPr/>
        </p:nvSpPr>
        <p:spPr>
          <a:xfrm>
            <a:off x="2734625" y="196950"/>
            <a:ext cx="4772400" cy="8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38761D"/>
                </a:solidFill>
              </a:rPr>
              <a:t>Лиса и Журавль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37875" y="1045375"/>
            <a:ext cx="2227200" cy="367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Уплетая калачи,</a:t>
            </a:r>
            <a:endParaRPr b="1" sz="2400">
              <a:solidFill>
                <a:srgbClr val="1C458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Ехал парень на печи.</a:t>
            </a:r>
            <a:endParaRPr b="1" sz="2400">
              <a:solidFill>
                <a:srgbClr val="1C458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Прокатился по деревне</a:t>
            </a:r>
            <a:endParaRPr b="1" sz="2400">
              <a:solidFill>
                <a:srgbClr val="1C458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женился на царевне.</a:t>
            </a:r>
            <a:endParaRPr b="1" sz="2400">
              <a:solidFill>
                <a:srgbClr val="1C4587"/>
              </a:solidFill>
            </a:endParaRPr>
          </a:p>
        </p:txBody>
      </p:sp>
      <p:pic>
        <p:nvPicPr>
          <p:cNvPr id="131" name="Google Shape;13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5075" y="128775"/>
            <a:ext cx="6916800" cy="478006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3"/>
          <p:cNvSpPr txBox="1"/>
          <p:nvPr/>
        </p:nvSpPr>
        <p:spPr>
          <a:xfrm>
            <a:off x="6484300" y="128775"/>
            <a:ext cx="2660100" cy="13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1C4587"/>
                </a:solidFill>
              </a:rPr>
              <a:t>По щучьему веленью...</a:t>
            </a:r>
            <a:endParaRPr b="1" sz="3000">
              <a:solidFill>
                <a:srgbClr val="1C458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A86E8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idx="1" type="body"/>
          </p:nvPr>
        </p:nvSpPr>
        <p:spPr>
          <a:xfrm>
            <a:off x="0" y="1545325"/>
            <a:ext cx="1908900" cy="321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CC0000"/>
                </a:solidFill>
              </a:rPr>
              <a:t>Жизнь её не весела:</a:t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CC0000"/>
                </a:solidFill>
              </a:rPr>
              <a:t>На болоте век жила.</a:t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CC0000"/>
                </a:solidFill>
              </a:rPr>
              <a:t>Прилетела к ней стрела.</a:t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CC0000"/>
                </a:solidFill>
              </a:rPr>
              <a:t>Но Иванушка пришёл, </a:t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CC0000"/>
                </a:solidFill>
              </a:rPr>
              <a:t>Со стрелой её нашёл.</a:t>
            </a:r>
            <a:endParaRPr b="1">
              <a:solidFill>
                <a:srgbClr val="CC0000"/>
              </a:solidFill>
            </a:endParaRPr>
          </a:p>
        </p:txBody>
      </p:sp>
      <p:pic>
        <p:nvPicPr>
          <p:cNvPr id="138" name="Google Shape;1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3477" y="0"/>
            <a:ext cx="72105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4"/>
          <p:cNvSpPr txBox="1"/>
          <p:nvPr/>
        </p:nvSpPr>
        <p:spPr>
          <a:xfrm>
            <a:off x="1969500" y="4416550"/>
            <a:ext cx="39240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CC0000"/>
                </a:solidFill>
              </a:rPr>
              <a:t>Царевна - лягушка</a:t>
            </a:r>
            <a:endParaRPr b="1" sz="30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0" y="595100"/>
            <a:ext cx="2166600" cy="423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38761D"/>
                </a:solidFill>
              </a:rPr>
              <a:t>У Алёнушки - сестрицы</a:t>
            </a:r>
            <a:endParaRPr b="1" sz="24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38761D"/>
                </a:solidFill>
              </a:rPr>
              <a:t>Унесли братишку птицы.</a:t>
            </a:r>
            <a:endParaRPr b="1" sz="24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38761D"/>
                </a:solidFill>
              </a:rPr>
              <a:t>Та с подружками играла,</a:t>
            </a:r>
            <a:endParaRPr b="1" sz="24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38761D"/>
                </a:solidFill>
              </a:rPr>
              <a:t>Братца - Ваню проморгала.</a:t>
            </a:r>
            <a:endParaRPr b="1" sz="2400">
              <a:solidFill>
                <a:srgbClr val="38761D"/>
              </a:solidFill>
            </a:endParaRPr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150" y="0"/>
            <a:ext cx="7106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5"/>
          <p:cNvSpPr txBox="1"/>
          <p:nvPr/>
        </p:nvSpPr>
        <p:spPr>
          <a:xfrm>
            <a:off x="2143750" y="3813600"/>
            <a:ext cx="2060400" cy="12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274E13"/>
                </a:solidFill>
              </a:rPr>
              <a:t>Гуси - лебеди</a:t>
            </a:r>
            <a:endParaRPr>
              <a:solidFill>
                <a:srgbClr val="274E1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idx="1" type="body"/>
          </p:nvPr>
        </p:nvSpPr>
        <p:spPr>
          <a:xfrm>
            <a:off x="0" y="598325"/>
            <a:ext cx="2158800" cy="422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-Серый, рыбки я немало,-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Говорит лиса,- поймала.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-Научу тебя я, волк,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Слушай и бери ты в толк,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Способ этот очень прост: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134F5C"/>
                </a:solidFill>
                <a:latin typeface="Verdana"/>
                <a:ea typeface="Verdana"/>
                <a:cs typeface="Verdana"/>
                <a:sym typeface="Verdana"/>
              </a:rPr>
              <a:t>Нужно сунуть в прорубь хвост.</a:t>
            </a:r>
            <a:endParaRPr b="1">
              <a:solidFill>
                <a:srgbClr val="134F5C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5000" y="251575"/>
            <a:ext cx="7139001" cy="464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6"/>
          <p:cNvSpPr txBox="1"/>
          <p:nvPr/>
        </p:nvSpPr>
        <p:spPr>
          <a:xfrm>
            <a:off x="2005000" y="3975425"/>
            <a:ext cx="4363200" cy="9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800">
                <a:solidFill>
                  <a:srgbClr val="134F5C"/>
                </a:solidFill>
              </a:rPr>
              <a:t>Лиса и волк</a:t>
            </a:r>
            <a:endParaRPr b="1" sz="4800">
              <a:solidFill>
                <a:srgbClr val="134F5C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0" y="746725"/>
            <a:ext cx="2247300" cy="400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41B47"/>
                </a:solidFill>
              </a:rPr>
              <a:t>Ах ты Петя - простота!</a:t>
            </a:r>
            <a:endParaRPr b="1" sz="2400">
              <a:solidFill>
                <a:srgbClr val="741B4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41B47"/>
                </a:solidFill>
              </a:rPr>
              <a:t>Сплоховал немножко.</a:t>
            </a:r>
            <a:endParaRPr b="1" sz="2400">
              <a:solidFill>
                <a:srgbClr val="741B4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41B47"/>
                </a:solidFill>
              </a:rPr>
              <a:t>Не послушался кота, </a:t>
            </a:r>
            <a:endParaRPr b="1" sz="2400">
              <a:solidFill>
                <a:srgbClr val="741B4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41B47"/>
                </a:solidFill>
              </a:rPr>
              <a:t>Выглянул в окошко.</a:t>
            </a:r>
            <a:endParaRPr b="1" sz="2400">
              <a:solidFill>
                <a:srgbClr val="741B47"/>
              </a:solidFill>
            </a:endParaRPr>
          </a:p>
        </p:txBody>
      </p:sp>
      <p:pic>
        <p:nvPicPr>
          <p:cNvPr id="159" name="Google Shape;1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225" y="134163"/>
            <a:ext cx="6896775" cy="487517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7"/>
          <p:cNvSpPr txBox="1"/>
          <p:nvPr/>
        </p:nvSpPr>
        <p:spPr>
          <a:xfrm>
            <a:off x="2247300" y="4312425"/>
            <a:ext cx="36588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741B47"/>
                </a:solidFill>
              </a:rPr>
              <a:t>Кот, петух и лиса</a:t>
            </a:r>
            <a:endParaRPr b="1" sz="3000">
              <a:solidFill>
                <a:srgbClr val="741B4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53025" y="1220075"/>
            <a:ext cx="2571900" cy="323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В этой сказке всё отлично: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Дед и баба и яичко.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Очень рады дед и баба,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Что у них есть...</a:t>
            </a:r>
            <a:endParaRPr b="1" sz="2400">
              <a:solidFill>
                <a:srgbClr val="5B0F00"/>
              </a:solidFill>
            </a:endParaRPr>
          </a:p>
        </p:txBody>
      </p:sp>
      <p:pic>
        <p:nvPicPr>
          <p:cNvPr id="166" name="Google Shape;16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4051" y="329513"/>
            <a:ext cx="6572074" cy="44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8"/>
          <p:cNvSpPr txBox="1"/>
          <p:nvPr/>
        </p:nvSpPr>
        <p:spPr>
          <a:xfrm>
            <a:off x="2534050" y="4138100"/>
            <a:ext cx="2897400" cy="6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5B0F00"/>
                </a:solidFill>
              </a:rPr>
              <a:t>Курочка Ряба</a:t>
            </a:r>
            <a:endParaRPr b="1" sz="3000">
              <a:solidFill>
                <a:srgbClr val="5B0F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idx="1" type="body"/>
          </p:nvPr>
        </p:nvSpPr>
        <p:spPr>
          <a:xfrm>
            <a:off x="60700" y="1310550"/>
            <a:ext cx="2158800" cy="252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660000"/>
                </a:solidFill>
              </a:rPr>
              <a:t>Он сумел поймать волчишку,</a:t>
            </a:r>
            <a:endParaRPr b="1">
              <a:solidFill>
                <a:srgbClr val="66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660000"/>
                </a:solidFill>
              </a:rPr>
              <a:t>Он поймал лису и мишку.</a:t>
            </a:r>
            <a:endParaRPr b="1">
              <a:solidFill>
                <a:srgbClr val="66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660000"/>
                </a:solidFill>
              </a:rPr>
              <a:t>Он поймал их не сачком,</a:t>
            </a:r>
            <a:endParaRPr b="1">
              <a:solidFill>
                <a:srgbClr val="66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660000"/>
                </a:solidFill>
              </a:rPr>
              <a:t>А поймал он их бочком.</a:t>
            </a:r>
            <a:endParaRPr b="1">
              <a:solidFill>
                <a:srgbClr val="660000"/>
              </a:solidFill>
            </a:endParaRPr>
          </a:p>
        </p:txBody>
      </p:sp>
      <p:pic>
        <p:nvPicPr>
          <p:cNvPr id="173" name="Google Shape;17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8800" y="329513"/>
            <a:ext cx="6985200" cy="44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9"/>
          <p:cNvSpPr txBox="1"/>
          <p:nvPr/>
        </p:nvSpPr>
        <p:spPr>
          <a:xfrm>
            <a:off x="2833100" y="4529925"/>
            <a:ext cx="43632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9"/>
          <p:cNvSpPr txBox="1"/>
          <p:nvPr/>
        </p:nvSpPr>
        <p:spPr>
          <a:xfrm>
            <a:off x="2067900" y="4113275"/>
            <a:ext cx="44694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85200C"/>
                </a:solidFill>
              </a:rPr>
              <a:t>Бычок - смоляной бочок</a:t>
            </a:r>
            <a:endParaRPr b="1" sz="2400">
              <a:solidFill>
                <a:srgbClr val="85200C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0" y="1431700"/>
            <a:ext cx="1734600" cy="28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за сказка: кошка, внучка,</a:t>
            </a:r>
            <a:endParaRPr b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Мышь, ещё собака Жучка</a:t>
            </a:r>
            <a:endParaRPr b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Деду с бабой помогали,</a:t>
            </a:r>
            <a:endParaRPr b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Корнеплоды собирали?</a:t>
            </a:r>
            <a:endParaRPr b="1">
              <a:solidFill>
                <a:srgbClr val="274E13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7250" y="488600"/>
            <a:ext cx="7406749" cy="41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2393725" y="3643625"/>
            <a:ext cx="2780100" cy="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6000">
                <a:solidFill>
                  <a:srgbClr val="783F04"/>
                </a:solidFill>
              </a:rPr>
              <a:t>РЕПКА</a:t>
            </a:r>
            <a:endParaRPr b="1" sz="6000">
              <a:solidFill>
                <a:srgbClr val="783F04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75750" y="1575825"/>
            <a:ext cx="2173500" cy="3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Был похож на мяч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немножко</a:t>
            </a:r>
            <a:endParaRPr b="1">
              <a:solidFill>
                <a:srgbClr val="783F04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И катался по дорожкам.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Укатился ото всех,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Кроме «рыжей» вот так смех! 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9250" y="128775"/>
            <a:ext cx="6932625" cy="47950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2756775" y="186175"/>
            <a:ext cx="2719500" cy="9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F9900"/>
                </a:solidFill>
              </a:rPr>
              <a:t>КОЛОБОК</a:t>
            </a:r>
            <a:endParaRPr b="1" sz="360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68075" y="1299725"/>
            <a:ext cx="2590800" cy="35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В этом доме без забот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Жили звери.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Только вот,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Медведь к ним пришёл потом,</a:t>
            </a:r>
            <a:endParaRPr b="1" sz="2400">
              <a:solidFill>
                <a:srgbClr val="5B0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5B0F00"/>
                </a:solidFill>
              </a:rPr>
              <a:t>Поломал звериный дом.</a:t>
            </a:r>
            <a:endParaRPr b="1" sz="2400">
              <a:solidFill>
                <a:srgbClr val="5B0F00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8875" y="0"/>
            <a:ext cx="64730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4098125" y="196950"/>
            <a:ext cx="2855700" cy="12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800">
                <a:solidFill>
                  <a:srgbClr val="783F04"/>
                </a:solidFill>
              </a:rPr>
              <a:t>Теремок</a:t>
            </a:r>
            <a:endParaRPr b="1" sz="4800">
              <a:solidFill>
                <a:srgbClr val="783F04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0" y="951275"/>
            <a:ext cx="2262000" cy="362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Миша по лесу идет,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Короб на спине несёт.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Пироги для бабы с дедом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Внучка Маша напекла.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Несговорчивого Мишку вокруг пальца обвела!</a:t>
            </a:r>
            <a:endParaRPr b="1">
              <a:solidFill>
                <a:srgbClr val="783F04"/>
              </a:solidFill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5850" y="140138"/>
            <a:ext cx="6881951" cy="48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2262000" y="2980825"/>
            <a:ext cx="2924100" cy="18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660000"/>
                </a:solidFill>
              </a:rPr>
              <a:t>Маша </a:t>
            </a:r>
            <a:endParaRPr b="1" sz="3600">
              <a:solidFill>
                <a:srgbClr val="66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660000"/>
                </a:solidFill>
              </a:rPr>
              <a:t>и </a:t>
            </a:r>
            <a:endParaRPr b="1" sz="3600">
              <a:solidFill>
                <a:srgbClr val="66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660000"/>
                </a:solidFill>
              </a:rPr>
              <a:t>Медведь</a:t>
            </a:r>
            <a:endParaRPr b="1" sz="3600">
              <a:solidFill>
                <a:srgbClr val="66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98475" y="1451225"/>
            <a:ext cx="2015100" cy="311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Чашки три и три постели.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Стульев тоже три, смотри!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И жильцов здесь, в самом деле,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Проживает ровно три.</a:t>
            </a:r>
            <a:endParaRPr b="1">
              <a:solidFill>
                <a:srgbClr val="783F04"/>
              </a:solidFill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3575" y="185525"/>
            <a:ext cx="7030426" cy="477243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992375" y="1110375"/>
            <a:ext cx="2302800" cy="15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783F04"/>
                </a:solidFill>
              </a:rPr>
              <a:t>Три медведя</a:t>
            </a:r>
            <a:endParaRPr b="1" sz="3600">
              <a:solidFill>
                <a:srgbClr val="783F04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0" y="1689250"/>
            <a:ext cx="2583300" cy="265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Не послушался братишка 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Старшую сестрицу.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Выпил из лужицы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Мутную водицу.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783F04"/>
                </a:solidFill>
              </a:rPr>
              <a:t>Много горя принесла </a:t>
            </a:r>
            <a:endParaRPr b="1">
              <a:solidFill>
                <a:srgbClr val="783F0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783F04"/>
                </a:solidFill>
              </a:rPr>
              <a:t>Им нечистая вода.</a:t>
            </a:r>
            <a:endParaRPr b="1">
              <a:solidFill>
                <a:srgbClr val="783F04"/>
              </a:solidFill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3310" y="0"/>
            <a:ext cx="65605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/>
          <p:cNvSpPr txBox="1"/>
          <p:nvPr/>
        </p:nvSpPr>
        <p:spPr>
          <a:xfrm>
            <a:off x="2229600" y="780325"/>
            <a:ext cx="4684800" cy="17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200">
                <a:solidFill>
                  <a:srgbClr val="5B0F00"/>
                </a:solidFill>
              </a:rPr>
              <a:t>Сестрица Алёнушка</a:t>
            </a:r>
            <a:endParaRPr b="1" sz="3200">
              <a:solidFill>
                <a:srgbClr val="5B0F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200">
                <a:solidFill>
                  <a:srgbClr val="5B0F00"/>
                </a:solidFill>
              </a:rPr>
              <a:t> и </a:t>
            </a:r>
            <a:endParaRPr b="1" sz="3200">
              <a:solidFill>
                <a:srgbClr val="5B0F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200">
                <a:solidFill>
                  <a:srgbClr val="5B0F00"/>
                </a:solidFill>
              </a:rPr>
              <a:t>братец Иванушка</a:t>
            </a:r>
            <a:endParaRPr b="1" sz="3200">
              <a:solidFill>
                <a:srgbClr val="5B0F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0" y="1572425"/>
            <a:ext cx="2397900" cy="329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990000"/>
                </a:solidFill>
              </a:rPr>
              <a:t>В сказке лисонька - плутовка</a:t>
            </a:r>
            <a:endParaRPr b="1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990000"/>
                </a:solidFill>
              </a:rPr>
              <a:t>Обманула зайку ловко.</a:t>
            </a:r>
            <a:endParaRPr b="1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990000"/>
                </a:solidFill>
              </a:rPr>
              <a:t>Плакал зайка день и ночь.</a:t>
            </a:r>
            <a:endParaRPr b="1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990000"/>
                </a:solidFill>
              </a:rPr>
              <a:t>Но в беде ему помог</a:t>
            </a:r>
            <a:endParaRPr b="1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rgbClr val="990000"/>
                </a:solidFill>
              </a:rPr>
              <a:t>Один смелый петушок.</a:t>
            </a:r>
            <a:endParaRPr b="1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026" y="122800"/>
            <a:ext cx="6745975" cy="48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>
            <a:off x="2317975" y="31900"/>
            <a:ext cx="45753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741B47"/>
                </a:solidFill>
              </a:rPr>
              <a:t>Заюшкина избушка</a:t>
            </a:r>
            <a:endParaRPr b="1" sz="3000">
              <a:solidFill>
                <a:srgbClr val="741B4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0" y="1163375"/>
            <a:ext cx="2257500" cy="357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Ждали маму с молоком,</a:t>
            </a:r>
            <a:endParaRPr b="1" sz="2400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пустили волка в дом.</a:t>
            </a:r>
            <a:endParaRPr b="1" sz="2400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 же были эти </a:t>
            </a:r>
            <a:endParaRPr b="1" sz="2400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400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Маленькие дети?</a:t>
            </a:r>
            <a:endParaRPr b="1" sz="2400">
              <a:solidFill>
                <a:srgbClr val="783F04"/>
              </a:solidFill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2600" y="515150"/>
            <a:ext cx="6871400" cy="46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/>
        </p:nvSpPr>
        <p:spPr>
          <a:xfrm>
            <a:off x="0" y="-75750"/>
            <a:ext cx="4416300" cy="6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660000"/>
                </a:solidFill>
              </a:rPr>
              <a:t>Волк и 7 козлят</a:t>
            </a:r>
            <a:endParaRPr b="1" sz="3600">
              <a:solidFill>
                <a:srgbClr val="66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