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3"/>
  </p:notesMasterIdLst>
  <p:sldIdLst>
    <p:sldId id="256" r:id="rId2"/>
    <p:sldId id="262" r:id="rId3"/>
    <p:sldId id="257" r:id="rId4"/>
    <p:sldId id="258" r:id="rId5"/>
    <p:sldId id="259" r:id="rId6"/>
    <p:sldId id="260" r:id="rId7"/>
    <p:sldId id="261" r:id="rId8"/>
    <p:sldId id="265" r:id="rId9"/>
    <p:sldId id="263" r:id="rId10"/>
    <p:sldId id="264" r:id="rId11"/>
    <p:sldId id="266"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0506F0-D191-4074-8D22-6EC67C7F59E7}" type="datetimeFigureOut">
              <a:rPr lang="ru-RU" smtClean="0"/>
              <a:t>30.11.2020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128988-7F0F-48A6-9BEF-6D5677DEA8FA}" type="slidenum">
              <a:rPr lang="ru-RU" smtClean="0"/>
              <a:t>‹#›</a:t>
            </a:fld>
            <a:endParaRPr lang="ru-RU"/>
          </a:p>
        </p:txBody>
      </p:sp>
    </p:spTree>
    <p:extLst>
      <p:ext uri="{BB962C8B-B14F-4D97-AF65-F5344CB8AC3E}">
        <p14:creationId xmlns:p14="http://schemas.microsoft.com/office/powerpoint/2010/main" val="542825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4576ED3-A6CA-42ED-847A-A2B9E88CED4E}" type="slidenum">
              <a:rPr lang="ru-RU" smtClean="0"/>
              <a:t>2</a:t>
            </a:fld>
            <a:endParaRPr lang="ru-RU"/>
          </a:p>
        </p:txBody>
      </p:sp>
    </p:spTree>
    <p:extLst>
      <p:ext uri="{BB962C8B-B14F-4D97-AF65-F5344CB8AC3E}">
        <p14:creationId xmlns:p14="http://schemas.microsoft.com/office/powerpoint/2010/main" val="18887984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50B9DE91-449D-4095-B72E-B5D229F1C6FE}" type="datetimeFigureOut">
              <a:rPr lang="ru-RU" smtClean="0"/>
              <a:t>30.11.2020</a:t>
            </a:fld>
            <a:endParaRPr lang="ru-RU"/>
          </a:p>
        </p:txBody>
      </p:sp>
      <p:sp>
        <p:nvSpPr>
          <p:cNvPr id="5" name="Footer Placeholder 4"/>
          <p:cNvSpPr>
            <a:spLocks noGrp="1"/>
          </p:cNvSpPr>
          <p:nvPr>
            <p:ph type="ftr" sz="quarter" idx="11"/>
          </p:nvPr>
        </p:nvSpPr>
        <p:spPr>
          <a:xfrm>
            <a:off x="1876424" y="5410201"/>
            <a:ext cx="5124886" cy="365125"/>
          </a:xfrm>
        </p:spPr>
        <p:txBody>
          <a:bodyPr/>
          <a:lstStyle/>
          <a:p>
            <a:endParaRPr lang="ru-RU"/>
          </a:p>
        </p:txBody>
      </p:sp>
      <p:sp>
        <p:nvSpPr>
          <p:cNvPr id="6" name="Slide Number Placeholder 5"/>
          <p:cNvSpPr>
            <a:spLocks noGrp="1"/>
          </p:cNvSpPr>
          <p:nvPr>
            <p:ph type="sldNum" sz="quarter" idx="12"/>
          </p:nvPr>
        </p:nvSpPr>
        <p:spPr>
          <a:xfrm>
            <a:off x="9896911" y="5410199"/>
            <a:ext cx="771089" cy="365125"/>
          </a:xfrm>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1057483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ru-RU" smtClean="0"/>
              <a:t>Вставка рисунка</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B9DE91-449D-4095-B72E-B5D229F1C6FE}" type="datetimeFigureOut">
              <a:rPr lang="ru-RU" smtClean="0"/>
              <a:t>30.11.2020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3321115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B9DE91-449D-4095-B72E-B5D229F1C6FE}" type="datetimeFigureOut">
              <a:rPr lang="ru-RU" smtClean="0"/>
              <a:t>30.11.2020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33545381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B9DE91-449D-4095-B72E-B5D229F1C6FE}" type="datetimeFigureOut">
              <a:rPr lang="ru-RU" smtClean="0"/>
              <a:t>30.11.2020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CFF288-2F58-462F-8FBC-C01C9AC117E7}" type="slidenum">
              <a:rPr lang="ru-RU" smtClean="0"/>
              <a:t>‹#›</a:t>
            </a:fld>
            <a:endParaRPr lang="ru-RU"/>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197140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B9DE91-449D-4095-B72E-B5D229F1C6FE}" type="datetimeFigureOut">
              <a:rPr lang="ru-RU" smtClean="0"/>
              <a:t>30.11.2020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2806952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50B9DE91-449D-4095-B72E-B5D229F1C6FE}" type="datetimeFigureOut">
              <a:rPr lang="ru-RU" smtClean="0"/>
              <a:t>30.11.2020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2834173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50B9DE91-449D-4095-B72E-B5D229F1C6FE}" type="datetimeFigureOut">
              <a:rPr lang="ru-RU" smtClean="0"/>
              <a:t>30.11.2020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860606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0B9DE91-449D-4095-B72E-B5D229F1C6FE}" type="datetimeFigureOut">
              <a:rPr lang="ru-RU" smtClean="0"/>
              <a:t>30.11.2020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3463013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0B9DE91-449D-4095-B72E-B5D229F1C6FE}" type="datetimeFigureOut">
              <a:rPr lang="ru-RU" smtClean="0"/>
              <a:t>30.11.2020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237552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0B9DE91-449D-4095-B72E-B5D229F1C6FE}" type="datetimeFigureOut">
              <a:rPr lang="ru-RU" smtClean="0"/>
              <a:t>30.11.2020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3008388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0B9DE91-449D-4095-B72E-B5D229F1C6FE}" type="datetimeFigureOut">
              <a:rPr lang="ru-RU" smtClean="0"/>
              <a:t>30.11.2020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2239691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0B9DE91-449D-4095-B72E-B5D229F1C6FE}" type="datetimeFigureOut">
              <a:rPr lang="ru-RU" smtClean="0"/>
              <a:t>30.11.2020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2454683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1410" y="3073397"/>
            <a:ext cx="4878391"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073397"/>
            <a:ext cx="4875210"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0B9DE91-449D-4095-B72E-B5D229F1C6FE}" type="datetimeFigureOut">
              <a:rPr lang="ru-RU" smtClean="0"/>
              <a:t>30.11.2020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2581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0B9DE91-449D-4095-B72E-B5D229F1C6FE}" type="datetimeFigureOut">
              <a:rPr lang="ru-RU" smtClean="0"/>
              <a:t>30.11.2020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250460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9DE91-449D-4095-B72E-B5D229F1C6FE}" type="datetimeFigureOut">
              <a:rPr lang="ru-RU" smtClean="0"/>
              <a:t>30.11.2020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3823541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B9DE91-449D-4095-B72E-B5D229F1C6FE}" type="datetimeFigureOut">
              <a:rPr lang="ru-RU" smtClean="0"/>
              <a:t>30.11.2020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380308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B9DE91-449D-4095-B72E-B5D229F1C6FE}" type="datetimeFigureOut">
              <a:rPr lang="ru-RU" smtClean="0"/>
              <a:t>30.11.2020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CFF288-2F58-462F-8FBC-C01C9AC117E7}" type="slidenum">
              <a:rPr lang="ru-RU" smtClean="0"/>
              <a:t>‹#›</a:t>
            </a:fld>
            <a:endParaRPr lang="ru-RU"/>
          </a:p>
        </p:txBody>
      </p:sp>
    </p:spTree>
    <p:extLst>
      <p:ext uri="{BB962C8B-B14F-4D97-AF65-F5344CB8AC3E}">
        <p14:creationId xmlns:p14="http://schemas.microsoft.com/office/powerpoint/2010/main" val="1445511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0B9DE91-449D-4095-B72E-B5D229F1C6FE}" type="datetimeFigureOut">
              <a:rPr lang="ru-RU" smtClean="0"/>
              <a:t>30.11.2020</a:t>
            </a:fld>
            <a:endParaRPr lang="ru-RU"/>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BCFF288-2F58-462F-8FBC-C01C9AC117E7}" type="slidenum">
              <a:rPr lang="ru-RU" smtClean="0"/>
              <a:t>‹#›</a:t>
            </a:fld>
            <a:endParaRPr lang="ru-RU"/>
          </a:p>
        </p:txBody>
      </p:sp>
    </p:spTree>
    <p:extLst>
      <p:ext uri="{BB962C8B-B14F-4D97-AF65-F5344CB8AC3E}">
        <p14:creationId xmlns:p14="http://schemas.microsoft.com/office/powerpoint/2010/main" val="533458208"/>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76424" y="1122362"/>
            <a:ext cx="8791575" cy="3055001"/>
          </a:xfrm>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a:t>
            </a:r>
            <a:r>
              <a:rPr lang="ru-RU" b="1" i="1" u="sng" dirty="0" smtClean="0">
                <a:solidFill>
                  <a:srgbClr val="002060"/>
                </a:solidFill>
                <a:effectLst>
                  <a:outerShdw blurRad="38100" dist="38100" dir="2700000" algn="tl">
                    <a:srgbClr val="000000">
                      <a:alpha val="43137"/>
                    </a:srgbClr>
                  </a:outerShdw>
                </a:effectLst>
              </a:rPr>
              <a:t>настилами на швейном производстве</a:t>
            </a:r>
            <a:endParaRPr lang="ru-RU" dirty="0"/>
          </a:p>
        </p:txBody>
      </p:sp>
      <p:sp>
        <p:nvSpPr>
          <p:cNvPr id="3" name="Подзаголовок 2"/>
          <p:cNvSpPr>
            <a:spLocks noGrp="1"/>
          </p:cNvSpPr>
          <p:nvPr>
            <p:ph type="subTitle" idx="1"/>
          </p:nvPr>
        </p:nvSpPr>
        <p:spPr>
          <a:xfrm>
            <a:off x="1876424" y="4976260"/>
            <a:ext cx="8791575" cy="1684421"/>
          </a:xfrm>
        </p:spPr>
        <p:txBody>
          <a:bodyPr/>
          <a:lstStyle/>
          <a:p>
            <a:r>
              <a:rPr lang="ru-RU" dirty="0" smtClean="0"/>
              <a:t>Подготовил преподаватель</a:t>
            </a:r>
          </a:p>
          <a:p>
            <a:r>
              <a:rPr lang="ru-RU" dirty="0" err="1" smtClean="0"/>
              <a:t>Аскерко</a:t>
            </a:r>
            <a:r>
              <a:rPr lang="ru-RU" dirty="0" smtClean="0"/>
              <a:t> </a:t>
            </a:r>
            <a:r>
              <a:rPr lang="ru-RU" dirty="0" err="1" smtClean="0"/>
              <a:t>снежана</a:t>
            </a:r>
            <a:r>
              <a:rPr lang="ru-RU" dirty="0" smtClean="0"/>
              <a:t> </a:t>
            </a:r>
            <a:r>
              <a:rPr lang="ru-RU" dirty="0" err="1" smtClean="0"/>
              <a:t>николаевна</a:t>
            </a:r>
            <a:endParaRPr lang="ru-RU" dirty="0"/>
          </a:p>
        </p:txBody>
      </p:sp>
    </p:spTree>
    <p:extLst>
      <p:ext uri="{BB962C8B-B14F-4D97-AF65-F5344CB8AC3E}">
        <p14:creationId xmlns:p14="http://schemas.microsoft.com/office/powerpoint/2010/main" val="175933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настилами</a:t>
            </a:r>
            <a:endParaRPr lang="ru-RU" dirty="0"/>
          </a:p>
        </p:txBody>
      </p:sp>
      <p:sp>
        <p:nvSpPr>
          <p:cNvPr id="3" name="Объект 2"/>
          <p:cNvSpPr>
            <a:spLocks noGrp="1"/>
          </p:cNvSpPr>
          <p:nvPr>
            <p:ph idx="1"/>
          </p:nvPr>
        </p:nvSpPr>
        <p:spPr/>
        <p:txBody>
          <a:bodyPr/>
          <a:lstStyle/>
          <a:p>
            <a:pPr marL="0" indent="0">
              <a:buNone/>
            </a:pPr>
            <a:r>
              <a:rPr lang="ru-RU" b="1" i="1" dirty="0">
                <a:effectLst>
                  <a:outerShdw blurRad="38100" dist="38100" dir="2700000" algn="tl">
                    <a:srgbClr val="000000">
                      <a:alpha val="43137"/>
                    </a:srgbClr>
                  </a:outerShdw>
                </a:effectLst>
              </a:rPr>
              <a:t>9) Нумерация деталей кроя (необходима для сохранения комплектности деталей и изделий до конца их обработки. На каждую деталь верха изделия прикрепляют талон с порядковым номером данной единицы изделия.)</a:t>
            </a:r>
          </a:p>
        </p:txBody>
      </p:sp>
    </p:spTree>
    <p:extLst>
      <p:ext uri="{BB962C8B-B14F-4D97-AF65-F5344CB8AC3E}">
        <p14:creationId xmlns:p14="http://schemas.microsoft.com/office/powerpoint/2010/main" val="2699804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настилами</a:t>
            </a:r>
            <a:endParaRPr lang="ru-RU" dirty="0"/>
          </a:p>
        </p:txBody>
      </p:sp>
      <p:sp>
        <p:nvSpPr>
          <p:cNvPr id="3" name="Объект 2"/>
          <p:cNvSpPr>
            <a:spLocks noGrp="1"/>
          </p:cNvSpPr>
          <p:nvPr>
            <p:ph idx="1"/>
          </p:nvPr>
        </p:nvSpPr>
        <p:spPr/>
        <p:txBody>
          <a:bodyPr/>
          <a:lstStyle/>
          <a:p>
            <a:pPr marL="0" indent="0">
              <a:buNone/>
            </a:pPr>
            <a:r>
              <a:rPr lang="ru-RU" b="1" i="1" dirty="0">
                <a:effectLst>
                  <a:outerShdw blurRad="38100" dist="38100" dir="2700000" algn="tl">
                    <a:srgbClr val="000000">
                      <a:alpha val="43137"/>
                    </a:srgbClr>
                  </a:outerShdw>
                </a:effectLst>
              </a:rPr>
              <a:t>10) Хранение </a:t>
            </a:r>
            <a:r>
              <a:rPr lang="ru-RU" b="1" i="1" dirty="0" smtClean="0">
                <a:effectLst>
                  <a:outerShdw blurRad="38100" dist="38100" dir="2700000" algn="tl">
                    <a:srgbClr val="000000">
                      <a:alpha val="43137"/>
                    </a:srgbClr>
                  </a:outerShdw>
                </a:effectLst>
              </a:rPr>
              <a:t>кроя.</a:t>
            </a:r>
            <a:endParaRPr lang="ru-RU"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31296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smtClean="0">
                <a:solidFill>
                  <a:srgbClr val="002060"/>
                </a:solidFill>
                <a:effectLst>
                  <a:outerShdw blurRad="38100" dist="38100" dir="2700000" algn="tl">
                    <a:srgbClr val="000000">
                      <a:alpha val="43137"/>
                    </a:srgbClr>
                  </a:outerShdw>
                </a:effectLst>
              </a:rPr>
              <a:t>Технология раскроя настилами</a:t>
            </a:r>
            <a:endParaRPr lang="ru-RU" b="1" i="1" u="sng" dirty="0">
              <a:solidFill>
                <a:srgbClr val="00206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p:txBody>
          <a:bodyPr>
            <a:normAutofit fontScale="92500" lnSpcReduction="10000"/>
          </a:bodyPr>
          <a:lstStyle/>
          <a:p>
            <a:pPr marL="0" indent="0">
              <a:buNone/>
            </a:pPr>
            <a:r>
              <a:rPr lang="ru-RU" b="1" i="1" dirty="0">
                <a:effectLst>
                  <a:outerShdw blurRad="38100" dist="38100" dir="2700000" algn="tl">
                    <a:srgbClr val="000000">
                      <a:alpha val="43137"/>
                    </a:srgbClr>
                  </a:outerShdw>
                </a:effectLst>
              </a:rPr>
              <a:t>1) Настилание полотен материалов (производят на настилочных столах, укладываю полотна материалов определенной длины; настилание производят «лицом к лицу» или «лицом вниз»; материалы с ворсом или рисунком настилают с расположением их в одну сторону). Высота настила не должна превышать 100 мм. Материалы настилают вручную или при помощи настилочных машин. Настилочные столы оборудуют врезанной линейкой, валиками или кронштейнами на краю стола, линейками для обрезки концов настила, концевыми прижимными линейками.</a:t>
            </a:r>
          </a:p>
        </p:txBody>
      </p:sp>
    </p:spTree>
    <p:extLst>
      <p:ext uri="{BB962C8B-B14F-4D97-AF65-F5344CB8AC3E}">
        <p14:creationId xmlns:p14="http://schemas.microsoft.com/office/powerpoint/2010/main" val="3054160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настилами</a:t>
            </a:r>
            <a:endParaRPr lang="ru-RU" dirty="0"/>
          </a:p>
        </p:txBody>
      </p:sp>
      <p:sp>
        <p:nvSpPr>
          <p:cNvPr id="3" name="Объект 2"/>
          <p:cNvSpPr>
            <a:spLocks noGrp="1"/>
          </p:cNvSpPr>
          <p:nvPr>
            <p:ph idx="1"/>
          </p:nvPr>
        </p:nvSpPr>
        <p:spPr/>
        <p:txBody>
          <a:bodyPr>
            <a:normAutofit lnSpcReduction="10000"/>
          </a:bodyPr>
          <a:lstStyle/>
          <a:p>
            <a:pPr marL="0" indent="0">
              <a:buNone/>
            </a:pPr>
            <a:r>
              <a:rPr lang="ru-RU" b="1" i="1" dirty="0">
                <a:effectLst>
                  <a:outerShdw blurRad="38100" dist="38100" dir="2700000" algn="tl">
                    <a:srgbClr val="000000">
                      <a:alpha val="43137"/>
                    </a:srgbClr>
                  </a:outerShdw>
                </a:effectLst>
              </a:rPr>
              <a:t>2) Копирование раскладки лекал на верхнем полотне настила или нанесение контуров с помощью трафарета (выполняют путем раскладки лекал деталей изделия в соответствии с их размещением в экспериментальных раскладках, используя их копии, с помощью трафарета или светокопий. </a:t>
            </a:r>
            <a:r>
              <a:rPr lang="ru-RU" b="1" i="1" dirty="0" err="1" smtClean="0">
                <a:effectLst>
                  <a:outerShdw blurRad="38100" dist="38100" dir="2700000" algn="tl">
                    <a:srgbClr val="000000">
                      <a:alpha val="43137"/>
                    </a:srgbClr>
                  </a:outerShdw>
                </a:effectLst>
              </a:rPr>
              <a:t>Обмелование</a:t>
            </a:r>
            <a:r>
              <a:rPr lang="ru-RU" b="1" i="1" dirty="0" smtClean="0">
                <a:effectLst>
                  <a:outerShdw blurRad="38100" dist="38100" dir="2700000" algn="tl">
                    <a:srgbClr val="000000">
                      <a:alpha val="43137"/>
                    </a:srgbClr>
                  </a:outerShdw>
                </a:effectLst>
              </a:rPr>
              <a:t> </a:t>
            </a:r>
            <a:r>
              <a:rPr lang="ru-RU" b="1" i="1" dirty="0">
                <a:effectLst>
                  <a:outerShdw blurRad="38100" dist="38100" dir="2700000" algn="tl">
                    <a:srgbClr val="000000">
                      <a:alpha val="43137"/>
                    </a:srgbClr>
                  </a:outerShdw>
                </a:effectLst>
              </a:rPr>
              <a:t>контуров деталей выполняют мелом или карандашом (толщина линии не более 2 мм), внутренняя сторона линии обводки должна совпадать с контуром </a:t>
            </a:r>
            <a:r>
              <a:rPr lang="ru-RU" b="1" i="1" dirty="0" smtClean="0">
                <a:effectLst>
                  <a:outerShdw blurRad="38100" dist="38100" dir="2700000" algn="tl">
                    <a:srgbClr val="000000">
                      <a:alpha val="43137"/>
                    </a:srgbClr>
                  </a:outerShdw>
                </a:effectLst>
              </a:rPr>
              <a:t>лекал.</a:t>
            </a:r>
            <a:endParaRPr lang="ru-RU"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49638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настилами</a:t>
            </a:r>
            <a:endParaRPr lang="ru-RU" dirty="0"/>
          </a:p>
        </p:txBody>
      </p:sp>
      <p:sp>
        <p:nvSpPr>
          <p:cNvPr id="3" name="Объект 2"/>
          <p:cNvSpPr>
            <a:spLocks noGrp="1"/>
          </p:cNvSpPr>
          <p:nvPr>
            <p:ph idx="1"/>
          </p:nvPr>
        </p:nvSpPr>
        <p:spPr/>
        <p:txBody>
          <a:bodyPr/>
          <a:lstStyle/>
          <a:p>
            <a:pPr marL="0" indent="0">
              <a:buNone/>
            </a:pPr>
            <a:r>
              <a:rPr lang="ru-RU" b="1" i="1" dirty="0">
                <a:effectLst>
                  <a:outerShdw blurRad="38100" dist="38100" dir="2700000" algn="tl">
                    <a:srgbClr val="000000">
                      <a:alpha val="43137"/>
                    </a:srgbClr>
                  </a:outerShdw>
                </a:effectLst>
              </a:rPr>
              <a:t>3) Проверка качества настила (числа полотен в настиле и правильности укладки полотен, учет фактического расхода материала на настил</a:t>
            </a:r>
            <a:r>
              <a:rPr lang="ru-RU" b="1" i="1" dirty="0" smtClean="0">
                <a:effectLst>
                  <a:outerShdw blurRad="38100" dist="38100" dir="2700000" algn="tl">
                    <a:srgbClr val="000000">
                      <a:alpha val="43137"/>
                    </a:srgbClr>
                  </a:outerShdw>
                </a:effectLst>
              </a:rPr>
              <a:t>).</a:t>
            </a:r>
            <a:endParaRPr lang="ru-RU"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2032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настилами</a:t>
            </a:r>
            <a:endParaRPr lang="ru-RU" dirty="0"/>
          </a:p>
        </p:txBody>
      </p:sp>
      <p:sp>
        <p:nvSpPr>
          <p:cNvPr id="3" name="Объект 2"/>
          <p:cNvSpPr>
            <a:spLocks noGrp="1"/>
          </p:cNvSpPr>
          <p:nvPr>
            <p:ph idx="1"/>
          </p:nvPr>
        </p:nvSpPr>
        <p:spPr/>
        <p:txBody>
          <a:bodyPr/>
          <a:lstStyle/>
          <a:p>
            <a:pPr marL="0" indent="0">
              <a:buNone/>
            </a:pPr>
            <a:r>
              <a:rPr lang="ru-RU" b="1" i="1" dirty="0">
                <a:effectLst>
                  <a:outerShdw blurRad="38100" dist="38100" dir="2700000" algn="tl">
                    <a:srgbClr val="000000">
                      <a:alpha val="43137"/>
                    </a:srgbClr>
                  </a:outerShdw>
                </a:effectLst>
              </a:rPr>
              <a:t>4) Клеймение деталей изделия на верхнем полотне настила (для обеспечения правильной </a:t>
            </a:r>
            <a:r>
              <a:rPr lang="ru-RU" b="1" i="1" dirty="0" err="1">
                <a:effectLst>
                  <a:outerShdw blurRad="38100" dist="38100" dir="2700000" algn="tl">
                    <a:srgbClr val="000000">
                      <a:alpha val="43137"/>
                    </a:srgbClr>
                  </a:outerShdw>
                </a:effectLst>
              </a:rPr>
              <a:t>комплектовки</a:t>
            </a:r>
            <a:r>
              <a:rPr lang="ru-RU" b="1" i="1" dirty="0">
                <a:effectLst>
                  <a:outerShdw blurRad="38100" dist="38100" dir="2700000" algn="tl">
                    <a:srgbClr val="000000">
                      <a:alpha val="43137"/>
                    </a:srgbClr>
                  </a:outerShdw>
                </a:effectLst>
              </a:rPr>
              <a:t> деталей кроя – краской, карандашом или на талоне указывают размерные группы, на деталях </a:t>
            </a:r>
            <a:r>
              <a:rPr lang="ru-RU" b="1" i="1" dirty="0" smtClean="0">
                <a:effectLst>
                  <a:outerShdw blurRad="38100" dist="38100" dir="2700000" algn="tl">
                    <a:srgbClr val="000000">
                      <a:alpha val="43137"/>
                    </a:srgbClr>
                  </a:outerShdw>
                </a:effectLst>
              </a:rPr>
              <a:t>верха </a:t>
            </a:r>
            <a:r>
              <a:rPr lang="ru-RU" b="1" i="1" dirty="0">
                <a:effectLst>
                  <a:outerShdw blurRad="38100" dist="38100" dir="2700000" algn="tl">
                    <a:srgbClr val="000000">
                      <a:alpha val="43137"/>
                    </a:srgbClr>
                  </a:outerShdw>
                </a:effectLst>
              </a:rPr>
              <a:t>изделия указывают размер, длину и номер изделия.</a:t>
            </a:r>
          </a:p>
        </p:txBody>
      </p:sp>
    </p:spTree>
    <p:extLst>
      <p:ext uri="{BB962C8B-B14F-4D97-AF65-F5344CB8AC3E}">
        <p14:creationId xmlns:p14="http://schemas.microsoft.com/office/powerpoint/2010/main" val="2976958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настилами</a:t>
            </a:r>
            <a:endParaRPr lang="ru-RU" dirty="0"/>
          </a:p>
        </p:txBody>
      </p:sp>
      <p:sp>
        <p:nvSpPr>
          <p:cNvPr id="3" name="Объект 2"/>
          <p:cNvSpPr>
            <a:spLocks noGrp="1"/>
          </p:cNvSpPr>
          <p:nvPr>
            <p:ph idx="1"/>
          </p:nvPr>
        </p:nvSpPr>
        <p:spPr/>
        <p:txBody>
          <a:bodyPr/>
          <a:lstStyle/>
          <a:p>
            <a:pPr marL="0" indent="0">
              <a:buNone/>
            </a:pPr>
            <a:r>
              <a:rPr lang="ru-RU" b="1" i="1" dirty="0">
                <a:effectLst>
                  <a:outerShdw blurRad="38100" dist="38100" dir="2700000" algn="tl">
                    <a:srgbClr val="000000">
                      <a:alpha val="43137"/>
                    </a:srgbClr>
                  </a:outerShdw>
                </a:effectLst>
              </a:rPr>
              <a:t>5) Рассекание настила на части (способами: механическим (ножом (прямым или дисковым) или ножницами, пилением или вырубанием), </a:t>
            </a:r>
            <a:r>
              <a:rPr lang="ru-RU" b="1" i="1" dirty="0" err="1">
                <a:effectLst>
                  <a:outerShdw blurRad="38100" dist="38100" dir="2700000" algn="tl">
                    <a:srgbClr val="000000">
                      <a:alpha val="43137"/>
                    </a:srgbClr>
                  </a:outerShdw>
                </a:effectLst>
              </a:rPr>
              <a:t>термофизическим</a:t>
            </a:r>
            <a:r>
              <a:rPr lang="ru-RU" b="1" i="1" dirty="0">
                <a:effectLst>
                  <a:outerShdw blurRad="38100" dist="38100" dir="2700000" algn="tl">
                    <a:srgbClr val="000000">
                      <a:alpha val="43137"/>
                    </a:srgbClr>
                  </a:outerShdw>
                </a:effectLst>
              </a:rPr>
              <a:t> (разрушение материала за счет термического эффекта – лучом, плазменной струей, </a:t>
            </a:r>
            <a:r>
              <a:rPr lang="ru-RU" b="1" i="1" dirty="0" err="1">
                <a:effectLst>
                  <a:outerShdw blurRad="38100" dist="38100" dir="2700000" algn="tl">
                    <a:srgbClr val="000000">
                      <a:alpha val="43137"/>
                    </a:srgbClr>
                  </a:outerShdw>
                </a:effectLst>
              </a:rPr>
              <a:t>электроразрядом</a:t>
            </a:r>
            <a:r>
              <a:rPr lang="ru-RU" b="1" i="1" dirty="0">
                <a:effectLst>
                  <a:outerShdw blurRad="38100" dist="38100" dir="2700000" algn="tl">
                    <a:srgbClr val="000000">
                      <a:alpha val="43137"/>
                    </a:srgbClr>
                  </a:outerShdw>
                </a:effectLst>
              </a:rPr>
              <a:t>) или термомеханическим (за счет воздействия двух видов энергии – токами высокой частоты или ультразвуком) способом</a:t>
            </a:r>
            <a:r>
              <a:rPr lang="ru-RU" b="1" i="1" dirty="0" smtClean="0">
                <a:effectLst>
                  <a:outerShdw blurRad="38100" dist="38100" dir="2700000" algn="tl">
                    <a:srgbClr val="000000">
                      <a:alpha val="43137"/>
                    </a:srgbClr>
                  </a:outerShdw>
                </a:effectLst>
              </a:rPr>
              <a:t>)).</a:t>
            </a:r>
            <a:endParaRPr lang="ru-RU"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40549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настилами</a:t>
            </a:r>
            <a:endParaRPr lang="ru-RU" dirty="0"/>
          </a:p>
        </p:txBody>
      </p:sp>
      <p:sp>
        <p:nvSpPr>
          <p:cNvPr id="3" name="Объект 2"/>
          <p:cNvSpPr>
            <a:spLocks noGrp="1"/>
          </p:cNvSpPr>
          <p:nvPr>
            <p:ph idx="1"/>
          </p:nvPr>
        </p:nvSpPr>
        <p:spPr/>
        <p:txBody>
          <a:bodyPr/>
          <a:lstStyle/>
          <a:p>
            <a:pPr marL="0" indent="0">
              <a:buNone/>
            </a:pPr>
            <a:r>
              <a:rPr lang="ru-RU" b="1" i="1" dirty="0">
                <a:effectLst>
                  <a:outerShdw blurRad="38100" dist="38100" dir="2700000" algn="tl">
                    <a:srgbClr val="000000">
                      <a:alpha val="43137"/>
                    </a:srgbClr>
                  </a:outerShdw>
                </a:effectLst>
              </a:rPr>
              <a:t>6) Вырезание деталей на ленточной машине (окончательное вырезание деталей из частей настила поступательным движением </a:t>
            </a:r>
            <a:r>
              <a:rPr lang="ru-RU" b="1" i="1" dirty="0" smtClean="0">
                <a:effectLst>
                  <a:outerShdw blurRad="38100" dist="38100" dir="2700000" algn="tl">
                    <a:srgbClr val="000000">
                      <a:alpha val="43137"/>
                    </a:srgbClr>
                  </a:outerShdw>
                </a:effectLst>
              </a:rPr>
              <a:t>ножа.</a:t>
            </a:r>
            <a:endParaRPr lang="ru-RU"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73007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настилами</a:t>
            </a:r>
            <a:endParaRPr lang="ru-RU" dirty="0"/>
          </a:p>
        </p:txBody>
      </p:sp>
      <p:sp>
        <p:nvSpPr>
          <p:cNvPr id="3" name="Объект 2"/>
          <p:cNvSpPr>
            <a:spLocks noGrp="1"/>
          </p:cNvSpPr>
          <p:nvPr>
            <p:ph idx="1"/>
          </p:nvPr>
        </p:nvSpPr>
        <p:spPr/>
        <p:txBody>
          <a:bodyPr/>
          <a:lstStyle/>
          <a:p>
            <a:pPr marL="0" indent="0">
              <a:buNone/>
            </a:pPr>
            <a:r>
              <a:rPr lang="ru-RU" b="1" i="1" dirty="0">
                <a:effectLst>
                  <a:outerShdw blurRad="38100" dist="38100" dir="2700000" algn="tl">
                    <a:srgbClr val="000000">
                      <a:alpha val="43137"/>
                    </a:srgbClr>
                  </a:outerShdw>
                </a:effectLst>
              </a:rPr>
              <a:t>7) Контроль качества кроя (осуществляет контролер посредством наложения лекал на верхнее и нижнее полотна настила. При необходимости детали подрезают на ленточных машинах.</a:t>
            </a:r>
          </a:p>
        </p:txBody>
      </p:sp>
    </p:spTree>
    <p:extLst>
      <p:ext uri="{BB962C8B-B14F-4D97-AF65-F5344CB8AC3E}">
        <p14:creationId xmlns:p14="http://schemas.microsoft.com/office/powerpoint/2010/main" val="958731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u="sng" dirty="0">
                <a:solidFill>
                  <a:srgbClr val="002060"/>
                </a:solidFill>
                <a:effectLst>
                  <a:outerShdw blurRad="38100" dist="38100" dir="2700000" algn="tl">
                    <a:srgbClr val="000000">
                      <a:alpha val="43137"/>
                    </a:srgbClr>
                  </a:outerShdw>
                </a:effectLst>
              </a:rPr>
              <a:t>Технология раскроя настилами</a:t>
            </a:r>
            <a:endParaRPr lang="ru-RU" dirty="0"/>
          </a:p>
        </p:txBody>
      </p:sp>
      <p:sp>
        <p:nvSpPr>
          <p:cNvPr id="3" name="Объект 2"/>
          <p:cNvSpPr>
            <a:spLocks noGrp="1"/>
          </p:cNvSpPr>
          <p:nvPr>
            <p:ph idx="1"/>
          </p:nvPr>
        </p:nvSpPr>
        <p:spPr/>
        <p:txBody>
          <a:bodyPr/>
          <a:lstStyle/>
          <a:p>
            <a:pPr marL="0" indent="0">
              <a:buNone/>
            </a:pPr>
            <a:r>
              <a:rPr lang="ru-RU" b="1" i="1" dirty="0">
                <a:effectLst>
                  <a:outerShdw blurRad="38100" dist="38100" dir="2700000" algn="tl">
                    <a:srgbClr val="000000">
                      <a:alpha val="43137"/>
                    </a:srgbClr>
                  </a:outerShdw>
                </a:effectLst>
              </a:rPr>
              <a:t>8) Комплектование пачек </a:t>
            </a:r>
            <a:r>
              <a:rPr lang="ru-RU" b="1" i="1" dirty="0" smtClean="0">
                <a:effectLst>
                  <a:outerShdw blurRad="38100" dist="38100" dir="2700000" algn="tl">
                    <a:srgbClr val="000000">
                      <a:alpha val="43137"/>
                    </a:srgbClr>
                  </a:outerShdw>
                </a:effectLst>
              </a:rPr>
              <a:t>кроя.</a:t>
            </a:r>
            <a:endParaRPr lang="ru-RU"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836866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нтур">
  <a:themeElements>
    <a:clrScheme name="Контур">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Контур">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онтур">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Контур</Template>
  <TotalTime>11</TotalTime>
  <Words>396</Words>
  <Application>Microsoft Office PowerPoint</Application>
  <PresentationFormat>Широкоэкранный</PresentationFormat>
  <Paragraphs>24</Paragraphs>
  <Slides>11</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Trebuchet MS</vt:lpstr>
      <vt:lpstr>Tw Cen MT</vt:lpstr>
      <vt:lpstr>Контур</vt:lpstr>
      <vt:lpstr>Технология раскроя настилами на швейном производстве</vt:lpstr>
      <vt:lpstr>Технология раскроя настилами</vt:lpstr>
      <vt:lpstr>Технология раскроя настилами</vt:lpstr>
      <vt:lpstr>Технология раскроя настилами</vt:lpstr>
      <vt:lpstr>Технология раскроя настилами</vt:lpstr>
      <vt:lpstr>Технология раскроя настилами</vt:lpstr>
      <vt:lpstr>Технология раскроя настилами</vt:lpstr>
      <vt:lpstr>Технология раскроя настилами</vt:lpstr>
      <vt:lpstr>Технология раскроя настилами</vt:lpstr>
      <vt:lpstr>Технология раскроя настилами</vt:lpstr>
      <vt:lpstr>Технология раскроя настилами</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Технология раскроя настилами на швейном производстве</dc:title>
  <dc:creator>Снежана</dc:creator>
  <cp:lastModifiedBy>Снежана</cp:lastModifiedBy>
  <cp:revision>2</cp:revision>
  <dcterms:created xsi:type="dcterms:W3CDTF">2020-11-30T17:44:50Z</dcterms:created>
  <dcterms:modified xsi:type="dcterms:W3CDTF">2020-11-30T18:09:36Z</dcterms:modified>
</cp:coreProperties>
</file>