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59" r:id="rId8"/>
    <p:sldId id="260" r:id="rId9"/>
    <p:sldId id="264" r:id="rId10"/>
    <p:sldId id="265" r:id="rId11"/>
    <p:sldId id="267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68" r:id="rId20"/>
    <p:sldId id="269" r:id="rId21"/>
    <p:sldId id="283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316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47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38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88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84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696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619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74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210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633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53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82EE-D737-4C7B-AE27-429AA904CF00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3B3E6-6DCD-4045-ABD3-F1C873709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8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428736"/>
            <a:ext cx="8077200" cy="1673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и календарь</a:t>
            </a:r>
            <a:br>
              <a:rPr lang="ru-RU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Астрономия, 11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517" y="2071678"/>
            <a:ext cx="910748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6684" y="2214554"/>
            <a:ext cx="890731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996" y="548680"/>
            <a:ext cx="3097213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3124" y="548680"/>
            <a:ext cx="5514975" cy="413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835696" y="5013176"/>
            <a:ext cx="4859337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rPr>
              <a:t>Гринвич. Лондон</a:t>
            </a:r>
          </a:p>
        </p:txBody>
      </p:sp>
    </p:spTree>
    <p:extLst>
      <p:ext uri="{BB962C8B-B14F-4D97-AF65-F5344CB8AC3E}">
        <p14:creationId xmlns:p14="http://schemas.microsoft.com/office/powerpoint/2010/main" val="2096602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700213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0163" y="4786313"/>
            <a:ext cx="2744787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cs typeface="+mn-cs"/>
              </a:rPr>
              <a:t>Погрешность стронциевых атомных часов составляет меньше секунды за 300 миллионов лет. 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0" y="19208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Использование в качестве эталона периода вращения Земли не обеспечивает  достаточно точный счёт времени, так как скорость вращения нашей планеты меняется на протяжении года (продолжительность суток не остаётся постоянной) </a:t>
            </a:r>
          </a:p>
          <a:p>
            <a:pPr algn="ctr"/>
            <a:r>
              <a:rPr lang="ru-RU" altLang="ru-RU"/>
              <a:t>и происходит очень медленное замедление её вращения. </a:t>
            </a:r>
          </a:p>
        </p:txBody>
      </p:sp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485775" y="1577975"/>
            <a:ext cx="2286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>
                <a:solidFill>
                  <a:srgbClr val="C00000"/>
                </a:solidFill>
              </a:rPr>
              <a:t>В настоящее время для определения точного времени используются атомные часы.</a:t>
            </a:r>
          </a:p>
        </p:txBody>
      </p:sp>
    </p:spTree>
    <p:extLst>
      <p:ext uri="{BB962C8B-B14F-4D97-AF65-F5344CB8AC3E}">
        <p14:creationId xmlns:p14="http://schemas.microsoft.com/office/powerpoint/2010/main" val="29538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334963" y="404813"/>
            <a:ext cx="8496300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Пользоваться местным временем неудобно, так как при перемещении на запад или восток необходимо непрерывно передвигать стрелки часов.</a:t>
            </a:r>
          </a:p>
          <a:p>
            <a:pPr algn="ctr">
              <a:spcBef>
                <a:spcPts val="600"/>
              </a:spcBef>
            </a:pPr>
            <a:r>
              <a:rPr lang="ru-RU" altLang="ru-RU"/>
              <a:t>В настоящее время практически всё население земного шара пользуются </a:t>
            </a:r>
            <a:r>
              <a:rPr lang="ru-RU" altLang="ru-RU">
                <a:solidFill>
                  <a:srgbClr val="C00000"/>
                </a:solidFill>
              </a:rPr>
              <a:t>поясным временем</a:t>
            </a:r>
            <a:r>
              <a:rPr lang="ru-RU" altLang="ru-RU"/>
              <a:t>.</a:t>
            </a:r>
          </a:p>
        </p:txBody>
      </p:sp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538" y="1755775"/>
            <a:ext cx="7572375" cy="491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3926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708275"/>
            <a:ext cx="733425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395288" y="260350"/>
            <a:ext cx="849788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Поясная система счёта была предложена в 1884 г.  </a:t>
            </a:r>
          </a:p>
          <a:p>
            <a:pPr algn="ctr">
              <a:spcBef>
                <a:spcPts val="600"/>
              </a:spcBef>
            </a:pPr>
            <a:r>
              <a:rPr lang="ru-RU" altLang="ru-RU"/>
              <a:t>Весь земной шар разделен на 24 часовых пояса. Местное время основного меридиана данного пояса называется поясным временем. По нему ведется счёт времени на всей территории, относящейся к этому часовому поясу. </a:t>
            </a:r>
          </a:p>
          <a:p>
            <a:pPr algn="ctr">
              <a:spcBef>
                <a:spcPts val="600"/>
              </a:spcBef>
            </a:pPr>
            <a:r>
              <a:rPr lang="ru-RU" altLang="ru-RU">
                <a:solidFill>
                  <a:srgbClr val="C00000"/>
                </a:solidFill>
              </a:rPr>
              <a:t>Поясное время, которое принято в конкретном пункте, отличается от всемирного на число часов, равных номеру его часового пояса.</a:t>
            </a: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3962400" y="2133600"/>
            <a:ext cx="13636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ru-RU" b="1"/>
              <a:t>T = UT + n</a:t>
            </a:r>
            <a:r>
              <a:rPr lang="ru-RU" altLang="ru-RU" b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9445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323850" y="333375"/>
            <a:ext cx="85693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Границы часовых поясов отступают приблизительно на 7,5° </a:t>
            </a:r>
          </a:p>
          <a:p>
            <a:pPr algn="ctr"/>
            <a:r>
              <a:rPr lang="ru-RU" altLang="ru-RU"/>
              <a:t>от основных меридианов. </a:t>
            </a:r>
          </a:p>
          <a:p>
            <a:pPr algn="ctr">
              <a:spcBef>
                <a:spcPts val="600"/>
              </a:spcBef>
            </a:pPr>
            <a:r>
              <a:rPr lang="ru-RU" altLang="ru-RU"/>
              <a:t>Эти границы не всегда проходят точно по меридианам, а проведены по административным границам областей или других регионов так, чтобы на всей их территории действовало одно и то же время.</a:t>
            </a:r>
          </a:p>
        </p:txBody>
      </p:sp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058988"/>
            <a:ext cx="7489825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3001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300" y="1341438"/>
            <a:ext cx="86614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0" y="333375"/>
            <a:ext cx="91440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rgbClr val="C00000"/>
                </a:solidFill>
              </a:rPr>
              <a:t>В нашей стране поясное время было введено с 1 июля 1919 г.</a:t>
            </a:r>
          </a:p>
          <a:p>
            <a:pPr algn="ctr">
              <a:spcBef>
                <a:spcPts val="600"/>
              </a:spcBef>
            </a:pPr>
            <a:r>
              <a:rPr lang="ru-RU" altLang="ru-RU"/>
              <a:t>С тех пор границы часовых поясов неоднократно пересматривались и изменялись.</a:t>
            </a:r>
          </a:p>
        </p:txBody>
      </p:sp>
    </p:spTree>
    <p:extLst>
      <p:ext uri="{BB962C8B-B14F-4D97-AF65-F5344CB8AC3E}">
        <p14:creationId xmlns:p14="http://schemas.microsoft.com/office/powerpoint/2010/main" val="1699527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0"/>
          <p:cNvSpPr txBox="1">
            <a:spLocks noChangeArrowheads="1"/>
          </p:cNvSpPr>
          <p:nvPr/>
        </p:nvSpPr>
        <p:spPr bwMode="auto">
          <a:xfrm>
            <a:off x="250825" y="260350"/>
            <a:ext cx="864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chemeClr val="bg1"/>
                </a:solidFill>
              </a:rPr>
              <a:t>Время – это непрерывная череда сменяющих друг друга явлений.</a:t>
            </a:r>
          </a:p>
        </p:txBody>
      </p:sp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468313" y="333375"/>
            <a:ext cx="82073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В конце ХХ в. в России несколько раз вводилось и затем отменялось декретное время, которое на 1 ч опережает поясное.</a:t>
            </a:r>
          </a:p>
          <a:p>
            <a:pPr algn="ctr"/>
            <a:r>
              <a:rPr lang="ru-RU" altLang="ru-RU"/>
              <a:t>С апреля 2011 г. в России не проводится переход на летнее время. </a:t>
            </a: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611188" y="1270000"/>
            <a:ext cx="82089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rgbClr val="C00000"/>
                </a:solidFill>
              </a:rPr>
              <a:t>С октября 2014 г. в России было возвращено декретное время, </a:t>
            </a:r>
          </a:p>
          <a:p>
            <a:pPr algn="ctr"/>
            <a:r>
              <a:rPr lang="ru-RU" altLang="ru-RU">
                <a:solidFill>
                  <a:srgbClr val="C00000"/>
                </a:solidFill>
              </a:rPr>
              <a:t>и разница между московским и всемирным временем стала равной 3 ч.</a:t>
            </a: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133600"/>
            <a:ext cx="7678738" cy="434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8708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2"/>
            <a:ext cx="8851744" cy="25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Солнечное и звёздное время</a:t>
            </a:r>
          </a:p>
          <a:p>
            <a:r>
              <a:rPr lang="ru-RU" sz="4000" dirty="0"/>
              <a:t>Лунный и солнечный календарь</a:t>
            </a:r>
          </a:p>
          <a:p>
            <a:r>
              <a:rPr lang="ru-RU" sz="4000" dirty="0"/>
              <a:t>Юлианский и григорианский календарь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Календари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Календари, основанные на смене лунных фаз, называются</a:t>
            </a:r>
            <a:r>
              <a:rPr lang="ru-RU" sz="4000" b="1" dirty="0"/>
              <a:t> лунными, </a:t>
            </a:r>
            <a:r>
              <a:rPr lang="ru-RU" sz="4000" dirty="0"/>
              <a:t>на смене сезонов года – </a:t>
            </a:r>
            <a:r>
              <a:rPr lang="ru-RU" sz="4000" b="1" dirty="0"/>
              <a:t>солнечными, </a:t>
            </a:r>
            <a:r>
              <a:rPr lang="ru-RU" sz="4000" dirty="0"/>
              <a:t>а на обоих этих явлениях – </a:t>
            </a:r>
            <a:r>
              <a:rPr lang="ru-RU" sz="4000" b="1" dirty="0"/>
              <a:t>лунно-солнечными</a:t>
            </a:r>
            <a:r>
              <a:rPr lang="ru-RU" sz="4000" dirty="0"/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8964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>
                <a:solidFill>
                  <a:schemeClr val="bg1"/>
                </a:solidFill>
              </a:rPr>
              <a:t>В древности люди определяли время по Солнцу</a:t>
            </a:r>
          </a:p>
        </p:txBody>
      </p:sp>
      <p:sp>
        <p:nvSpPr>
          <p:cNvPr id="14344" name="Text Box 17"/>
          <p:cNvSpPr txBox="1">
            <a:spLocks noChangeArrowheads="1"/>
          </p:cNvSpPr>
          <p:nvPr/>
        </p:nvSpPr>
        <p:spPr bwMode="auto">
          <a:xfrm>
            <a:off x="4097338" y="5499100"/>
            <a:ext cx="1368425" cy="9540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rPr>
              <a:t>Московский лубковый календарь, XVII век.</a:t>
            </a:r>
          </a:p>
        </p:txBody>
      </p:sp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174625" y="63500"/>
            <a:ext cx="8734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rgbClr val="C00000"/>
                </a:solidFill>
              </a:rPr>
              <a:t>Календарь </a:t>
            </a:r>
            <a:r>
              <a:rPr lang="ru-RU" altLang="ru-RU"/>
              <a:t>– система счёта длительных промежутков времени, согласно которой устанавливается определённая продолжительность месяцев, их порядок в году и начальный момент отсчёта лет. На протяжении истории человечества существовало более 200 различных календарей.</a:t>
            </a:r>
          </a:p>
        </p:txBody>
      </p:sp>
      <p:pic>
        <p:nvPicPr>
          <p:cNvPr id="2560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2060575"/>
            <a:ext cx="1749425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19700" y="5529263"/>
            <a:ext cx="1881188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  <a:cs typeface="+mn-cs"/>
              </a:rPr>
              <a:t>Египетский календарь, </a:t>
            </a:r>
          </a:p>
          <a:p>
            <a:pPr algn="r"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  <a:cs typeface="+mn-cs"/>
              </a:rPr>
              <a:t>основанный на разливах Нила</a:t>
            </a:r>
          </a:p>
        </p:txBody>
      </p:sp>
      <p:pic>
        <p:nvPicPr>
          <p:cNvPr id="2560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650" y="2074863"/>
            <a:ext cx="3692525" cy="440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6088" y="2114550"/>
            <a:ext cx="2763837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81550" y="4938713"/>
            <a:ext cx="1608138" cy="30638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  <a:cs typeface="+mn-cs"/>
              </a:rPr>
              <a:t>Календарь майя</a:t>
            </a:r>
          </a:p>
        </p:txBody>
      </p:sp>
      <p:sp>
        <p:nvSpPr>
          <p:cNvPr id="25609" name="Прямоугольник 5"/>
          <p:cNvSpPr>
            <a:spLocks noChangeArrowheads="1"/>
          </p:cNvSpPr>
          <p:nvPr/>
        </p:nvSpPr>
        <p:spPr bwMode="auto">
          <a:xfrm>
            <a:off x="611188" y="1247775"/>
            <a:ext cx="78486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>
                <a:solidFill>
                  <a:srgbClr val="002060"/>
                </a:solidFill>
              </a:rPr>
              <a:t>Слово календарь произошло от латинского «calendarium», что в переводе с латинского означает "запись ссуд", "долговая книга". В Древнем Риме должники выплачивали долги или проценты в первые дни месяца, т.е. в дни календ (от лат. "calendae" ). </a:t>
            </a:r>
          </a:p>
        </p:txBody>
      </p:sp>
    </p:spTree>
    <p:extLst>
      <p:ext uri="{BB962C8B-B14F-4D97-AF65-F5344CB8AC3E}">
        <p14:creationId xmlns:p14="http://schemas.microsoft.com/office/powerpoint/2010/main" val="1381412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4"/>
          <p:cNvSpPr txBox="1">
            <a:spLocks noChangeArrowheads="1"/>
          </p:cNvSpPr>
          <p:nvPr/>
        </p:nvSpPr>
        <p:spPr bwMode="auto">
          <a:xfrm>
            <a:off x="0" y="306388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В солнечном календаре за основу берётся продолжительность </a:t>
            </a:r>
            <a:r>
              <a:rPr lang="ru-RU" altLang="ru-RU">
                <a:solidFill>
                  <a:srgbClr val="C00000"/>
                </a:solidFill>
              </a:rPr>
              <a:t>тропического года </a:t>
            </a:r>
            <a:r>
              <a:rPr lang="ru-RU" altLang="ru-RU"/>
              <a:t>- промежутка времени между двумя последовательными прохождениями центра Солнца через точку весеннего равноденствия.</a:t>
            </a:r>
          </a:p>
        </p:txBody>
      </p:sp>
      <p:sp>
        <p:nvSpPr>
          <p:cNvPr id="28674" name="TextBox 5"/>
          <p:cNvSpPr txBox="1">
            <a:spLocks noChangeArrowheads="1"/>
          </p:cNvSpPr>
          <p:nvPr/>
        </p:nvSpPr>
        <p:spPr bwMode="auto">
          <a:xfrm>
            <a:off x="142875" y="1230313"/>
            <a:ext cx="8858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Тропический год составляет </a:t>
            </a:r>
            <a:r>
              <a:rPr lang="ru-RU" altLang="ru-RU">
                <a:solidFill>
                  <a:srgbClr val="C00000"/>
                </a:solidFill>
              </a:rPr>
              <a:t>365 суток 5 часов 48 минут 46,1 секунды</a:t>
            </a:r>
            <a:r>
              <a:rPr lang="ru-RU" altLang="ru-RU"/>
              <a:t>.</a:t>
            </a:r>
          </a:p>
        </p:txBody>
      </p:sp>
      <p:grpSp>
        <p:nvGrpSpPr>
          <p:cNvPr id="28675" name="Группа 2"/>
          <p:cNvGrpSpPr>
            <a:grpSpLocks/>
          </p:cNvGrpSpPr>
          <p:nvPr/>
        </p:nvGrpSpPr>
        <p:grpSpPr bwMode="auto">
          <a:xfrm>
            <a:off x="1204913" y="1773238"/>
            <a:ext cx="6734175" cy="4343400"/>
            <a:chOff x="1204912" y="1772816"/>
            <a:chExt cx="6734175" cy="4343400"/>
          </a:xfrm>
        </p:grpSpPr>
        <p:pic>
          <p:nvPicPr>
            <p:cNvPr id="2867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04912" y="1772816"/>
              <a:ext cx="6734175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Прямоугольник 1"/>
            <p:cNvSpPr/>
            <p:nvPr/>
          </p:nvSpPr>
          <p:spPr>
            <a:xfrm>
              <a:off x="6877049" y="5876503"/>
              <a:ext cx="1062038" cy="2397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02531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4"/>
          <p:cNvSpPr txBox="1">
            <a:spLocks noChangeArrowheads="1"/>
          </p:cNvSpPr>
          <p:nvPr/>
        </p:nvSpPr>
        <p:spPr bwMode="auto">
          <a:xfrm>
            <a:off x="0" y="188913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В Древнем Египте в </a:t>
            </a:r>
            <a:r>
              <a:rPr lang="en-US" altLang="ru-RU"/>
              <a:t>V</a:t>
            </a:r>
            <a:r>
              <a:rPr lang="ru-RU" altLang="ru-RU"/>
              <a:t> тысячелетии до н.э. был введён календарь, который состоял из 12 месяцев по 30 дней в каждом и дополнительных 5 дней в конце года.</a:t>
            </a:r>
          </a:p>
        </p:txBody>
      </p:sp>
      <p:sp>
        <p:nvSpPr>
          <p:cNvPr id="29698" name="TextBox 5"/>
          <p:cNvSpPr txBox="1">
            <a:spLocks noChangeArrowheads="1"/>
          </p:cNvSpPr>
          <p:nvPr/>
        </p:nvSpPr>
        <p:spPr bwMode="auto">
          <a:xfrm>
            <a:off x="107950" y="836613"/>
            <a:ext cx="8928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Такой календарь давал ежегодно отставание в 0,25 суток, или 1 год за 1460 лет.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1813" y="1341438"/>
            <a:ext cx="5540375" cy="532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65002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4"/>
          <p:cNvSpPr txBox="1">
            <a:spLocks noChangeArrowheads="1"/>
          </p:cNvSpPr>
          <p:nvPr/>
        </p:nvSpPr>
        <p:spPr bwMode="auto">
          <a:xfrm>
            <a:off x="287338" y="188913"/>
            <a:ext cx="8640762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rgbClr val="C00000"/>
                </a:solidFill>
              </a:rPr>
              <a:t>Юлианский календарь </a:t>
            </a:r>
            <a:r>
              <a:rPr lang="ru-RU" altLang="ru-RU"/>
              <a:t>- непосредственный предшественник современного - разработан в Древнем Риме по поручению Юлия Цезаря в 45 году до н.э.</a:t>
            </a:r>
          </a:p>
          <a:p>
            <a:pPr algn="ctr"/>
            <a:r>
              <a:rPr lang="ru-RU" altLang="ru-RU"/>
              <a:t>В юлианском календаре каждые четыре последовательных года состоят </a:t>
            </a:r>
          </a:p>
          <a:p>
            <a:pPr algn="ctr"/>
            <a:r>
              <a:rPr lang="ru-RU" altLang="ru-RU"/>
              <a:t>из трех по 365 дней и одного </a:t>
            </a:r>
            <a:r>
              <a:rPr lang="ru-RU" altLang="ru-RU">
                <a:solidFill>
                  <a:srgbClr val="C00000"/>
                </a:solidFill>
              </a:rPr>
              <a:t>високосного</a:t>
            </a:r>
            <a:r>
              <a:rPr lang="ru-RU" altLang="ru-RU"/>
              <a:t> в 366 дней.</a:t>
            </a:r>
            <a:r>
              <a:rPr lang="ru-RU" altLang="ru-RU">
                <a:solidFill>
                  <a:srgbClr val="C00000"/>
                </a:solidFill>
              </a:rPr>
              <a:t> </a:t>
            </a:r>
          </a:p>
          <a:p>
            <a:pPr algn="ctr">
              <a:spcBef>
                <a:spcPts val="600"/>
              </a:spcBef>
            </a:pPr>
            <a:r>
              <a:rPr lang="ru-RU" altLang="ru-RU"/>
              <a:t>Год юлианского счисления длиннее тропического года на 11 минут 14 секунд, что давало ошибку в 1 сутки за 128 лет, или 3 суток примерно за 400 лет.</a:t>
            </a:r>
          </a:p>
        </p:txBody>
      </p:sp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1038" y="2278063"/>
            <a:ext cx="576262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8" y="2311400"/>
            <a:ext cx="28606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3999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4"/>
          <p:cNvSpPr txBox="1">
            <a:spLocks noChangeArrowheads="1"/>
          </p:cNvSpPr>
          <p:nvPr/>
        </p:nvSpPr>
        <p:spPr bwMode="auto">
          <a:xfrm>
            <a:off x="287338" y="188913"/>
            <a:ext cx="8532812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altLang="ru-RU"/>
              <a:t>Юлианский календарь был принят в качестве христианского в 325 г. н.э., </a:t>
            </a:r>
          </a:p>
          <a:p>
            <a:pPr algn="ctr"/>
            <a:r>
              <a:rPr lang="ru-RU" altLang="ru-RU"/>
              <a:t>и ко второй половине </a:t>
            </a:r>
            <a:r>
              <a:rPr lang="en-US" altLang="ru-RU"/>
              <a:t>XVI</a:t>
            </a:r>
            <a:r>
              <a:rPr lang="ru-RU" altLang="ru-RU"/>
              <a:t> в. расхождение достигло уже 10 суток.</a:t>
            </a:r>
          </a:p>
          <a:p>
            <a:pPr algn="ctr">
              <a:spcBef>
                <a:spcPts val="600"/>
              </a:spcBef>
            </a:pPr>
            <a:r>
              <a:rPr lang="ru-RU" altLang="ru-RU"/>
              <a:t>Для исправления расхождения папа римский Григорий </a:t>
            </a:r>
            <a:r>
              <a:rPr lang="en-US" altLang="ru-RU"/>
              <a:t>XIII</a:t>
            </a:r>
            <a:r>
              <a:rPr lang="ru-RU" altLang="ru-RU"/>
              <a:t> в 1582 г. ввёл </a:t>
            </a:r>
            <a:r>
              <a:rPr lang="ru-RU" altLang="ru-RU">
                <a:solidFill>
                  <a:srgbClr val="C00000"/>
                </a:solidFill>
              </a:rPr>
              <a:t>новый стиль</a:t>
            </a:r>
            <a:r>
              <a:rPr lang="ru-RU" altLang="ru-RU"/>
              <a:t>, календарь, названный по его имени </a:t>
            </a:r>
            <a:r>
              <a:rPr lang="ru-RU" altLang="ru-RU">
                <a:solidFill>
                  <a:srgbClr val="C00000"/>
                </a:solidFill>
              </a:rPr>
              <a:t>григорианским.</a:t>
            </a:r>
            <a:endParaRPr lang="ru-RU" altLang="ru-RU"/>
          </a:p>
        </p:txBody>
      </p:sp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4288" y="1616075"/>
            <a:ext cx="4000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92231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4"/>
          <p:cNvSpPr txBox="1">
            <a:spLocks noChangeArrowheads="1"/>
          </p:cNvSpPr>
          <p:nvPr/>
        </p:nvSpPr>
        <p:spPr bwMode="auto">
          <a:xfrm>
            <a:off x="305594" y="692696"/>
            <a:ext cx="85328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altLang="ru-RU" sz="3600" dirty="0"/>
              <a:t>Было решено каждые 400 лет выбрасывать из счёта 3 суток путём сокращения високосных лет.  Високосными считались только годы столетий, у которых число столетий делится на 4 без остатка:</a:t>
            </a:r>
          </a:p>
          <a:p>
            <a:pPr algn="ctr"/>
            <a:r>
              <a:rPr lang="ru-RU" altLang="ru-RU" sz="3600" dirty="0">
                <a:solidFill>
                  <a:srgbClr val="C00000"/>
                </a:solidFill>
              </a:rPr>
              <a:t>16</a:t>
            </a:r>
            <a:r>
              <a:rPr lang="ru-RU" altLang="ru-RU" sz="3600" dirty="0"/>
              <a:t>00 и </a:t>
            </a:r>
            <a:r>
              <a:rPr lang="ru-RU" altLang="ru-RU" sz="3600" dirty="0">
                <a:solidFill>
                  <a:srgbClr val="C00000"/>
                </a:solidFill>
              </a:rPr>
              <a:t>20</a:t>
            </a:r>
            <a:r>
              <a:rPr lang="ru-RU" altLang="ru-RU" sz="3600" dirty="0"/>
              <a:t>00 – високосные годы, а </a:t>
            </a:r>
            <a:r>
              <a:rPr lang="ru-RU" altLang="ru-RU" sz="3600" dirty="0">
                <a:solidFill>
                  <a:srgbClr val="C00000"/>
                </a:solidFill>
              </a:rPr>
              <a:t>17</a:t>
            </a:r>
            <a:r>
              <a:rPr lang="ru-RU" altLang="ru-RU" sz="3600" dirty="0"/>
              <a:t>00, </a:t>
            </a:r>
            <a:r>
              <a:rPr lang="ru-RU" altLang="ru-RU" sz="3600" dirty="0">
                <a:solidFill>
                  <a:srgbClr val="C00000"/>
                </a:solidFill>
              </a:rPr>
              <a:t>18</a:t>
            </a:r>
            <a:r>
              <a:rPr lang="ru-RU" altLang="ru-RU" sz="3600" dirty="0"/>
              <a:t>00 и </a:t>
            </a:r>
            <a:r>
              <a:rPr lang="ru-RU" altLang="ru-RU" sz="3600" dirty="0">
                <a:solidFill>
                  <a:srgbClr val="C00000"/>
                </a:solidFill>
              </a:rPr>
              <a:t>19</a:t>
            </a:r>
            <a:r>
              <a:rPr lang="ru-RU" altLang="ru-RU" sz="3600" dirty="0"/>
              <a:t>00 – простые.</a:t>
            </a:r>
          </a:p>
        </p:txBody>
      </p:sp>
    </p:spTree>
    <p:extLst>
      <p:ext uri="{BB962C8B-B14F-4D97-AF65-F5344CB8AC3E}">
        <p14:creationId xmlns:p14="http://schemas.microsoft.com/office/powerpoint/2010/main" val="10025308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4"/>
          <p:cNvSpPr txBox="1">
            <a:spLocks noChangeArrowheads="1"/>
          </p:cNvSpPr>
          <p:nvPr/>
        </p:nvSpPr>
        <p:spPr bwMode="auto">
          <a:xfrm>
            <a:off x="0" y="188913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altLang="ru-RU">
                <a:solidFill>
                  <a:srgbClr val="C00000"/>
                </a:solidFill>
              </a:rPr>
              <a:t>В России новый стиль был введен с 1 февраля 1918 г.</a:t>
            </a:r>
          </a:p>
          <a:p>
            <a:pPr algn="ctr">
              <a:spcBef>
                <a:spcPts val="600"/>
              </a:spcBef>
            </a:pPr>
            <a:r>
              <a:rPr lang="ru-RU" altLang="ru-RU"/>
              <a:t>К этому времени между новым и старым стилем накопилась разница в 13 дней.</a:t>
            </a:r>
          </a:p>
          <a:p>
            <a:pPr algn="ctr"/>
            <a:r>
              <a:rPr lang="ru-RU" altLang="ru-RU"/>
              <a:t>Эта разница сохранится до 2100 г.</a:t>
            </a:r>
          </a:p>
        </p:txBody>
      </p:sp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79550"/>
            <a:ext cx="60960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068638"/>
            <a:ext cx="2922588" cy="366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97240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"/>
          <p:cNvSpPr txBox="1">
            <a:spLocks noChangeArrowheads="1"/>
          </p:cNvSpPr>
          <p:nvPr/>
        </p:nvSpPr>
        <p:spPr bwMode="auto">
          <a:xfrm>
            <a:off x="460375" y="260350"/>
            <a:ext cx="820896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</a:rPr>
              <a:t>Нумерация лет и по новому, и по старому стилю ведётся от года Рождества Христова, наступления новой эры.</a:t>
            </a:r>
          </a:p>
          <a:p>
            <a:pPr algn="ctr">
              <a:spcBef>
                <a:spcPts val="600"/>
              </a:spcBef>
            </a:pPr>
            <a:r>
              <a:rPr lang="ru-RU"/>
              <a:t>В России новая эра была введена указом Петра </a:t>
            </a:r>
            <a:r>
              <a:rPr lang="en-US"/>
              <a:t>I</a:t>
            </a:r>
            <a:r>
              <a:rPr lang="ru-RU"/>
              <a:t>, согласно которому </a:t>
            </a:r>
          </a:p>
          <a:p>
            <a:pPr algn="ctr"/>
            <a:r>
              <a:rPr lang="ru-RU"/>
              <a:t>после 31 декабря 7208 г. «от сотворения мира»</a:t>
            </a:r>
          </a:p>
          <a:p>
            <a:pPr algn="ctr"/>
            <a:r>
              <a:rPr lang="ru-RU"/>
              <a:t> наступило 1 января 1700 г. от Рождества Христова.</a:t>
            </a:r>
          </a:p>
        </p:txBody>
      </p:sp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6544" y="1814513"/>
            <a:ext cx="6030912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20556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Прямоугольник 11"/>
          <p:cNvSpPr>
            <a:spLocks noChangeArrowheads="1"/>
          </p:cNvSpPr>
          <p:nvPr/>
        </p:nvSpPr>
        <p:spPr bwMode="auto">
          <a:xfrm>
            <a:off x="179388" y="273050"/>
            <a:ext cx="8928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dirty="0">
                <a:solidFill>
                  <a:srgbClr val="C00000"/>
                </a:solidFill>
              </a:rPr>
              <a:t>Вопросы</a:t>
            </a:r>
            <a:r>
              <a:rPr lang="ru-RU" altLang="ru-RU" sz="24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5842" name="TextBox 23"/>
          <p:cNvSpPr txBox="1">
            <a:spLocks noChangeArrowheads="1"/>
          </p:cNvSpPr>
          <p:nvPr/>
        </p:nvSpPr>
        <p:spPr bwMode="auto">
          <a:xfrm>
            <a:off x="468313" y="1341438"/>
            <a:ext cx="8280400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800"/>
              </a:spcAft>
            </a:pPr>
            <a:r>
              <a:rPr lang="ru-RU" altLang="ru-RU" sz="2400"/>
              <a:t>1. Чем объясняется введение поясной системы счета времени? </a:t>
            </a:r>
          </a:p>
          <a:p>
            <a:pPr>
              <a:spcAft>
                <a:spcPts val="1800"/>
              </a:spcAft>
            </a:pPr>
            <a:r>
              <a:rPr lang="ru-RU" altLang="ru-RU" sz="2400"/>
              <a:t>2. Почему в качестве единицы времени используется атомная секунда? </a:t>
            </a:r>
          </a:p>
          <a:p>
            <a:pPr>
              <a:spcAft>
                <a:spcPts val="1800"/>
              </a:spcAft>
            </a:pPr>
            <a:r>
              <a:rPr lang="ru-RU" altLang="ru-RU" sz="2400"/>
              <a:t>3. В чем заключаются трудности составления точного календаря? </a:t>
            </a:r>
          </a:p>
          <a:p>
            <a:pPr>
              <a:spcAft>
                <a:spcPts val="1800"/>
              </a:spcAft>
            </a:pPr>
            <a:r>
              <a:rPr lang="ru-RU" altLang="ru-RU" sz="2400"/>
              <a:t>4. Чем отличается счет високосных лет по старому и новому стилю?</a:t>
            </a:r>
          </a:p>
        </p:txBody>
      </p:sp>
    </p:spTree>
    <p:extLst>
      <p:ext uri="{BB962C8B-B14F-4D97-AF65-F5344CB8AC3E}">
        <p14:creationId xmlns:p14="http://schemas.microsoft.com/office/powerpoint/2010/main" val="349908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Звездное и солнечное время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Вся наша жизнь связана со временем и в конечном итоге регулируется периодической сменой дня и ночи, а также времен года. На этих природных повторяющихся явлениях базируются основные единицы измерения   времени — </a:t>
            </a:r>
            <a:r>
              <a:rPr lang="ru-RU" b="1" dirty="0"/>
              <a:t>сутки, месяц, год</a:t>
            </a:r>
            <a:r>
              <a:rPr lang="ru-RU" dirty="0"/>
              <a:t>. Основная величина для измерения времени связана с периодом  полного вращения земного шара вокруг своей оси.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7567"/>
            <a:ext cx="8229600" cy="4625609"/>
          </a:xfrm>
        </p:spPr>
        <p:txBody>
          <a:bodyPr>
            <a:noAutofit/>
          </a:bodyPr>
          <a:lstStyle/>
          <a:p>
            <a:r>
              <a:rPr lang="ru-RU" sz="3800" dirty="0"/>
              <a:t>Момент верхней кульминации центра Солнца называется </a:t>
            </a:r>
            <a:r>
              <a:rPr lang="ru-RU" sz="3800" b="1" dirty="0"/>
              <a:t>истинным полднем, момент нижней кульминации — истинной полночью. </a:t>
            </a:r>
            <a:r>
              <a:rPr lang="ru-RU" sz="3800" dirty="0"/>
              <a:t>Промежуток времени между двумя последовательными одноименными кульминациями центра Солнца называется </a:t>
            </a:r>
            <a:r>
              <a:rPr lang="ru-RU" sz="3800" b="1" dirty="0"/>
              <a:t>истинными солнечными сутками.</a:t>
            </a:r>
            <a:endParaRPr lang="ru-RU" sz="3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1571610"/>
            <a:ext cx="9065239" cy="257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Время, прошедшее от момента нижней кульминации центра солнечного диска до любого другого его положения на одном и том же географическом меридиане, называется </a:t>
            </a:r>
            <a:r>
              <a:rPr lang="ru-RU" b="1" dirty="0"/>
              <a:t>истинным солнечным временем </a:t>
            </a:r>
            <a:r>
              <a:rPr lang="ru-RU" b="1" i="1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780" y="1571612"/>
            <a:ext cx="890122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75" y="2000239"/>
            <a:ext cx="9097125" cy="1871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05565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965</Words>
  <Application>Microsoft Office PowerPoint</Application>
  <PresentationFormat>Экран (4:3)</PresentationFormat>
  <Paragraphs>65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2" baseType="lpstr">
      <vt:lpstr>Arial</vt:lpstr>
      <vt:lpstr>Calibri</vt:lpstr>
      <vt:lpstr>Тема Office</vt:lpstr>
      <vt:lpstr>Время и календарь </vt:lpstr>
      <vt:lpstr>Содержание </vt:lpstr>
      <vt:lpstr>Звездное и солнечное время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Календари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 и календарь</dc:title>
  <dc:creator>1</dc:creator>
  <cp:lastModifiedBy>Наталья Шахова</cp:lastModifiedBy>
  <cp:revision>13</cp:revision>
  <dcterms:created xsi:type="dcterms:W3CDTF">2018-03-01T16:42:35Z</dcterms:created>
  <dcterms:modified xsi:type="dcterms:W3CDTF">2020-11-30T20:48:26Z</dcterms:modified>
</cp:coreProperties>
</file>