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0" r:id="rId2"/>
    <p:sldId id="267" r:id="rId3"/>
    <p:sldId id="268" r:id="rId4"/>
    <p:sldId id="261" r:id="rId5"/>
    <p:sldId id="257" r:id="rId6"/>
    <p:sldId id="262" r:id="rId7"/>
    <p:sldId id="263" r:id="rId8"/>
    <p:sldId id="258" r:id="rId9"/>
    <p:sldId id="259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>
        <p:scale>
          <a:sx n="75" d="100"/>
          <a:sy n="75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58417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Здоровьесберегающие технологии на занятиях  изобразительной деятельности</a:t>
            </a:r>
            <a:r>
              <a:rPr lang="ru-RU" sz="4000" b="1" dirty="0" smtClean="0">
                <a:solidFill>
                  <a:schemeClr val="bg1"/>
                </a:solidFill>
              </a:rPr>
              <a:t>.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949280"/>
            <a:ext cx="73923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Выполнила Щепеткина Марина Николаевна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 descr="C:\Users\Admin\AppData\Local\Microsoft\Windows\Temporary Internet Files\Content.Word\20180918_093215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5" y="2499643"/>
            <a:ext cx="3888433" cy="3456384"/>
          </a:xfrm>
          <a:prstGeom prst="round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200" u="sng" dirty="0" smtClean="0">
                <a:solidFill>
                  <a:schemeClr val="bg1"/>
                </a:solidFill>
                <a:latin typeface="+mj-lt"/>
              </a:rPr>
              <a:t>Упражнения со зрительными стимулами (предметами).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 На кончике указки прикрепляем яркий предмет (игрушка,   бабочка,    самолетик,   шарик и т.д.)   и предлагаем вместе с ним отправиться в путешествие: обращаем внимание детей на соблюдение следующего правила: работают глаза, голова неподвижна. Педагог перемещает   указку    в   заданном     направлении, сопровождая движения словами: «Посмотрели вверх-вниз, влево вправо, покружились» и т.д.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i="1" dirty="0" smtClean="0">
                <a:solidFill>
                  <a:schemeClr val="bg1"/>
                </a:solidFill>
              </a:rPr>
              <a:t>         (Показ предмета осуществляется в медленном темпе, чтобы ребенок до конца проследил глазами его движение. Зрительный стимул (предмет) находится чуть выше уровня глаз впереди сидящих или стоящих детей. Он не должен сливаться по цвету с одеждой педагога и окружающей обстановкой. )</a:t>
            </a: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          </a:t>
            </a:r>
            <a:r>
              <a:rPr lang="ru-RU" dirty="0" smtClean="0">
                <a:solidFill>
                  <a:schemeClr val="bg1"/>
                </a:solidFill>
              </a:rPr>
              <a:t>Аналогично можно провести игру «Поймай глазами солнечный зайчик» </a:t>
            </a:r>
            <a:r>
              <a:rPr lang="ru-RU" i="1" dirty="0" smtClean="0">
                <a:solidFill>
                  <a:schemeClr val="bg1"/>
                </a:solidFill>
              </a:rPr>
              <a:t>(при помощи зеркальца).</a:t>
            </a:r>
            <a:endParaRPr lang="ru-RU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200" u="sng" dirty="0" smtClean="0">
                <a:solidFill>
                  <a:schemeClr val="bg1"/>
                </a:solidFill>
                <a:latin typeface="+mj-lt"/>
              </a:rPr>
              <a:t>Прослеживать глазами «запутанные» линии.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+mj-lt"/>
              </a:rPr>
              <a:t>          На схемах (лист ватмана) изображаем какие-либо цветные фигуры: овал, восьмерку, волну, спираль, ромб и т.д. Толщина линии - примерно 1 см. Плакаты размещаем выше уровня глаз ребенка в любом удобном месте (над доской, на боковой стене) и предлагаем «походить» глазами по линиям, а при повторном выполнении упражнения «побегать» глазами. Можно предложить детям игровой сюжет: «Едем в гости по разным дорожкам», «Катаемся на машине», «Ищем дорогу в лесу» и т.д.</a:t>
            </a:r>
          </a:p>
          <a:p>
            <a:pPr>
              <a:buNone/>
            </a:pPr>
            <a:r>
              <a:rPr lang="ru-RU" sz="2000" i="1" dirty="0" smtClean="0">
                <a:solidFill>
                  <a:schemeClr val="bg1"/>
                </a:solidFill>
                <a:latin typeface="+mj-lt"/>
              </a:rPr>
              <a:t>          (На первых порах детям легче проследить путь</a:t>
            </a:r>
            <a:r>
              <a:rPr lang="ru-RU" sz="2000" b="1" i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i="1" dirty="0" smtClean="0">
                <a:solidFill>
                  <a:schemeClr val="bg1"/>
                </a:solidFill>
                <a:latin typeface="+mj-lt"/>
              </a:rPr>
              <a:t>с помощью указки, а</a:t>
            </a:r>
            <a:r>
              <a:rPr lang="ru-RU" sz="2000" b="1" i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i="1" dirty="0" smtClean="0">
                <a:solidFill>
                  <a:schemeClr val="bg1"/>
                </a:solidFill>
                <a:latin typeface="+mj-lt"/>
              </a:rPr>
              <a:t>затем можно обойтись и без нее. Упражнения со схемами проводим в положении сидя или стоя. Педагог</a:t>
            </a:r>
            <a:r>
              <a:rPr lang="ru-RU" sz="2000" b="1" i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i="1" dirty="0" smtClean="0">
                <a:solidFill>
                  <a:schemeClr val="bg1"/>
                </a:solidFill>
                <a:latin typeface="+mj-lt"/>
              </a:rPr>
              <a:t>предлагает детям занять удобную позу, сделать несколько раз вдох и продолжительный выдох, после чего зафиксировать взор на точке или другом символе, обозначающем начало пути,</a:t>
            </a:r>
            <a:r>
              <a:rPr lang="ru-RU" sz="2000" b="1" i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i="1" dirty="0" smtClean="0">
                <a:solidFill>
                  <a:schemeClr val="bg1"/>
                </a:solidFill>
                <a:latin typeface="+mj-lt"/>
              </a:rPr>
              <a:t>затем проследить дорожку глазами (голова при этом остается неподвижной). Упражнение повторяем 5-6 раз.)</a:t>
            </a:r>
            <a:endParaRPr lang="ru-RU" sz="2000" i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</a:t>
            </a:r>
            <a:r>
              <a:rPr lang="ru-RU" sz="3200" dirty="0" smtClean="0">
                <a:solidFill>
                  <a:schemeClr val="bg1"/>
                </a:solidFill>
              </a:rPr>
              <a:t>Таким   образом,   применение   в     работе  с  дошкольниками  на занятиях по    изобразительной      деятельности     здоровьесберегающих   педагогических    технологий ,    повышается результативность      воспитательно-образовательного     процесса     и способствует   формированию  у ребенка стойкую мотивацию на здоровый образ жизни 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500034" y="836613"/>
            <a:ext cx="864396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 не боюсь еще и еще раз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повторить: забота о здоровье – это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важнейший труд воспитателя. От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жизнерадостности, бодрости детей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зависит их духовная жизнь,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мировоззрение, умственное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развитие, прочность знаний, вера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свои силы.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                   В.А. Сухомлинский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500034" y="836613"/>
            <a:ext cx="8643967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600" b="1" u="sng" dirty="0" smtClean="0">
                <a:solidFill>
                  <a:schemeClr val="bg1"/>
                </a:solidFill>
              </a:rPr>
              <a:t>«Здоровьесберегающая технология» </a:t>
            </a:r>
            <a:r>
              <a:rPr lang="ru-RU" sz="2800" b="1" dirty="0" smtClean="0">
                <a:solidFill>
                  <a:schemeClr val="bg1"/>
                </a:solidFill>
              </a:rPr>
              <a:t>- 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развития. В концепции дошкольного образования предусмотрено не только сохранение, но и активное формирование здорового образа жизни и здоровья воспитанников.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892480" cy="548788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i="1" dirty="0" smtClean="0">
                <a:solidFill>
                  <a:schemeClr val="bg1"/>
                </a:solidFill>
              </a:rPr>
              <a:t>Чтобы   снять   эмоциональное   и      физическое напряжение    у   детей   во  время   занятий     по изобразительной деятельности  рекомендуется применять  такие  </a:t>
            </a:r>
            <a:r>
              <a:rPr lang="ru-RU" i="1" u="sng" dirty="0" smtClean="0">
                <a:solidFill>
                  <a:schemeClr val="bg1"/>
                </a:solidFill>
              </a:rPr>
              <a:t>здоровьесберегающие технологии</a:t>
            </a:r>
            <a:r>
              <a:rPr lang="ru-RU" b="1" i="1" dirty="0" smtClean="0">
                <a:solidFill>
                  <a:schemeClr val="bg1"/>
                </a:solidFill>
              </a:rPr>
              <a:t>, как:</a:t>
            </a:r>
          </a:p>
          <a:p>
            <a:pPr>
              <a:buNone/>
            </a:pPr>
            <a:endParaRPr lang="ru-RU" b="1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</a:t>
            </a:r>
            <a:r>
              <a:rPr lang="ru-RU" sz="1800" dirty="0" smtClean="0">
                <a:solidFill>
                  <a:schemeClr val="bg1"/>
                </a:solidFill>
                <a:latin typeface="Times New Roman"/>
                <a:cs typeface="Times New Roman"/>
              </a:rPr>
              <a:t>● </a:t>
            </a:r>
            <a:r>
              <a:rPr lang="ru-RU" sz="2800" dirty="0" smtClean="0">
                <a:solidFill>
                  <a:schemeClr val="bg1"/>
                </a:solidFill>
              </a:rPr>
              <a:t>Динамические паузы</a:t>
            </a:r>
          </a:p>
          <a:p>
            <a:pPr>
              <a:buNone/>
            </a:pP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    </a:t>
            </a:r>
            <a:r>
              <a:rPr lang="ru-RU" sz="1800" dirty="0" smtClean="0">
                <a:solidFill>
                  <a:schemeClr val="bg1"/>
                </a:solidFill>
                <a:latin typeface="Times New Roman"/>
                <a:cs typeface="Times New Roman"/>
              </a:rPr>
              <a:t>● </a:t>
            </a:r>
            <a:r>
              <a:rPr lang="ru-RU" sz="2800" dirty="0" smtClean="0">
                <a:solidFill>
                  <a:schemeClr val="bg1"/>
                </a:solidFill>
              </a:rPr>
              <a:t>Релаксия</a:t>
            </a:r>
          </a:p>
          <a:p>
            <a:pPr>
              <a:buNone/>
            </a:pP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    </a:t>
            </a:r>
            <a:r>
              <a:rPr lang="ru-RU" sz="1800" dirty="0" smtClean="0">
                <a:solidFill>
                  <a:schemeClr val="bg1"/>
                </a:solidFill>
                <a:latin typeface="Times New Roman"/>
                <a:cs typeface="Times New Roman"/>
              </a:rPr>
              <a:t>● </a:t>
            </a:r>
            <a:r>
              <a:rPr lang="ru-RU" sz="2800" dirty="0" smtClean="0">
                <a:solidFill>
                  <a:schemeClr val="bg1"/>
                </a:solidFill>
              </a:rPr>
              <a:t>Пальчиковая гимнастика</a:t>
            </a:r>
          </a:p>
          <a:p>
            <a:pPr>
              <a:buNone/>
            </a:pP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    </a:t>
            </a:r>
            <a:r>
              <a:rPr lang="ru-RU" sz="1800" dirty="0" smtClean="0">
                <a:solidFill>
                  <a:schemeClr val="bg1"/>
                </a:solidFill>
                <a:latin typeface="Times New Roman"/>
                <a:cs typeface="Times New Roman"/>
              </a:rPr>
              <a:t>● </a:t>
            </a:r>
            <a:r>
              <a:rPr lang="ru-RU" sz="2800" dirty="0" smtClean="0">
                <a:solidFill>
                  <a:schemeClr val="bg1"/>
                </a:solidFill>
              </a:rPr>
              <a:t>Гимнастика для глаз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 </a:t>
            </a:r>
            <a:r>
              <a:rPr lang="ru-RU" sz="4400" u="sng" dirty="0" smtClean="0">
                <a:solidFill>
                  <a:schemeClr val="bg1"/>
                </a:solidFill>
              </a:rPr>
              <a:t>Динамические паузы</a:t>
            </a:r>
            <a:endParaRPr lang="ru-RU" sz="4400" u="sng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268760"/>
            <a:ext cx="8686800" cy="50558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+mj-lt"/>
              </a:rPr>
              <a:t>    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Проводятся во время занятий, 2-5 мин., по мере утомляемости детей.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    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Рекомендуется для всех детей в качестве профилактики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+mj-lt"/>
              </a:rPr>
              <a:t>    утомления.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+mj-lt"/>
              </a:rPr>
              <a:t>    Могут включать в себя 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элементы 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гимнастики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+mj-lt"/>
              </a:rPr>
              <a:t>    для глаз, 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физкультминутки 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и других в 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зависимости 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от вида 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занятия.</a:t>
            </a:r>
            <a:endParaRPr lang="ru-RU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363272" cy="58479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u="sng" dirty="0" smtClean="0">
                <a:solidFill>
                  <a:schemeClr val="bg1"/>
                </a:solidFill>
                <a:latin typeface="+mj-lt"/>
                <a:cs typeface="Times New Roman"/>
              </a:rPr>
              <a:t> </a:t>
            </a:r>
            <a:r>
              <a:rPr lang="ru-RU" sz="4400" u="sng" dirty="0" smtClean="0">
                <a:solidFill>
                  <a:schemeClr val="bg1"/>
                </a:solidFill>
                <a:latin typeface="+mj-lt"/>
              </a:rPr>
              <a:t>Релаксия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bg1"/>
                </a:solidFill>
                <a:latin typeface="+mj-lt"/>
              </a:rPr>
              <a:t>(упражнение на расслабление)</a:t>
            </a:r>
          </a:p>
          <a:p>
            <a:pPr algn="ctr">
              <a:buNone/>
            </a:pPr>
            <a:endParaRPr lang="ru-RU" sz="4400" u="sng" dirty="0" smtClean="0">
              <a:solidFill>
                <a:schemeClr val="bg1"/>
              </a:solidFill>
              <a:latin typeface="+mj-lt"/>
            </a:endParaRPr>
          </a:p>
          <a:p>
            <a:pPr algn="ctr">
              <a:buNone/>
            </a:pPr>
            <a:endParaRPr lang="ru-RU" sz="4400" u="sng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060848"/>
            <a:ext cx="69127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Использование </a:t>
            </a:r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во   время </a:t>
            </a:r>
            <a:r>
              <a:rPr lang="ru-RU" sz="3200" dirty="0" smtClean="0">
                <a:solidFill>
                  <a:schemeClr val="bg1"/>
                </a:solidFill>
                <a:latin typeface="+mj-lt"/>
              </a:rPr>
              <a:t>работы детей спокойную классическую музыку (Чайковский, Рахманинов), звуки природы.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/>
          <a:lstStyle/>
          <a:p>
            <a:pPr algn="ctr">
              <a:buNone/>
            </a:pPr>
            <a:r>
              <a:rPr lang="ru-RU" sz="4400" u="sng" dirty="0" smtClean="0">
                <a:solidFill>
                  <a:schemeClr val="bg1"/>
                </a:solidFill>
                <a:cs typeface="Times New Roman"/>
              </a:rPr>
              <a:t>Пальчиковая гимнастика</a:t>
            </a:r>
            <a:endParaRPr lang="ru-RU" sz="4400" u="sng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+mj-lt"/>
              </a:rPr>
              <a:t>   Рекомендуется  всем детям, особенно  с  речевыми    проблемами.   Проводится   для    качественного мышления, памяти, внимания в    любой   удобный отрезок    времени   (в  любое   удобное   время).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+mj-lt"/>
              </a:rPr>
              <a:t>    </a:t>
            </a:r>
            <a:r>
              <a:rPr lang="ru-RU" i="1" dirty="0" smtClean="0">
                <a:solidFill>
                  <a:schemeClr val="bg1"/>
                </a:solidFill>
                <a:latin typeface="+mj-lt"/>
              </a:rPr>
              <a:t>На занятиях </a:t>
            </a: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  <a:latin typeface="+mj-lt"/>
              </a:rPr>
              <a:t>    по рисованию </a:t>
            </a: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  <a:latin typeface="+mj-lt"/>
              </a:rPr>
              <a:t>    проводится с целью</a:t>
            </a: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  <a:latin typeface="+mj-lt"/>
              </a:rPr>
              <a:t>    снятия   напряжения </a:t>
            </a: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  <a:latin typeface="+mj-lt"/>
              </a:rPr>
              <a:t>    мышц рук.</a:t>
            </a:r>
            <a:endParaRPr lang="ru-RU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Содержимое 6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3212976"/>
            <a:ext cx="3593139" cy="342066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3888432"/>
          </a:xfrm>
        </p:spPr>
        <p:txBody>
          <a:bodyPr>
            <a:normAutofit/>
          </a:bodyPr>
          <a:lstStyle/>
          <a:p>
            <a:pPr algn="ctr"/>
            <a:r>
              <a:rPr lang="ru-RU" sz="5400" u="sng" dirty="0" smtClean="0">
                <a:solidFill>
                  <a:schemeClr val="bg1"/>
                </a:solidFill>
                <a:cs typeface="Times New Roman"/>
              </a:rPr>
              <a:t>Гимнастика для глаз</a:t>
            </a:r>
            <a:br>
              <a:rPr lang="ru-RU" sz="5400" u="sng" dirty="0" smtClean="0">
                <a:solidFill>
                  <a:schemeClr val="bg1"/>
                </a:solidFill>
                <a:cs typeface="Times New Roman"/>
              </a:rPr>
            </a:br>
            <a:r>
              <a:rPr lang="ru-RU" sz="2700" dirty="0" smtClean="0">
                <a:solidFill>
                  <a:schemeClr val="bg1"/>
                </a:solidFill>
              </a:rPr>
              <a:t> (Профилактика зрительных нарушений –</a:t>
            </a:r>
            <a:br>
              <a:rPr lang="ru-RU" sz="2700" dirty="0" smtClean="0">
                <a:solidFill>
                  <a:schemeClr val="bg1"/>
                </a:solidFill>
              </a:rPr>
            </a:br>
            <a:r>
              <a:rPr lang="ru-RU" sz="2700" dirty="0" smtClean="0">
                <a:solidFill>
                  <a:schemeClr val="bg1"/>
                </a:solidFill>
              </a:rPr>
              <a:t> актуальная тема.) </a:t>
            </a:r>
            <a:r>
              <a:rPr lang="ru-RU" sz="5400" u="sng" dirty="0" smtClean="0">
                <a:solidFill>
                  <a:schemeClr val="bg1"/>
                </a:solidFill>
                <a:cs typeface="Times New Roman"/>
              </a:rPr>
              <a:t/>
            </a:r>
            <a:br>
              <a:rPr lang="ru-RU" sz="5400" u="sng" dirty="0" smtClean="0">
                <a:solidFill>
                  <a:schemeClr val="bg1"/>
                </a:solidFill>
                <a:cs typeface="Times New Roman"/>
              </a:rPr>
            </a:br>
            <a:r>
              <a:rPr lang="ru-RU" sz="3100" dirty="0" smtClean="0">
                <a:solidFill>
                  <a:schemeClr val="bg1"/>
                </a:solidFill>
              </a:rPr>
              <a:t>Ежедневно по 3-5 мин. в любое свободное время; в зависимости от интенсивности зрительной нагрузки с младшего возраста.</a:t>
            </a:r>
            <a:r>
              <a:rPr lang="ru-RU" sz="5400" u="sng" dirty="0" smtClean="0">
                <a:solidFill>
                  <a:schemeClr val="bg1"/>
                </a:solidFill>
              </a:rPr>
              <a:t/>
            </a:r>
            <a:br>
              <a:rPr lang="ru-RU" sz="5400" u="sng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pic>
        <p:nvPicPr>
          <p:cNvPr id="2050" name="Picture 2" descr="C:\Users\Администратор\Desktop\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645024"/>
            <a:ext cx="4516760" cy="30064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u="sng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u="sng" dirty="0" smtClean="0">
                <a:solidFill>
                  <a:schemeClr val="bg1"/>
                </a:solidFill>
                <a:latin typeface="+mj-lt"/>
              </a:rPr>
              <a:t>«Найди отгадку в кабинете» 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           На   стенах   кабинета   располагаем    силуэтное изображение предметов, игрушек, героев сказок. Их размер соответствует зрительным возможностям детей (15-30 см). Картинки и детали должны быть четко различимы с наиболее удаленного стола. Педагог загадывает  загадку, дети отыскивают глазами нужную картинку – ответ.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           </a:t>
            </a:r>
            <a:r>
              <a:rPr lang="ru-RU" sz="2400" i="1" dirty="0" smtClean="0">
                <a:solidFill>
                  <a:schemeClr val="bg1"/>
                </a:solidFill>
                <a:latin typeface="+mj-lt"/>
              </a:rPr>
              <a:t>(В процессе зрительного поиска дети совершают сочетанные движения головой, глазами и туловищем. Продолжительность упражнения, которое проводится в середине занятия, 1.5-2 минуты.)</a:t>
            </a:r>
            <a:endParaRPr lang="ru-RU" sz="2400" i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365</TotalTime>
  <Words>668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Здоровьесберегающие технологии на занятиях  изобразительной деятельности.</vt:lpstr>
      <vt:lpstr>Презентация PowerPoint</vt:lpstr>
      <vt:lpstr>Презентация PowerPoint</vt:lpstr>
      <vt:lpstr>Презентация PowerPoint</vt:lpstr>
      <vt:lpstr> Динамические паузы</vt:lpstr>
      <vt:lpstr>Презентация PowerPoint</vt:lpstr>
      <vt:lpstr>Презентация PowerPoint</vt:lpstr>
      <vt:lpstr>Гимнастика для глаз  (Профилактика зрительных нарушений –  актуальная тема.)  Ежедневно по 3-5 мин. в любое свободное время; в зависимости от интенсивности зрительной нагрузки с младшего возраста.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Здоровьесберегающие технологии на занятиях  изобразительной деятельности.</dc:title>
  <dc:creator>Администратор</dc:creator>
  <cp:lastModifiedBy>Admin</cp:lastModifiedBy>
  <cp:revision>31</cp:revision>
  <dcterms:created xsi:type="dcterms:W3CDTF">2012-06-07T16:16:27Z</dcterms:created>
  <dcterms:modified xsi:type="dcterms:W3CDTF">2020-09-11T08:32:22Z</dcterms:modified>
</cp:coreProperties>
</file>