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0" r:id="rId4"/>
    <p:sldId id="258" r:id="rId5"/>
    <p:sldId id="259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6B947-C064-4FEA-9B1F-3EF393A86A97}" type="datetimeFigureOut">
              <a:rPr lang="ru-RU" smtClean="0"/>
              <a:t>30.10.2020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9212D-19D4-40EE-A703-A74E98DE1F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9212D-19D4-40EE-A703-A74E98DE1FA2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sysadmin\Desktop\memphis-watercolor-background-presentation_1409-8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Тропинка к своему Я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060848"/>
            <a:ext cx="6400800" cy="201622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Segoe Print" pitchFamily="2" charset="0"/>
              </a:rPr>
              <a:t>Дистанционный урок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Segoe Print" pitchFamily="2" charset="0"/>
              </a:rPr>
              <a:t>на тему: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Segoe Print" pitchFamily="2" charset="0"/>
              </a:rPr>
              <a:t>«Что такое лень?»</a:t>
            </a:r>
            <a:endParaRPr lang="ru-RU" b="1" dirty="0">
              <a:solidFill>
                <a:schemeClr val="tx1"/>
              </a:solidFill>
              <a:latin typeface="Segoe Print" pitchFamily="2" charset="0"/>
            </a:endParaRPr>
          </a:p>
        </p:txBody>
      </p:sp>
      <p:pic>
        <p:nvPicPr>
          <p:cNvPr id="1026" name="Picture 2" descr="C:\Users\sysadmin\Desktop\35ffeb91689e46309698bdd211f099b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149080"/>
            <a:ext cx="4608512" cy="2390652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11560" y="6237312"/>
            <a:ext cx="2157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Segoe Print" pitchFamily="2" charset="0"/>
              </a:rPr>
              <a:t>2 ноября 2020г.</a:t>
            </a:r>
            <a:endParaRPr lang="ru-RU" b="1" dirty="0"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ysadmin\Desktop\abstract-violet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944216"/>
          </a:xfrm>
        </p:spPr>
        <p:txBody>
          <a:bodyPr>
            <a:normAutofit/>
          </a:bodyPr>
          <a:lstStyle/>
          <a:p>
            <a:pPr algn="just"/>
            <a:r>
              <a:rPr lang="ru-RU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Лень</a:t>
            </a:r>
            <a:r>
              <a:rPr lang="ru-RU" sz="2800" dirty="0" smtClean="0">
                <a:solidFill>
                  <a:srgbClr val="FF0000"/>
                </a:solidFill>
                <a:latin typeface="Segoe Print" pitchFamily="2" charset="0"/>
              </a:rPr>
              <a:t> </a:t>
            </a:r>
            <a:r>
              <a:rPr lang="ru-RU" sz="2800" dirty="0" smtClean="0">
                <a:latin typeface="Segoe Print" pitchFamily="2" charset="0"/>
              </a:rPr>
              <a:t>— стремление человека отказаться от преодоления трудностей, устойчивое нежелание совершать волевое усилие. </a:t>
            </a:r>
            <a:endParaRPr lang="ru-RU" sz="2800" dirty="0"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780928"/>
            <a:ext cx="8229600" cy="36724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latin typeface="Segoe Print" pitchFamily="2" charset="0"/>
              </a:rPr>
              <a:t>Причинами </a:t>
            </a:r>
            <a:r>
              <a:rPr lang="ru-RU" sz="2800" b="1" u="sng" dirty="0" smtClean="0">
                <a:solidFill>
                  <a:srgbClr val="FF0000"/>
                </a:solidFill>
                <a:latin typeface="Segoe Print" pitchFamily="2" charset="0"/>
              </a:rPr>
              <a:t>лени</a:t>
            </a:r>
            <a:r>
              <a:rPr lang="ru-RU" sz="2800" dirty="0" smtClean="0">
                <a:latin typeface="Segoe Print" pitchFamily="2" charset="0"/>
              </a:rPr>
              <a:t> могут быть: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Segoe Print" pitchFamily="2" charset="0"/>
              </a:rPr>
              <a:t> переутомление; 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Segoe Print" pitchFamily="2" charset="0"/>
              </a:rPr>
              <a:t>несоответствие нашего «должен» нашему «хочу»;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Segoe Print" pitchFamily="2" charset="0"/>
              </a:rPr>
              <a:t>интуитивное ощущение ненужности выполняемой в данный момент задачи;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Segoe Print" pitchFamily="2" charset="0"/>
              </a:rPr>
              <a:t>большое количество дел и отсутствие плана;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Segoe Print" pitchFamily="2" charset="0"/>
              </a:rPr>
              <a:t>желание отдохнуть.</a:t>
            </a:r>
          </a:p>
          <a:p>
            <a:pPr>
              <a:buFont typeface="Wingdings" pitchFamily="2" charset="2"/>
              <a:buChar char="v"/>
            </a:pPr>
            <a:endParaRPr lang="ru-RU" sz="2800" dirty="0" smtClean="0">
              <a:latin typeface="Segoe Print" pitchFamily="2" charset="0"/>
            </a:endParaRPr>
          </a:p>
          <a:p>
            <a:pPr>
              <a:buFont typeface="Wingdings" pitchFamily="2" charset="2"/>
              <a:buChar char="v"/>
            </a:pPr>
            <a:endParaRPr lang="ru-RU" sz="2800" dirty="0" smtClean="0">
              <a:latin typeface="Segoe Print" pitchFamily="2" charset="0"/>
            </a:endParaRPr>
          </a:p>
        </p:txBody>
      </p:sp>
      <p:pic>
        <p:nvPicPr>
          <p:cNvPr id="2051" name="Picture 3" descr="C:\Users\sysadmin\Desktop\f8c4d469517d48fda7292107f0db6a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988840"/>
            <a:ext cx="2088232" cy="1551258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ysadmin\Desktop\abstract-violet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sysadmin\Desktop\unnam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4608512" cy="3048000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5123" name="Picture 3" descr="C:\Users\sysadmin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2204864"/>
            <a:ext cx="6192688" cy="4464496"/>
          </a:xfrm>
          <a:prstGeom prst="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076056" y="3717032"/>
            <a:ext cx="108012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лень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ysadmin\Desktop\abstract-violet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6660232" cy="108012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Сказка В.А. Сухомлинского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«Лентяй и солнце»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3074" name="Picture 2" descr="C:\Users\sysadmin\Desktop\unnamed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16632"/>
            <a:ext cx="2078360" cy="2074301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104456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sz="3500" dirty="0" smtClean="0">
                <a:latin typeface="Georgia" pitchFamily="18" charset="0"/>
              </a:rPr>
              <a:t>В жаркий летний день пошел Лентяй в лес. Лег на тенистой поляне и уснул в мягкой траве.</a:t>
            </a:r>
          </a:p>
          <a:p>
            <a:pPr algn="just">
              <a:buNone/>
            </a:pPr>
            <a:r>
              <a:rPr lang="ru-RU" sz="3500" dirty="0" smtClean="0">
                <a:latin typeface="Georgia" pitchFamily="18" charset="0"/>
              </a:rPr>
              <a:t>Пока он спал, Солнце прошло по небосклону большой путь и поднялось в самую высокую точку.</a:t>
            </a:r>
          </a:p>
          <a:p>
            <a:pPr algn="just">
              <a:buNone/>
            </a:pPr>
            <a:r>
              <a:rPr lang="ru-RU" sz="3500" dirty="0" smtClean="0">
                <a:latin typeface="Georgia" pitchFamily="18" charset="0"/>
              </a:rPr>
              <a:t>Поляну осветили солнечные лучи. Лентяй почувствовал, как Солнце припекает и голову и ноги.</a:t>
            </a:r>
          </a:p>
          <a:p>
            <a:pPr algn="just">
              <a:buNone/>
            </a:pPr>
            <a:r>
              <a:rPr lang="ru-RU" sz="3500" dirty="0" smtClean="0">
                <a:latin typeface="Georgia" pitchFamily="18" charset="0"/>
              </a:rPr>
              <a:t>Подняться бы Лентяю и передвинуться в тень, на прохладную траву, но лень.</a:t>
            </a:r>
          </a:p>
          <a:p>
            <a:pPr algn="just">
              <a:buNone/>
            </a:pPr>
            <a:r>
              <a:rPr lang="ru-RU" sz="3500" dirty="0" smtClean="0">
                <a:latin typeface="Georgia" pitchFamily="18" charset="0"/>
              </a:rPr>
              <a:t>Говорит Лентяй Солнцу:</a:t>
            </a:r>
          </a:p>
          <a:p>
            <a:pPr algn="just">
              <a:buNone/>
            </a:pPr>
            <a:r>
              <a:rPr lang="ru-RU" sz="3500" dirty="0" smtClean="0">
                <a:latin typeface="Georgia" pitchFamily="18" charset="0"/>
              </a:rPr>
              <a:t>— Солнышко, передвинься, пожалуйста, немножко в сторону, мне жарко.</a:t>
            </a:r>
          </a:p>
          <a:p>
            <a:pPr algn="just">
              <a:buNone/>
            </a:pPr>
            <a:r>
              <a:rPr lang="ru-RU" sz="3500" dirty="0" smtClean="0">
                <a:latin typeface="Georgia" pitchFamily="18" charset="0"/>
              </a:rPr>
              <a:t>Солнце рассмеялось:</a:t>
            </a:r>
          </a:p>
          <a:p>
            <a:pPr algn="just">
              <a:buNone/>
            </a:pPr>
            <a:r>
              <a:rPr lang="ru-RU" sz="3500" dirty="0" smtClean="0">
                <a:latin typeface="Georgia" pitchFamily="18" charset="0"/>
              </a:rPr>
              <a:t>— Разве мыслимое это дело, чтобы Солнце передвигалось, куда Лентяю захочется!</a:t>
            </a:r>
          </a:p>
          <a:p>
            <a:pPr algn="just">
              <a:buNone/>
            </a:pPr>
            <a:r>
              <a:rPr lang="ru-RU" sz="3500" dirty="0" smtClean="0">
                <a:latin typeface="Georgia" pitchFamily="18" charset="0"/>
              </a:rPr>
              <a:t>Лентяй рассердился и закричал:</a:t>
            </a:r>
          </a:p>
          <a:p>
            <a:pPr algn="just">
              <a:buNone/>
            </a:pPr>
            <a:r>
              <a:rPr lang="ru-RU" sz="3500" dirty="0" smtClean="0">
                <a:latin typeface="Georgia" pitchFamily="18" charset="0"/>
              </a:rPr>
              <a:t>— Значит, ты не хочешь передвигаться?</a:t>
            </a:r>
          </a:p>
          <a:p>
            <a:pPr algn="just">
              <a:buNone/>
            </a:pPr>
            <a:r>
              <a:rPr lang="ru-RU" sz="3500" dirty="0" smtClean="0">
                <a:latin typeface="Georgia" pitchFamily="18" charset="0"/>
              </a:rPr>
              <a:t>— Не могу,— ответило Солнце.</a:t>
            </a:r>
          </a:p>
          <a:p>
            <a:pPr algn="just">
              <a:buNone/>
            </a:pPr>
            <a:r>
              <a:rPr lang="ru-RU" sz="3500" dirty="0" smtClean="0">
                <a:latin typeface="Georgia" pitchFamily="18" charset="0"/>
              </a:rPr>
              <a:t>— Ах так,— сказал Лентяй,— тогда я назло тебе буду лежать здесь.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5949280"/>
            <a:ext cx="813690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1600" b="1" dirty="0" smtClean="0">
                <a:latin typeface="Georgia" pitchFamily="18" charset="0"/>
              </a:rPr>
              <a:t>Вопросы:</a:t>
            </a:r>
          </a:p>
          <a:p>
            <a:pPr algn="just">
              <a:buNone/>
            </a:pPr>
            <a:r>
              <a:rPr lang="ru-RU" sz="1600" dirty="0" smtClean="0">
                <a:latin typeface="Georgia" pitchFamily="18" charset="0"/>
              </a:rPr>
              <a:t>Что случится с Лентяем, если он будет долго лежать на солнышке? Солнышку или себе Лентяй сделал назло ?</a:t>
            </a:r>
          </a:p>
          <a:p>
            <a:pPr algn="just">
              <a:buNone/>
            </a:pPr>
            <a:endParaRPr lang="ru-RU" dirty="0" smtClean="0">
              <a:latin typeface="Georgia" pitchFamily="18" charset="0"/>
            </a:endParaRPr>
          </a:p>
          <a:p>
            <a:pPr algn="just">
              <a:buNone/>
            </a:pPr>
            <a:endParaRPr lang="ru-RU" dirty="0" smtClean="0">
              <a:latin typeface="Georgia" pitchFamily="18" charset="0"/>
            </a:endParaRPr>
          </a:p>
          <a:p>
            <a:pPr algn="just">
              <a:buNone/>
            </a:pPr>
            <a:endParaRPr lang="ru-RU" dirty="0" smtClean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ysadmin\Desktop\abstract-violet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5750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Пословицы и поговорки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 о лени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3556992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Georgia" pitchFamily="18" charset="0"/>
              </a:rPr>
              <a:t>Труд всегда даёт, а лень только берёт.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Georgia" pitchFamily="18" charset="0"/>
              </a:rPr>
              <a:t>Кто труда не боится, того и лень сторонится.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Georgia" pitchFamily="18" charset="0"/>
              </a:rPr>
              <a:t>Где работают — там густо, а в ленивом доме — пусто.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Georgia" pitchFamily="18" charset="0"/>
              </a:rPr>
              <a:t>Труд человека кормит, а лень портит.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Georgia" pitchFamily="18" charset="0"/>
              </a:rPr>
              <a:t>Ленивому и лениться лень.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100" name="Picture 4" descr="C:\Users\sysadmin\Desktop\817e79473db9458f9eb342a5b6c32e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797152"/>
            <a:ext cx="4824536" cy="1927100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ysadmin\Desktop\abstract-violet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3754760" cy="113813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Задание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226084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>
                <a:latin typeface="Georgia" pitchFamily="18" charset="0"/>
              </a:rPr>
              <a:t>Каким ты представляешь себе ленивого человека? Нарисуй его.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>
                <a:latin typeface="Georgia" pitchFamily="18" charset="0"/>
              </a:rPr>
              <a:t>Напиши пословицы и поговорки о лени, которые тебе известны. 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6146" name="Picture 2" descr="C:\Users\sysadmin\Desktop\7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05064"/>
            <a:ext cx="3744416" cy="267458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6147" name="Picture 3" descr="C:\Users\sysadmin\Desktop\unnamed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005064"/>
            <a:ext cx="3989496" cy="2664859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sysadmin\Desktop\abstract-violet-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563888" y="1340768"/>
            <a:ext cx="5410944" cy="4277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Кто жить умеет по часам и ценит каждый час,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Того не надо по утрам будить по десять раз.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И он не станет говорить, что лень ему вставать,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Зарядку делать, руки мыть и застилать кровать.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Успеет он одеться в срок, умыться и поесть,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И раньше, чем звенит звонок, за парту в школе сесть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1" name="Picture 3" descr="C:\Users\sysadmin\Desktop\1442786805_14864071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908720"/>
            <a:ext cx="3384375" cy="525658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211</Words>
  <Application>Microsoft Office PowerPoint</Application>
  <PresentationFormat>Экран (4:3)</PresentationFormat>
  <Paragraphs>48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Тропинка к своему Я</vt:lpstr>
      <vt:lpstr>Лень — стремление человека отказаться от преодоления трудностей, устойчивое нежелание совершать волевое усилие. </vt:lpstr>
      <vt:lpstr>Слайд 3</vt:lpstr>
      <vt:lpstr>Сказка В.А. Сухомлинского «Лентяй и солнце»</vt:lpstr>
      <vt:lpstr>Пословицы и поговорки  о лени </vt:lpstr>
      <vt:lpstr>Задание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Тропинка к своему Я</dc:title>
  <dc:creator>sysadmin</dc:creator>
  <cp:lastModifiedBy>sysadmin</cp:lastModifiedBy>
  <cp:revision>20</cp:revision>
  <dcterms:created xsi:type="dcterms:W3CDTF">2020-10-30T13:32:39Z</dcterms:created>
  <dcterms:modified xsi:type="dcterms:W3CDTF">2020-10-30T17:20:05Z</dcterms:modified>
</cp:coreProperties>
</file>