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08" r:id="rId2"/>
    <p:sldMasterId id="2147483720" r:id="rId3"/>
    <p:sldMasterId id="2147483756" r:id="rId4"/>
    <p:sldMasterId id="2147483768" r:id="rId5"/>
    <p:sldMasterId id="2147483792" r:id="rId6"/>
    <p:sldMasterId id="2147483804" r:id="rId7"/>
    <p:sldMasterId id="2147483828" r:id="rId8"/>
    <p:sldMasterId id="2147483840" r:id="rId9"/>
  </p:sldMasterIdLst>
  <p:notesMasterIdLst>
    <p:notesMasterId r:id="rId34"/>
  </p:notesMasterIdLst>
  <p:sldIdLst>
    <p:sldId id="288" r:id="rId10"/>
    <p:sldId id="257" r:id="rId11"/>
    <p:sldId id="278" r:id="rId12"/>
    <p:sldId id="289" r:id="rId13"/>
    <p:sldId id="280" r:id="rId14"/>
    <p:sldId id="290" r:id="rId15"/>
    <p:sldId id="281" r:id="rId16"/>
    <p:sldId id="291" r:id="rId17"/>
    <p:sldId id="286" r:id="rId18"/>
    <p:sldId id="292" r:id="rId19"/>
    <p:sldId id="275" r:id="rId20"/>
    <p:sldId id="297" r:id="rId21"/>
    <p:sldId id="304" r:id="rId22"/>
    <p:sldId id="277" r:id="rId23"/>
    <p:sldId id="298" r:id="rId24"/>
    <p:sldId id="293" r:id="rId25"/>
    <p:sldId id="302" r:id="rId26"/>
    <p:sldId id="294" r:id="rId27"/>
    <p:sldId id="295" r:id="rId28"/>
    <p:sldId id="303" r:id="rId29"/>
    <p:sldId id="296" r:id="rId30"/>
    <p:sldId id="300" r:id="rId31"/>
    <p:sldId id="301" r:id="rId32"/>
    <p:sldId id="270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6380" autoAdjust="0"/>
  </p:normalViewPr>
  <p:slideViewPr>
    <p:cSldViewPr>
      <p:cViewPr varScale="1">
        <p:scale>
          <a:sx n="63" d="100"/>
          <a:sy n="63" d="100"/>
        </p:scale>
        <p:origin x="95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5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viewProps" Target="view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4A71F-05F1-4F60-8984-2190D1739378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6C858C-E2B2-43FD-A1C1-81F685746B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197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85B46E-B95C-4AC3-8DE7-FE339BCC7406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85B46E-B95C-4AC3-8DE7-FE339BCC7406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6C858C-E2B2-43FD-A1C1-81F685746B8C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919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698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3698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9072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4674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7495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0062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5771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3580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435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228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3453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3584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0495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6821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3558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5300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818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0396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9686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3088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823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8594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87500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6367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7150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80685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0042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0395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7910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0095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95483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795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26972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622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09704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95987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67350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31474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99840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90358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25615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0867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837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66528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37865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29130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83693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804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39467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65798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89860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55307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6752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3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11853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01612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33561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48861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26062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77700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40877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25993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20979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70340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029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95464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58048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15112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55143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55806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38932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22738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76944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14999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08724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584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05977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01118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27952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5651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17515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16607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73918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59315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94730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484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:\графика\asadal\scool\scool\38 [Converted]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57826"/>
            <a:ext cx="3286084" cy="150017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143008"/>
          </a:xfr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143116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Garamond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7ED27B1F-C5AC-4B54-93C8-9891C673D481}" type="datetimeFigureOut">
              <a:rPr lang="ru-RU" smtClean="0"/>
              <a:pPr/>
              <a:t>01.12.2020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662138" cy="3651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CEE38C59-5D4A-4D4F-9A28-AD16BB927A85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026" name="Picture 2" descr="H:\графика\asadal\scool\scool\23\10101010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857"/>
          <a:stretch>
            <a:fillRect/>
          </a:stretch>
        </p:blipFill>
        <p:spPr bwMode="auto">
          <a:xfrm flipH="1">
            <a:off x="8215338" y="5175261"/>
            <a:ext cx="928662" cy="16827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92370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63968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38502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22290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51269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27498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34296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1473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27251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29014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94046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768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00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763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649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437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228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935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426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51C91-078A-4191-83C2-D1B70474D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8961F-2773-4417-86F4-348DE3368B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526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:\графика\asadal\scool\scool\38 [Converted]111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20" t="16669" r="3650"/>
          <a:stretch>
            <a:fillRect/>
          </a:stretch>
        </p:blipFill>
        <p:spPr bwMode="auto">
          <a:xfrm>
            <a:off x="0" y="0"/>
            <a:ext cx="9144000" cy="1428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3" descr="H:\графика\asadal\scool\scool\38 [Converted].png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57826"/>
            <a:ext cx="3286084" cy="1500174"/>
          </a:xfrm>
          <a:prstGeom prst="rect">
            <a:avLst/>
          </a:prstGeom>
          <a:noFill/>
        </p:spPr>
      </p:pic>
      <p:pic>
        <p:nvPicPr>
          <p:cNvPr id="14" name="Picture 2" descr="H:\графика\asadal\scool\scool\23\10101010.png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857"/>
          <a:stretch>
            <a:fillRect/>
          </a:stretch>
        </p:blipFill>
        <p:spPr bwMode="auto">
          <a:xfrm flipH="1">
            <a:off x="8215338" y="5175261"/>
            <a:ext cx="928662" cy="168273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143008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71612"/>
            <a:ext cx="8229600" cy="45545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27B1F-C5AC-4B54-93C8-9891C673D4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38C59-5D4A-4D4F-9A28-AD16BB927A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600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>
              <a:lumMod val="9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a97f3_98043626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03848" y="404664"/>
            <a:ext cx="5760640" cy="3211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400" b="1" dirty="0" smtClean="0"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400" b="1" dirty="0"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400" b="1" dirty="0" smtClean="0"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400" b="1" dirty="0"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400" b="1" dirty="0" smtClean="0"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ea typeface="Times New Roman"/>
              <a:cs typeface="Times New Roman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786050" y="1142984"/>
            <a:ext cx="6243654" cy="3286148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Двенадцатое марта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Классная работа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…….?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126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00049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самостоятельные</a:t>
            </a:r>
          </a:p>
          <a:p>
            <a:pPr>
              <a:buNone/>
            </a:pPr>
            <a:r>
              <a:rPr lang="ru-RU" sz="3600" dirty="0" smtClean="0"/>
              <a:t>                    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служебные  </a:t>
            </a:r>
            <a:r>
              <a:rPr lang="ru-RU" sz="3600" dirty="0" smtClean="0"/>
              <a:t> </a:t>
            </a:r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междометие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          </a:t>
            </a: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" name="Содержимое 17"/>
          <p:cNvSpPr>
            <a:spLocks noGrp="1"/>
          </p:cNvSpPr>
          <p:nvPr>
            <p:ph sz="half" idx="2"/>
          </p:nvPr>
        </p:nvSpPr>
        <p:spPr>
          <a:xfrm>
            <a:off x="3786182" y="1357298"/>
            <a:ext cx="5357818" cy="52864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имя существительное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имя прилагательное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имя числительное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местоимение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глагол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наречие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предлог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союз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частица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междометие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7722782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4346" y="-285776"/>
            <a:ext cx="9572693" cy="714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46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amky_narod_ru2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619672" y="2132856"/>
            <a:ext cx="4680520" cy="254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chemeClr val="accent6"/>
                </a:solidFill>
                <a:latin typeface="Times New Roman"/>
                <a:ea typeface="Times New Roman"/>
                <a:cs typeface="Times New Roman"/>
              </a:rPr>
              <a:t>Составьте предложение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latin typeface="Times New Roman"/>
                <a:ea typeface="Times New Roman"/>
                <a:cs typeface="Times New Roman"/>
              </a:rPr>
              <a:t>урок, язык, скоро, закончиться, русский.</a:t>
            </a:r>
          </a:p>
          <a:p>
            <a:endParaRPr lang="ru-RU" sz="3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93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amky_narod_ru2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619672" y="2132856"/>
            <a:ext cx="4680520" cy="254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chemeClr val="accent6"/>
                </a:solidFill>
                <a:latin typeface="Times New Roman"/>
                <a:ea typeface="Times New Roman"/>
                <a:cs typeface="Times New Roman"/>
              </a:rPr>
              <a:t>ПРЕДЛОЖЕНИЕ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latin typeface="Times New Roman"/>
                <a:ea typeface="Times New Roman"/>
                <a:cs typeface="Times New Roman"/>
              </a:rPr>
              <a:t>Урок русского языка скоро закончится.</a:t>
            </a:r>
          </a:p>
          <a:p>
            <a:endParaRPr lang="ru-RU" sz="3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93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amky_narod_ru2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619672" y="2132856"/>
            <a:ext cx="4680520" cy="254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chemeClr val="accent6"/>
                </a:solidFill>
                <a:latin typeface="Times New Roman"/>
                <a:ea typeface="Times New Roman"/>
                <a:cs typeface="Times New Roman"/>
              </a:rPr>
              <a:t>Составьте предложение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latin typeface="Times New Roman"/>
                <a:ea typeface="Times New Roman"/>
                <a:cs typeface="Times New Roman"/>
              </a:rPr>
              <a:t>в, и, от, про, с, а, к, по, за, но, из, о, не. </a:t>
            </a:r>
          </a:p>
          <a:p>
            <a:endParaRPr lang="ru-RU" sz="3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93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V_lesu_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771800" y="836712"/>
            <a:ext cx="34563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79646">
                    <a:lumMod val="75000"/>
                  </a:srgbClr>
                </a:solidFill>
              </a:rPr>
              <a:t>СЛУЖЕБНЫЕ ЧАСТИ РЕЧИ</a:t>
            </a:r>
          </a:p>
          <a:p>
            <a:endParaRPr lang="ru-RU" sz="3600" b="1" dirty="0" smtClean="0">
              <a:solidFill>
                <a:srgbClr val="F79646">
                  <a:lumMod val="75000"/>
                </a:srgb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F79646">
                    <a:lumMod val="75000"/>
                  </a:srgbClr>
                </a:solidFill>
              </a:rPr>
              <a:t>Предлоги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F79646">
                    <a:lumMod val="75000"/>
                  </a:srgbClr>
                </a:solidFill>
              </a:rPr>
              <a:t>Союзы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F79646">
                    <a:lumMod val="75000"/>
                  </a:srgbClr>
                </a:solidFill>
              </a:rPr>
              <a:t>Частицы</a:t>
            </a:r>
          </a:p>
          <a:p>
            <a:endParaRPr lang="ru-RU" sz="3600" b="1" dirty="0">
              <a:solidFill>
                <a:srgbClr val="F79646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54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0001-001-Avtor-raboty-uchitel-nachalnykh-klassov-MOU-SOSH-49-g.-Volgograd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315416"/>
            <a:ext cx="9144000" cy="71734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2357422" y="357166"/>
            <a:ext cx="5786478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Верные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неверные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суждения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Существительное обозначает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действие предмета. 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Имя прилагательное отвечает на вопросы какой? чей?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Имя прилагательное – это часть слова. 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Глагол – это самостоятельная часть речи.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Глагол – это часть речи, которая обозначает признак предмета. 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одних только служебных частей речи нельзя составить предложение.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Предлоги и союзы – это самостоятельные части речи.</a:t>
            </a:r>
          </a:p>
          <a:p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98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0001-001-Avtor-raboty-uchitel-nachalnykh-klassov-MOU-SOSH-49-g.-Volgograd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315416"/>
            <a:ext cx="9144000" cy="71734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2357422" y="357166"/>
            <a:ext cx="5786478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Верные суждения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Существительное обозначает 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предмет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Имя прилагательное отвечает на вопросы какой? чей?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Имя прилагательное – это часть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речи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Глагол – это самостоятельная часть речи.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Глагол – это часть речи, которая обозначает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действие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предмета. 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одних только служебных частей речи нельзя составить предложение.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Предлоги и союзы – это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служебные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части речи.</a:t>
            </a:r>
          </a:p>
          <a:p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98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9" name="Содержимое 7" descr="12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4340" name="TextBox 8"/>
          <p:cNvSpPr txBox="1">
            <a:spLocks noChangeArrowheads="1"/>
          </p:cNvSpPr>
          <p:nvPr/>
        </p:nvSpPr>
        <p:spPr bwMode="auto">
          <a:xfrm>
            <a:off x="1403350" y="1557338"/>
            <a:ext cx="6985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 </a:t>
            </a:r>
            <a:endParaRPr lang="ru-RU" sz="2400" b="1" i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4341" name="Прямоугольник 4"/>
          <p:cNvSpPr>
            <a:spLocks noChangeArrowheads="1"/>
          </p:cNvSpPr>
          <p:nvPr/>
        </p:nvSpPr>
        <p:spPr bwMode="auto">
          <a:xfrm>
            <a:off x="1357313" y="714375"/>
            <a:ext cx="5572125" cy="511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Существительное</a:t>
            </a:r>
            <a:r>
              <a:rPr lang="ru-RU" alt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- школа,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alt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Просыпается - </a:t>
            </a:r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глагол.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alt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 </a:t>
            </a:r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прилагательным</a:t>
            </a:r>
            <a:r>
              <a:rPr lang="ru-RU" alt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весёлый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alt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Новый школьный день пришел.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alt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Встали мы - </a:t>
            </a:r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местоименье,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alt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Бьёт</a:t>
            </a:r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числительное</a:t>
            </a:r>
            <a:r>
              <a:rPr lang="ru-RU" alt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семь.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alt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ученье, без сомненья,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alt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Приниматься надо всем.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alt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 </a:t>
            </a:r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наречием </a:t>
            </a:r>
            <a:r>
              <a:rPr lang="ru-RU" alt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отлично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alt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уроках дорожим.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alt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Соблюдаем мы привычно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alt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Дисциплину и режим.</a:t>
            </a:r>
            <a:endParaRPr lang="ru-RU" sz="200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9" name="Содержимое 7" descr="12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4340" name="TextBox 8"/>
          <p:cNvSpPr txBox="1">
            <a:spLocks noChangeArrowheads="1"/>
          </p:cNvSpPr>
          <p:nvPr/>
        </p:nvSpPr>
        <p:spPr bwMode="auto">
          <a:xfrm>
            <a:off x="1403350" y="1557338"/>
            <a:ext cx="6985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 </a:t>
            </a:r>
            <a:endParaRPr lang="ru-RU" sz="2400" b="1" i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4341" name="Прямоугольник 4"/>
          <p:cNvSpPr>
            <a:spLocks noChangeArrowheads="1"/>
          </p:cNvSpPr>
          <p:nvPr/>
        </p:nvSpPr>
        <p:spPr bwMode="auto">
          <a:xfrm>
            <a:off x="1357313" y="714375"/>
            <a:ext cx="5572125" cy="469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alt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 и ни - у нас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частицы.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alt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Нам их надо повторять.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alt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при этом не лениться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alt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 ни часу не терять!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alt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 школы, как известно,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alt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катаемся в санях.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alt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Здесь особенно уместны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Междометья</a:t>
            </a:r>
            <a:r>
              <a:rPr lang="ru-RU" alt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ох и ах!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alt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потом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alt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тёплой печи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alt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 Повторяем …</a:t>
            </a:r>
            <a:endParaRPr lang="ru-RU" sz="2000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a97f3_98043626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28992" y="785794"/>
            <a:ext cx="57150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Перед вами дорога. 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Она ведёт в страну … . 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Мы совершим увлекательное путешествие в эту 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удивительную страну</a:t>
            </a:r>
            <a:r>
              <a:rPr lang="ru-RU" sz="3200" b="1" i="1" dirty="0">
                <a:solidFill>
                  <a:srgbClr val="C00000"/>
                </a:solidFill>
              </a:rPr>
              <a:t>.</a:t>
            </a:r>
            <a:r>
              <a:rPr lang="ru-RU" sz="3200" b="1" i="1" dirty="0" smtClean="0">
                <a:solidFill>
                  <a:srgbClr val="C00000"/>
                </a:solidFill>
              </a:rPr>
              <a:t>  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В дорогу, друзья!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05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a97f3_98043626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03848" y="404664"/>
            <a:ext cx="5760640" cy="3211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400" b="1" dirty="0" smtClean="0"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400" b="1" dirty="0"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400" b="1" dirty="0" smtClean="0"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400" b="1" dirty="0"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400" b="1" dirty="0" smtClean="0"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ea typeface="Times New Roman"/>
              <a:cs typeface="Times New Roman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786050" y="1142984"/>
            <a:ext cx="6243654" cy="3286148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Двенадцатое марта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Классная работа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…….?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126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a97f3_98043626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03848" y="404664"/>
            <a:ext cx="5760640" cy="3211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400" b="1" dirty="0" smtClean="0"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400" b="1" dirty="0"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400" b="1" dirty="0" smtClean="0"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400" b="1" dirty="0"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400" b="1" dirty="0" smtClean="0"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ea typeface="Times New Roman"/>
              <a:cs typeface="Times New Roman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786050" y="1142984"/>
            <a:ext cx="6243654" cy="3286148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Двенадцатое марта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Классная работа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Что мы знаем о частях речи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126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a97f3_98043626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28992" y="428604"/>
            <a:ext cx="571500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Перед вами дорога, по которой мы двигались в страну ЧАСТЕЙ РЕЧИ . 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Мы совершили увлекательное путешествие и еще не раз на наших уроках попадем в эту 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удивительную страну</a:t>
            </a:r>
            <a:r>
              <a:rPr lang="ru-RU" sz="3200" b="1" i="1" dirty="0">
                <a:solidFill>
                  <a:srgbClr val="C00000"/>
                </a:solidFill>
              </a:rPr>
              <a:t>.</a:t>
            </a:r>
            <a:r>
              <a:rPr lang="ru-RU" sz="3200" b="1" i="1" dirty="0" smtClean="0">
                <a:solidFill>
                  <a:srgbClr val="C00000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421405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1-Stikhi-A.L.-Bart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179512" y="404664"/>
            <a:ext cx="5472608" cy="4428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prstClr val="black"/>
                </a:solidFill>
              </a:rPr>
              <a:t>Подведем итоги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3600" b="1" dirty="0" smtClean="0">
                <a:latin typeface="Times New Roman"/>
                <a:ea typeface="Times New Roman"/>
                <a:cs typeface="Times New Roman"/>
              </a:rPr>
              <a:t>1. Сегодня на уроке мы вспомнили   …</a:t>
            </a:r>
            <a:endParaRPr lang="ru-RU" sz="3600" b="1" dirty="0" smtClean="0"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3600" b="1" dirty="0" smtClean="0">
                <a:latin typeface="Times New Roman"/>
                <a:ea typeface="Times New Roman"/>
                <a:cs typeface="Times New Roman"/>
              </a:rPr>
              <a:t>2. Сегодня на уроке мы узнали   …</a:t>
            </a:r>
            <a:endParaRPr lang="ru-RU" sz="3600" b="1" dirty="0" smtClean="0"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Clr>
                <a:srgbClr val="000000"/>
              </a:buClr>
              <a:buSzPts val="1200"/>
            </a:pPr>
            <a:r>
              <a:rPr lang="ru-RU" sz="3600" b="1" dirty="0" smtClean="0">
                <a:latin typeface="Times New Roman"/>
                <a:ea typeface="Times New Roman"/>
                <a:cs typeface="Times New Roman"/>
              </a:rPr>
              <a:t>3. Сегодня на уроке говорили о   …</a:t>
            </a:r>
            <a:endParaRPr lang="ru-RU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69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1-Stikhi-A.L.-Bart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0" y="214290"/>
            <a:ext cx="5715008" cy="3795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9BBB59">
                    <a:lumMod val="75000"/>
                  </a:srgbClr>
                </a:solidFill>
              </a:rPr>
              <a:t>Домашнее задание</a:t>
            </a:r>
          </a:p>
          <a:p>
            <a:pPr algn="ctr"/>
            <a:endParaRPr lang="ru-RU" sz="3200" b="1" dirty="0" smtClean="0">
              <a:solidFill>
                <a:srgbClr val="9BBB59">
                  <a:lumMod val="75000"/>
                </a:srgbClr>
              </a:solidFill>
            </a:endParaRPr>
          </a:p>
          <a:p>
            <a:pPr marL="914400" indent="-4572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Написать </a:t>
            </a: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 МИНИ-СОЧИНЕНИЕ на любую тему, используя ТОЛЬКО ОДНУ ЧАСТЬ РЕЧИ. </a:t>
            </a: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2</a:t>
            </a: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. Нарисовать карту государства «Части речи»</a:t>
            </a:r>
            <a:endParaRPr lang="ru-RU" sz="2400" b="1" dirty="0">
              <a:ea typeface="Times New Roman"/>
              <a:cs typeface="Times New Roman"/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69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854foto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95520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3857620" y="260648"/>
            <a:ext cx="5429288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sz="4000" b="1" dirty="0" smtClean="0">
                <a:solidFill>
                  <a:srgbClr val="FF0000"/>
                </a:solidFill>
              </a:rPr>
              <a:t>Имя существительное</a:t>
            </a:r>
          </a:p>
          <a:p>
            <a:pPr algn="ctr"/>
            <a:endParaRPr lang="ru-RU" sz="3200" b="1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C0504D">
                    <a:lumMod val="50000"/>
                  </a:srgbClr>
                </a:solidFill>
              </a:rPr>
              <a:t>обозначает </a:t>
            </a:r>
            <a:r>
              <a:rPr lang="ru-RU" sz="3600" b="1" dirty="0" smtClean="0">
                <a:solidFill>
                  <a:srgbClr val="FF0000"/>
                </a:solidFill>
              </a:rPr>
              <a:t>…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C0504D">
                    <a:lumMod val="50000"/>
                  </a:srgbClr>
                </a:solidFill>
              </a:rPr>
              <a:t>отвечает на вопросы  </a:t>
            </a:r>
            <a:r>
              <a:rPr lang="ru-RU" sz="4000" b="1" i="1" dirty="0" smtClean="0">
                <a:solidFill>
                  <a:srgbClr val="FF0000"/>
                </a:solidFill>
              </a:rPr>
              <a:t>…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prstClr val="black"/>
                </a:solidFill>
              </a:rPr>
              <a:t>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43379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854foto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95520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3857620" y="260648"/>
            <a:ext cx="5429288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sz="4000" b="1" dirty="0" smtClean="0">
                <a:solidFill>
                  <a:srgbClr val="FF0000"/>
                </a:solidFill>
              </a:rPr>
              <a:t>Имя существительное</a:t>
            </a:r>
          </a:p>
          <a:p>
            <a:pPr algn="ctr"/>
            <a:endParaRPr lang="ru-RU" sz="3200" b="1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C0504D">
                    <a:lumMod val="50000"/>
                  </a:srgbClr>
                </a:solidFill>
              </a:rPr>
              <a:t>обозначает </a:t>
            </a:r>
            <a:r>
              <a:rPr lang="ru-RU" sz="3600" b="1" dirty="0" smtClean="0">
                <a:solidFill>
                  <a:srgbClr val="FF0000"/>
                </a:solidFill>
              </a:rPr>
              <a:t> предмет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C0504D">
                    <a:lumMod val="50000"/>
                  </a:srgbClr>
                </a:solidFill>
              </a:rPr>
              <a:t>отвечает на вопросы  </a:t>
            </a:r>
            <a:r>
              <a:rPr lang="ru-RU" sz="4000" b="1" i="1" dirty="0" smtClean="0">
                <a:solidFill>
                  <a:srgbClr val="FF0000"/>
                </a:solidFill>
              </a:rPr>
              <a:t>кто? что?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prstClr val="black"/>
                </a:solidFill>
              </a:rPr>
              <a:t>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43379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12339" cy="680154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4714876" y="357166"/>
            <a:ext cx="4071966" cy="62478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Имя прилагательное</a:t>
            </a:r>
          </a:p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4000" b="1" dirty="0" smtClean="0">
                <a:solidFill>
                  <a:srgbClr val="C0504D">
                    <a:lumMod val="50000"/>
                  </a:srgbClr>
                </a:solidFill>
              </a:rPr>
              <a:t>обозначает </a:t>
            </a:r>
            <a:r>
              <a:rPr lang="ru-RU" sz="4000" b="1" dirty="0" smtClean="0">
                <a:solidFill>
                  <a:srgbClr val="FF0000"/>
                </a:solidFill>
              </a:rPr>
              <a:t>…</a:t>
            </a:r>
          </a:p>
          <a:p>
            <a:endParaRPr lang="ru-RU" sz="4000" b="1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4000" b="1" dirty="0" smtClean="0">
                <a:solidFill>
                  <a:srgbClr val="C0504D">
                    <a:lumMod val="50000"/>
                  </a:srgbClr>
                </a:solidFill>
              </a:rPr>
              <a:t>отвечает на вопросы  </a:t>
            </a:r>
            <a:r>
              <a:rPr lang="ru-RU" sz="4000" b="1" i="1" dirty="0" smtClean="0">
                <a:solidFill>
                  <a:srgbClr val="FF0000"/>
                </a:solidFill>
              </a:rPr>
              <a:t>…</a:t>
            </a:r>
          </a:p>
          <a:p>
            <a:pPr>
              <a:buFont typeface="Arial" pitchFamily="34" charset="0"/>
              <a:buChar char="•"/>
            </a:pPr>
            <a:endParaRPr lang="ru-RU" sz="4000" b="1" i="1" dirty="0" smtClean="0">
              <a:solidFill>
                <a:srgbClr val="FF0000"/>
              </a:solidFill>
            </a:endParaRPr>
          </a:p>
          <a:p>
            <a:endParaRPr lang="ru-RU" sz="4000" b="1" i="1" dirty="0" smtClean="0">
              <a:solidFill>
                <a:srgbClr val="FF0000"/>
              </a:solidFill>
            </a:endParaRPr>
          </a:p>
          <a:p>
            <a:endParaRPr lang="ru-RU" sz="4000" b="1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26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12339" cy="6801543"/>
          </a:xfrm>
        </p:spPr>
      </p:pic>
      <p:sp>
        <p:nvSpPr>
          <p:cNvPr id="5" name="TextBox 4"/>
          <p:cNvSpPr txBox="1"/>
          <p:nvPr/>
        </p:nvSpPr>
        <p:spPr>
          <a:xfrm>
            <a:off x="4714876" y="357166"/>
            <a:ext cx="4071966" cy="62478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Имя прилагательное</a:t>
            </a:r>
          </a:p>
          <a:p>
            <a:endParaRPr lang="ru-RU" sz="4000" b="1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4000" b="1" dirty="0" smtClean="0">
                <a:solidFill>
                  <a:srgbClr val="C0504D">
                    <a:lumMod val="50000"/>
                  </a:srgbClr>
                </a:solidFill>
              </a:rPr>
              <a:t>обозначает </a:t>
            </a:r>
            <a:r>
              <a:rPr lang="ru-RU" sz="4000" b="1" dirty="0" smtClean="0">
                <a:solidFill>
                  <a:srgbClr val="FF0000"/>
                </a:solidFill>
              </a:rPr>
              <a:t>признак предмета</a:t>
            </a:r>
          </a:p>
          <a:p>
            <a:endParaRPr lang="ru-RU" sz="4000" b="1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4000" b="1" dirty="0" smtClean="0">
                <a:solidFill>
                  <a:srgbClr val="C0504D">
                    <a:lumMod val="50000"/>
                  </a:srgbClr>
                </a:solidFill>
              </a:rPr>
              <a:t>отвечает на вопросы  </a:t>
            </a:r>
          </a:p>
          <a:p>
            <a:r>
              <a:rPr lang="ru-RU" sz="4000" b="1" i="1" dirty="0" smtClean="0">
                <a:solidFill>
                  <a:srgbClr val="FF0000"/>
                </a:solidFill>
              </a:rPr>
              <a:t>какой? чей?</a:t>
            </a:r>
          </a:p>
        </p:txBody>
      </p:sp>
    </p:spTree>
    <p:extLst>
      <p:ext uri="{BB962C8B-B14F-4D97-AF65-F5344CB8AC3E}">
        <p14:creationId xmlns:p14="http://schemas.microsoft.com/office/powerpoint/2010/main" val="148026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9768ec8de2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-171400"/>
            <a:ext cx="9144000" cy="832554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611560" y="476672"/>
            <a:ext cx="61206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Глагол</a:t>
            </a:r>
          </a:p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4000" b="1" dirty="0" smtClean="0">
                <a:solidFill>
                  <a:srgbClr val="C0504D">
                    <a:lumMod val="50000"/>
                  </a:srgbClr>
                </a:solidFill>
              </a:rPr>
              <a:t>обозначает </a:t>
            </a:r>
            <a:r>
              <a:rPr lang="ru-RU" sz="4000" b="1" dirty="0" smtClean="0">
                <a:solidFill>
                  <a:srgbClr val="FF0000"/>
                </a:solidFill>
              </a:rPr>
              <a:t>…</a:t>
            </a:r>
          </a:p>
          <a:p>
            <a:endParaRPr lang="ru-RU" sz="4000" b="1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4000" b="1" dirty="0" smtClean="0">
                <a:solidFill>
                  <a:srgbClr val="C0504D">
                    <a:lumMod val="50000"/>
                  </a:srgbClr>
                </a:solidFill>
              </a:rPr>
              <a:t>отвечает на вопросы  </a:t>
            </a:r>
            <a:r>
              <a:rPr lang="ru-RU" sz="4000" b="1" i="1" dirty="0" smtClean="0">
                <a:solidFill>
                  <a:srgbClr val="FF0000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5188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9768ec8de2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-171400"/>
            <a:ext cx="9144000" cy="832554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928662" y="476672"/>
            <a:ext cx="580357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Глагол</a:t>
            </a:r>
          </a:p>
          <a:p>
            <a:pPr>
              <a:buFont typeface="Arial" pitchFamily="34" charset="0"/>
              <a:buChar char="•"/>
            </a:pPr>
            <a:r>
              <a:rPr lang="ru-RU" sz="4000" b="1" dirty="0" smtClean="0">
                <a:solidFill>
                  <a:srgbClr val="C0504D">
                    <a:lumMod val="50000"/>
                  </a:srgbClr>
                </a:solidFill>
              </a:rPr>
              <a:t>обозначает </a:t>
            </a:r>
            <a:r>
              <a:rPr lang="ru-RU" sz="4000" b="1" dirty="0" smtClean="0">
                <a:solidFill>
                  <a:srgbClr val="FF0000"/>
                </a:solidFill>
              </a:rPr>
              <a:t>действие предмета</a:t>
            </a:r>
          </a:p>
          <a:p>
            <a:pPr>
              <a:buFont typeface="Arial" pitchFamily="34" charset="0"/>
              <a:buChar char="•"/>
            </a:pPr>
            <a:r>
              <a:rPr lang="ru-RU" sz="4000" b="1" dirty="0" smtClean="0">
                <a:solidFill>
                  <a:srgbClr val="C0504D">
                    <a:lumMod val="50000"/>
                  </a:srgbClr>
                </a:solidFill>
              </a:rPr>
              <a:t>отвечает на вопросы  </a:t>
            </a:r>
          </a:p>
          <a:p>
            <a:r>
              <a:rPr lang="ru-RU" sz="4000" b="1" i="1" dirty="0" smtClean="0">
                <a:solidFill>
                  <a:srgbClr val="FF0000"/>
                </a:solidFill>
              </a:rPr>
              <a:t>что делать? </a:t>
            </a:r>
          </a:p>
          <a:p>
            <a:r>
              <a:rPr lang="ru-RU" sz="4000" b="1" i="1" dirty="0" smtClean="0">
                <a:solidFill>
                  <a:srgbClr val="FF0000"/>
                </a:solidFill>
              </a:rPr>
              <a:t>что сделать?</a:t>
            </a:r>
          </a:p>
        </p:txBody>
      </p:sp>
    </p:spTree>
    <p:extLst>
      <p:ext uri="{BB962C8B-B14F-4D97-AF65-F5344CB8AC3E}">
        <p14:creationId xmlns:p14="http://schemas.microsoft.com/office/powerpoint/2010/main" val="15188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00049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самостоятельные</a:t>
            </a:r>
          </a:p>
          <a:p>
            <a:pPr>
              <a:buNone/>
            </a:pPr>
            <a:r>
              <a:rPr lang="ru-RU" sz="3600" dirty="0" smtClean="0"/>
              <a:t>                    </a:t>
            </a:r>
          </a:p>
          <a:p>
            <a:pPr>
              <a:buNone/>
            </a:pPr>
            <a:r>
              <a:rPr lang="ru-RU" sz="3600" dirty="0" smtClean="0"/>
              <a:t>служебные   </a:t>
            </a:r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междометия </a:t>
            </a:r>
            <a:r>
              <a:rPr lang="ru-RU" sz="3200" dirty="0" smtClean="0"/>
              <a:t>          </a:t>
            </a:r>
            <a:endParaRPr lang="ru-RU" sz="3200" dirty="0"/>
          </a:p>
        </p:txBody>
      </p:sp>
      <p:sp>
        <p:nvSpPr>
          <p:cNvPr id="18" name="Содержимое 17"/>
          <p:cNvSpPr>
            <a:spLocks noGrp="1"/>
          </p:cNvSpPr>
          <p:nvPr>
            <p:ph sz="half" idx="2"/>
          </p:nvPr>
        </p:nvSpPr>
        <p:spPr>
          <a:xfrm>
            <a:off x="3786182" y="1357298"/>
            <a:ext cx="5357818" cy="5286412"/>
          </a:xfrm>
        </p:spPr>
        <p:txBody>
          <a:bodyPr>
            <a:normAutofit/>
          </a:bodyPr>
          <a:lstStyle/>
          <a:p>
            <a:r>
              <a:rPr lang="ru-RU" dirty="0" smtClean="0"/>
              <a:t>имя существительное</a:t>
            </a:r>
          </a:p>
          <a:p>
            <a:r>
              <a:rPr lang="ru-RU" dirty="0" smtClean="0"/>
              <a:t>имя прилагательное</a:t>
            </a:r>
          </a:p>
          <a:p>
            <a:r>
              <a:rPr lang="ru-RU" dirty="0" smtClean="0"/>
              <a:t>имя числительное</a:t>
            </a:r>
          </a:p>
          <a:p>
            <a:r>
              <a:rPr lang="ru-RU" dirty="0" smtClean="0"/>
              <a:t>местоимение</a:t>
            </a:r>
          </a:p>
          <a:p>
            <a:r>
              <a:rPr lang="ru-RU" dirty="0" smtClean="0"/>
              <a:t>глагол</a:t>
            </a:r>
          </a:p>
          <a:p>
            <a:r>
              <a:rPr lang="ru-RU" dirty="0" smtClean="0"/>
              <a:t>наречие</a:t>
            </a:r>
          </a:p>
          <a:p>
            <a:r>
              <a:rPr lang="ru-RU" dirty="0" smtClean="0"/>
              <a:t>предлог</a:t>
            </a:r>
          </a:p>
          <a:p>
            <a:r>
              <a:rPr lang="ru-RU" dirty="0" smtClean="0"/>
              <a:t>союз</a:t>
            </a:r>
          </a:p>
          <a:p>
            <a:r>
              <a:rPr lang="ru-RU" dirty="0" smtClean="0"/>
              <a:t>частица</a:t>
            </a:r>
          </a:p>
          <a:p>
            <a:r>
              <a:rPr lang="ru-RU" dirty="0" smtClean="0"/>
              <a:t>междометие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7722782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Презентация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Презентация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Презентация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6_Презентация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7_Презентация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9_Презентация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0_Презентация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1_Презентация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_TS03000763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766</TotalTime>
  <Words>279</Words>
  <Application>Microsoft Office PowerPoint</Application>
  <PresentationFormat>Экран (4:3)</PresentationFormat>
  <Paragraphs>158</Paragraphs>
  <Slides>24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9</vt:i4>
      </vt:variant>
      <vt:variant>
        <vt:lpstr>Заголовки слайдов</vt:lpstr>
      </vt:variant>
      <vt:variant>
        <vt:i4>24</vt:i4>
      </vt:variant>
    </vt:vector>
  </HeadingPairs>
  <TitlesOfParts>
    <vt:vector size="38" baseType="lpstr">
      <vt:lpstr>Arial</vt:lpstr>
      <vt:lpstr>Calibri</vt:lpstr>
      <vt:lpstr>Cambria</vt:lpstr>
      <vt:lpstr>Garamond</vt:lpstr>
      <vt:lpstr>Times New Roman</vt:lpstr>
      <vt:lpstr>1_Презентация1</vt:lpstr>
      <vt:lpstr>2_Презентация1</vt:lpstr>
      <vt:lpstr>3_Презентация1</vt:lpstr>
      <vt:lpstr>6_Презентация1</vt:lpstr>
      <vt:lpstr>7_Презентация1</vt:lpstr>
      <vt:lpstr>9_Презентация1</vt:lpstr>
      <vt:lpstr>10_Презентация1</vt:lpstr>
      <vt:lpstr>11_Презентация1</vt:lpstr>
      <vt:lpstr>1_TS030007630</vt:lpstr>
      <vt:lpstr>Двенадцатое марта Классная работа …….?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Двенадцатое марта Классная работа …….?</vt:lpstr>
      <vt:lpstr>Двенадцатое марта Классная работа Что мы знаем о частях речи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Юла</cp:lastModifiedBy>
  <cp:revision>70</cp:revision>
  <dcterms:created xsi:type="dcterms:W3CDTF">2013-11-15T10:23:01Z</dcterms:created>
  <dcterms:modified xsi:type="dcterms:W3CDTF">2020-12-01T19:28:05Z</dcterms:modified>
</cp:coreProperties>
</file>