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85" r:id="rId3"/>
    <p:sldId id="288" r:id="rId4"/>
    <p:sldId id="259" r:id="rId5"/>
    <p:sldId id="260" r:id="rId6"/>
    <p:sldId id="261" r:id="rId7"/>
    <p:sldId id="298" r:id="rId8"/>
    <p:sldId id="289" r:id="rId9"/>
    <p:sldId id="262" r:id="rId10"/>
    <p:sldId id="290" r:id="rId11"/>
    <p:sldId id="294" r:id="rId12"/>
    <p:sldId id="263" r:id="rId13"/>
    <p:sldId id="264" r:id="rId14"/>
    <p:sldId id="265" r:id="rId15"/>
    <p:sldId id="268" r:id="rId16"/>
    <p:sldId id="299" r:id="rId17"/>
    <p:sldId id="300" r:id="rId18"/>
    <p:sldId id="267" r:id="rId19"/>
    <p:sldId id="270" r:id="rId20"/>
    <p:sldId id="291" r:id="rId21"/>
    <p:sldId id="274" r:id="rId22"/>
    <p:sldId id="292" r:id="rId23"/>
    <p:sldId id="276" r:id="rId24"/>
    <p:sldId id="277" r:id="rId25"/>
    <p:sldId id="278" r:id="rId26"/>
    <p:sldId id="279" r:id="rId27"/>
    <p:sldId id="295" r:id="rId28"/>
    <p:sldId id="293" r:id="rId29"/>
    <p:sldId id="296" r:id="rId30"/>
    <p:sldId id="269" r:id="rId31"/>
    <p:sldId id="301" r:id="rId32"/>
    <p:sldId id="297" r:id="rId33"/>
    <p:sldId id="302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9" autoAdjust="0"/>
    <p:restoredTop sz="94660"/>
  </p:normalViewPr>
  <p:slideViewPr>
    <p:cSldViewPr>
      <p:cViewPr varScale="1">
        <p:scale>
          <a:sx n="81" d="100"/>
          <a:sy n="81" d="100"/>
        </p:scale>
        <p:origin x="10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3788-6784-47DA-858B-14876040B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DF02C-EFD9-425E-B38F-215ADA660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5CB43-77F1-471F-A2A5-2839FC652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3DA45-1A4D-4688-B20D-E591D8394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9EED7-0065-4176-A209-1EE7547F0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760A5-0DD8-4087-BEAD-5CC31E1B0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0F7D-A16C-4057-BA7D-3947D937A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C2533-2581-45EC-8092-AF0FEA17D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2EAA9-EC4B-46A3-86EC-D8B0FCCAE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E9B13-1F2D-466C-8263-642CE9A52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449F1-6EE1-4BB1-93BE-5FEADDE02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7C38E-C07A-45EC-B9A4-79526A9AE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A8AE33-82B5-4F15-85AC-5E0D672FB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0.emf"/><Relationship Id="rId4" Type="http://schemas.openxmlformats.org/officeDocument/2006/relationships/oleObject" Target="../embeddings/_____Microsoft_Excel_97-20031.xls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75" y="4357688"/>
            <a:ext cx="6072188" cy="18796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1"/>
                </a:solidFill>
              </a:rPr>
              <a:t>Воспитатель </a:t>
            </a:r>
            <a:r>
              <a:rPr lang="ru-RU" dirty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Соловьёва Е.И.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</a:rPr>
              <a:t>пгт.Берёзово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ХМАО-Югра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4716463" y="404813"/>
            <a:ext cx="41767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</a:t>
            </a:r>
            <a:endParaRPr lang="ru-RU" sz="2000"/>
          </a:p>
          <a:p>
            <a:endParaRPr lang="ru-RU" sz="2000"/>
          </a:p>
          <a:p>
            <a:endParaRPr lang="ru-RU" sz="2000"/>
          </a:p>
          <a:p>
            <a:r>
              <a:rPr lang="ru-RU" sz="3200"/>
              <a:t> </a:t>
            </a:r>
            <a:endParaRPr lang="ru-RU" sz="2000"/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971550" y="260350"/>
            <a:ext cx="7416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2060"/>
                </a:solidFill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>
                <a:solidFill>
                  <a:srgbClr val="002060"/>
                </a:solidFill>
              </a:rPr>
              <a:t>детский сад «Малышок».</a:t>
            </a:r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r>
              <a:rPr lang="ru-RU" sz="1600"/>
              <a:t/>
            </a:r>
            <a:br>
              <a:rPr lang="ru-RU" sz="1600"/>
            </a:br>
            <a:endParaRPr lang="ru-RU" sz="1600"/>
          </a:p>
        </p:txBody>
      </p:sp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684213" y="1773238"/>
            <a:ext cx="76327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chemeClr val="accent2"/>
                </a:solidFill>
              </a:rPr>
              <a:t>Программа кружка </a:t>
            </a:r>
          </a:p>
          <a:p>
            <a:pPr algn="ctr"/>
            <a:r>
              <a:rPr lang="ru-RU" sz="3200" dirty="0">
                <a:solidFill>
                  <a:schemeClr val="accent2"/>
                </a:solidFill>
              </a:rPr>
              <a:t>«Дружные пальчики»     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   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младшая группа  «Ягодка»     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" name="Содержимое 7" descr="DSC071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645024"/>
            <a:ext cx="3888606" cy="291645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4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60648"/>
            <a:ext cx="4032448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476672"/>
            <a:ext cx="3923928" cy="294294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711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8024" y="3501008"/>
            <a:ext cx="4032448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71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4262602" cy="3196952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64021" y="260648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69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1508" y="364502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10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364088" y="3645024"/>
            <a:ext cx="2843808" cy="296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Игры с конструктором, мозаикой</a:t>
            </a:r>
          </a:p>
        </p:txBody>
      </p:sp>
      <p:pic>
        <p:nvPicPr>
          <p:cNvPr id="6" name="Содержимое 5" descr="DSC074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20362783">
            <a:off x="-2497" y="1147692"/>
            <a:ext cx="3939266" cy="295445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981059">
            <a:off x="5194496" y="1369018"/>
            <a:ext cx="3871577" cy="2903683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47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253225">
            <a:off x="801144" y="4054928"/>
            <a:ext cx="3851920" cy="288894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746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883372">
            <a:off x="4088914" y="3831307"/>
            <a:ext cx="3708920" cy="278169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Развитие тактильных ощущений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 rtlCol="0">
            <a:normAutofit fontScale="8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Игры с пуговицами- Пуговичный массаж: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Заполнить просторную коробку пуговицами. Опустить руки в коробку; Поводите ладонями по поверхности;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Перетирать пуговицы между ладонями; Пересыпать их из ладошки в ладошку; Найти самую большую пуговицу, самую маленькую, квадратную, гладкую и пр. </a:t>
            </a:r>
          </a:p>
        </p:txBody>
      </p:sp>
      <p:pic>
        <p:nvPicPr>
          <p:cNvPr id="15364" name="Picture 5" descr="I:\фото\368903ff29f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297345">
            <a:off x="4627563" y="1449388"/>
            <a:ext cx="4354512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52525"/>
          </a:xfrm>
        </p:spPr>
        <p:txBody>
          <a:bodyPr/>
          <a:lstStyle/>
          <a:p>
            <a:pPr eaLnBrk="1" hangingPunct="1"/>
            <a:r>
              <a:rPr lang="ru-RU" sz="2800" smtClean="0"/>
              <a:t>Игры с крупой, бусами</a:t>
            </a:r>
            <a:br>
              <a:rPr lang="ru-RU" sz="2800" smtClean="0"/>
            </a:br>
            <a:r>
              <a:rPr lang="ru-RU" sz="1800" smtClean="0"/>
              <a:t>  </a:t>
            </a:r>
          </a:p>
        </p:txBody>
      </p:sp>
      <p:pic>
        <p:nvPicPr>
          <p:cNvPr id="6" name="Содержимое 5" descr="DSC074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980728"/>
            <a:ext cx="3168155" cy="2376116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8" name="Прямоугольник 9"/>
          <p:cNvSpPr>
            <a:spLocks noChangeArrowheads="1"/>
          </p:cNvSpPr>
          <p:nvPr/>
        </p:nvSpPr>
        <p:spPr bwMode="auto">
          <a:xfrm>
            <a:off x="3563938" y="2636838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«Найди игрушку» </a:t>
            </a:r>
          </a:p>
        </p:txBody>
      </p:sp>
      <p:pic>
        <p:nvPicPr>
          <p:cNvPr id="17413" name="Рисунок 10" descr="DSC072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4438" y="3429000"/>
            <a:ext cx="3743325" cy="2808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90" name="Прямоугольник 11"/>
          <p:cNvSpPr>
            <a:spLocks noChangeArrowheads="1"/>
          </p:cNvSpPr>
          <p:nvPr/>
        </p:nvSpPr>
        <p:spPr bwMode="auto">
          <a:xfrm>
            <a:off x="2555875" y="6245225"/>
            <a:ext cx="3671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«Разложи по тарелочкам» </a:t>
            </a:r>
          </a:p>
        </p:txBody>
      </p:sp>
      <p:pic>
        <p:nvPicPr>
          <p:cNvPr id="17415" name="Рисунок 12" descr="DSC0749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788" y="836613"/>
            <a:ext cx="2352675" cy="2852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341438"/>
            <a:ext cx="4176712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ru-RU" sz="2800" smtClean="0"/>
          </a:p>
        </p:txBody>
      </p:sp>
      <p:pic>
        <p:nvPicPr>
          <p:cNvPr id="5" name="Рисунок 4" descr="DSC075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548680"/>
            <a:ext cx="3419872" cy="2564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71800" y="3429000"/>
            <a:ext cx="3096344" cy="3060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60032" y="548680"/>
            <a:ext cx="3563887" cy="2672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Игры с прищепками</a:t>
            </a:r>
            <a:br>
              <a:rPr lang="ru-RU" smtClean="0"/>
            </a:br>
            <a:r>
              <a:rPr lang="ru-RU" sz="1400" smtClean="0"/>
              <a:t> </a:t>
            </a:r>
          </a:p>
        </p:txBody>
      </p:sp>
      <p:pic>
        <p:nvPicPr>
          <p:cNvPr id="4" name="Содержимое 3" descr="DSC075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2132856"/>
            <a:ext cx="3816424" cy="3672408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35488" y="1916832"/>
            <a:ext cx="4608512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0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DSC075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476672"/>
            <a:ext cx="4104456" cy="3096344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18.JPG"/>
          <p:cNvPicPr>
            <a:picLocks noChangeAspect="1"/>
          </p:cNvPicPr>
          <p:nvPr/>
        </p:nvPicPr>
        <p:blipFill>
          <a:blip r:embed="rId3" cstate="screen"/>
          <a:srcRect b="-3570"/>
          <a:stretch>
            <a:fillRect/>
          </a:stretch>
        </p:blipFill>
        <p:spPr>
          <a:xfrm>
            <a:off x="4644008" y="836712"/>
            <a:ext cx="3888432" cy="4574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5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3645024"/>
            <a:ext cx="3096344" cy="2998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62200"/>
          </a:xfrm>
        </p:spPr>
        <p:txBody>
          <a:bodyPr/>
          <a:lstStyle/>
          <a:p>
            <a:pPr eaLnBrk="1" hangingPunct="1"/>
            <a:r>
              <a:rPr lang="ru-RU" sz="2000" smtClean="0"/>
              <a:t>Д/И: «Чудесный мешочек»: мешочек, заполненный любым наполнителем. Ребенок ощупывает наполнитель через ткань. Наполнители могут быть разными. Игрушки можно использовать как счетный материал, как пирамидку  и т.п.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7642225" cy="2016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smtClean="0"/>
              <a:t> </a:t>
            </a:r>
          </a:p>
        </p:txBody>
      </p:sp>
      <p:pic>
        <p:nvPicPr>
          <p:cNvPr id="5" name="Рисунок 4" descr="DSC071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276872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9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573016"/>
            <a:ext cx="3515883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Рисование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7786688" cy="5505450"/>
          </a:xfrm>
        </p:spPr>
        <p:txBody>
          <a:bodyPr/>
          <a:lstStyle/>
          <a:p>
            <a:pPr marL="395288" indent="-382588" algn="ctr" eaLnBrk="1" hangingPunct="1">
              <a:buFontTx/>
              <a:buNone/>
            </a:pPr>
            <a:r>
              <a:rPr lang="ru-RU" sz="2000" smtClean="0"/>
              <a:t>Рисование – занятие, любимое всеми детьми и очень полезное. И не обязательно рисовать только карандашом или кистью на бумаге или картоне.  . Полезно рисовать пальцем, ладонью палочкой ,делать отпечатки кусочком ваты, скомканной бумаги</a:t>
            </a:r>
            <a:r>
              <a:rPr lang="ru-RU" smtClean="0"/>
              <a:t>. </a:t>
            </a:r>
          </a:p>
        </p:txBody>
      </p:sp>
      <p:pic>
        <p:nvPicPr>
          <p:cNvPr id="22532" name="Picture 4" descr="I:\фото\136126940292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2214554"/>
            <a:ext cx="4547519" cy="3410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Рисунок 4" descr="DSC072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3071813"/>
            <a:ext cx="44275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28625" y="1700213"/>
            <a:ext cx="7815263" cy="47529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1800" dirty="0" smtClean="0">
                <a:latin typeface="Book Antiqua" pitchFamily="18" charset="0"/>
              </a:rPr>
              <a:t/>
            </a:r>
            <a:br>
              <a:rPr lang="ru-RU" altLang="ru-RU" sz="1800" dirty="0" smtClean="0">
                <a:latin typeface="Book Antiqua" pitchFamily="18" charset="0"/>
              </a:rPr>
            </a:br>
            <a:r>
              <a:rPr lang="ru-RU" altLang="ru-RU" sz="1800" b="1" dirty="0" smtClean="0">
                <a:latin typeface="Book Antiqua" pitchFamily="18" charset="0"/>
              </a:rPr>
              <a:t>Цель: </a:t>
            </a:r>
            <a:r>
              <a:rPr lang="ru-RU" sz="1800" dirty="0" smtClean="0"/>
              <a:t> развитие мелкой моторики у детей младшего возраста посредством дидактических игр, игрушек и пальчиковой гимнастики.</a:t>
            </a:r>
            <a:r>
              <a:rPr lang="ru-RU" sz="1800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Задачи:</a:t>
            </a:r>
            <a:b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800" u="sng" dirty="0" smtClean="0"/>
              <a:t> Образовательные: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формирование произвольных координированных движений пальцев рук, глаза, гибкости рук, ритмичности развитие осязательного восприятия (тактильной, кожной чувствительности пальцев рук) ;</a:t>
            </a:r>
            <a:br>
              <a:rPr lang="ru-RU" sz="1800" dirty="0" smtClean="0"/>
            </a:br>
            <a:r>
              <a:rPr lang="ru-RU" sz="1800" dirty="0" smtClean="0"/>
              <a:t> - формирование практических умений и навыков;</a:t>
            </a:r>
            <a:br>
              <a:rPr lang="ru-RU" sz="1800" dirty="0" smtClean="0"/>
            </a:br>
            <a:r>
              <a:rPr lang="ru-RU" sz="1800" dirty="0" smtClean="0"/>
              <a:t>-  обучение различным навыкам работы с бумагой, пластилином. </a:t>
            </a:r>
            <a:br>
              <a:rPr lang="ru-RU" sz="1800" dirty="0" smtClean="0"/>
            </a:br>
            <a:r>
              <a:rPr lang="ru-RU" sz="1800" u="sng" dirty="0" smtClean="0"/>
              <a:t> Развивающие: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развитие мелкой моторики пальцев, кистей рук;</a:t>
            </a:r>
            <a:br>
              <a:rPr lang="ru-RU" sz="1800" dirty="0" smtClean="0"/>
            </a:br>
            <a:r>
              <a:rPr lang="ru-RU" sz="1800" dirty="0" smtClean="0"/>
              <a:t>-  совершенствование движений рук; </a:t>
            </a:r>
            <a:br>
              <a:rPr lang="ru-RU" sz="1800" dirty="0" smtClean="0"/>
            </a:br>
            <a:r>
              <a:rPr lang="ru-RU" sz="1800" dirty="0" smtClean="0"/>
              <a:t> - развитие познавательных психических процессов: произвольное внимание, логическое мышление, зрительное и слуховое восприятие, память; </a:t>
            </a:r>
            <a:br>
              <a:rPr lang="ru-RU" sz="1800" dirty="0" smtClean="0"/>
            </a:br>
            <a:r>
              <a:rPr lang="ru-RU" sz="1800" dirty="0" smtClean="0"/>
              <a:t>-  развитие речи детей. </a:t>
            </a:r>
            <a:br>
              <a:rPr lang="ru-RU" sz="1800" dirty="0" smtClean="0"/>
            </a:br>
            <a:r>
              <a:rPr lang="ru-RU" sz="1800" u="sng" dirty="0" smtClean="0"/>
              <a:t> Воспитательные: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воспитание нравственных качеств по отношению к окружающим (доброжелательность, чувство товарищества и т. д.) </a:t>
            </a:r>
            <a:br>
              <a:rPr lang="ru-RU" sz="1800" dirty="0" smtClean="0"/>
            </a:br>
            <a:r>
              <a:rPr lang="ru-RU" sz="1800" dirty="0" smtClean="0"/>
              <a:t>-  воспитание и развитие художественного вкуса;</a:t>
            </a:r>
            <a:br>
              <a:rPr lang="ru-RU" sz="1800" dirty="0" smtClean="0"/>
            </a:br>
            <a:r>
              <a:rPr lang="ru-RU" sz="1800" dirty="0" smtClean="0"/>
              <a:t>- воспитание усидчивости, целенаправленности. 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altLang="ru-RU" sz="1800" dirty="0" smtClean="0">
                <a:solidFill>
                  <a:schemeClr val="accent2"/>
                </a:solidFill>
                <a:latin typeface="Book Antiqua" pitchFamily="18" charset="0"/>
              </a:rPr>
              <a:t/>
            </a:r>
            <a:br>
              <a:rPr lang="ru-RU" altLang="ru-RU" sz="1800" dirty="0" smtClean="0">
                <a:solidFill>
                  <a:schemeClr val="accent2"/>
                </a:solidFill>
                <a:latin typeface="Book Antiqua" pitchFamily="18" charset="0"/>
              </a:rPr>
            </a:br>
            <a:r>
              <a:rPr lang="ru-RU" altLang="ru-RU" sz="1800" b="1" dirty="0" smtClean="0">
                <a:solidFill>
                  <a:srgbClr val="990099"/>
                </a:solidFill>
                <a:latin typeface="Book Antiqua" pitchFamily="18" charset="0"/>
              </a:rPr>
              <a:t> </a:t>
            </a:r>
            <a:endParaRPr lang="ru-RU" sz="1800" dirty="0" smtClean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14375" y="357188"/>
            <a:ext cx="7848600" cy="4032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990099"/>
                </a:solidFill>
                <a:latin typeface="Book Antiqua" pitchFamily="18" charset="0"/>
              </a:rPr>
              <a:t/>
            </a:r>
            <a:br>
              <a:rPr lang="ru-RU" altLang="ru-RU" b="1" dirty="0" smtClean="0">
                <a:solidFill>
                  <a:srgbClr val="990099"/>
                </a:solidFill>
                <a:latin typeface="Book Antiqua" pitchFamily="18" charset="0"/>
              </a:rPr>
            </a:br>
            <a:r>
              <a:rPr lang="ru-RU" altLang="ru-RU" sz="7400" b="1" dirty="0" smtClean="0">
                <a:solidFill>
                  <a:srgbClr val="990099"/>
                </a:solidFill>
              </a:rPr>
              <a:t>Цель и задачи кружка:</a:t>
            </a:r>
            <a:endParaRPr lang="ru-RU" sz="7400" dirty="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DSC073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404664"/>
            <a:ext cx="3960440" cy="297033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3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60648"/>
            <a:ext cx="3840427" cy="288032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7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3573016"/>
            <a:ext cx="4091946" cy="306896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0749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6056" y="3573017"/>
            <a:ext cx="3747011" cy="3284983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Игры с веревочкой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5175"/>
            <a:ext cx="3960813" cy="58324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Как и любая игра, требующая концентрации внимания, игры с веревочкой производят психотерапевтический эффект, позволяя отключаться на время от забот повседневности. Врачи-физиотерапевты убеждаются, что упражнения с веревкой способствуют более быстрому восстановлению моторики пальцев после полученных травм рук. Учителя математики находят их полезными для объяснения некоторых абстрактных понятий и терминов. </a:t>
            </a:r>
          </a:p>
        </p:txBody>
      </p:sp>
      <p:pic>
        <p:nvPicPr>
          <p:cNvPr id="23556" name="Picture 4" descr="I:\фото\4b60028e2700cec130fe86f2c4e1343c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107840">
            <a:off x="4529138" y="877888"/>
            <a:ext cx="34067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I:\фото\101735306_200783_9681800x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20547">
            <a:off x="3856038" y="3328988"/>
            <a:ext cx="41402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Содержимое 3" descr="DSC074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1340768"/>
            <a:ext cx="3552825" cy="2663825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Рисунок 4" descr="DSC074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852936"/>
            <a:ext cx="3444875" cy="3243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066088" cy="5865813"/>
          </a:xfrm>
        </p:spPr>
        <p:txBody>
          <a:bodyPr/>
          <a:lstStyle/>
          <a:p>
            <a:pPr marL="419100" indent="-382588" eaLnBrk="1" hangingPunct="1">
              <a:lnSpc>
                <a:spcPct val="90000"/>
              </a:lnSpc>
              <a:buFont typeface="Wingdings 2" pitchFamily="18" charset="2"/>
              <a:buChar char=""/>
            </a:pPr>
            <a:r>
              <a:rPr lang="ru-RU" sz="2400" smtClean="0"/>
              <a:t>Куклы:для развития мелкой моторики используются куклы, соответствующие возможностям ребенка и развивающие их. Куклы бывают разные: петрушечные куклы, вязаные пальчиковые куклы, мягкие подвижные «куклы-рукавички», комбинированные куклы.</a:t>
            </a:r>
          </a:p>
        </p:txBody>
      </p:sp>
      <p:pic>
        <p:nvPicPr>
          <p:cNvPr id="26628" name="Рисунок 5" descr="DSC0744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6175" y="2178050"/>
            <a:ext cx="3937000" cy="2951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9" name="Рисунок 6" descr="DSC074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2276475"/>
            <a:ext cx="4211637" cy="315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Массаж кистей рук и пальцев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15843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1600" smtClean="0"/>
              <a:t>Массаж является одним из видов пассивной гимнастики. Он оказывает общеукрепляющее действие на мышечную систему, повышая тонус, эластичность и сократительную способность мышц. Приемы массажа и самомассажа кистей и пальцев рук: массаж тыльной стороны кистей рук массаж ладони массаж пальцев рук </a:t>
            </a:r>
          </a:p>
        </p:txBody>
      </p:sp>
      <p:pic>
        <p:nvPicPr>
          <p:cNvPr id="29700" name="Содержимое 3" descr="DSC0709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2332038"/>
            <a:ext cx="5602287" cy="4202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Массажеры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08050"/>
            <a:ext cx="7561263" cy="554513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1600" smtClean="0"/>
              <a:t>Упражнения с массажерами: катать по столу от кончиков пальцев до локтя, между ладонями, по тыльной стороне кисти. Выполнять упражнения надо обязательно каждой рукой по очереди. с мячами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/>
          </a:p>
        </p:txBody>
      </p:sp>
      <p:pic>
        <p:nvPicPr>
          <p:cNvPr id="5" name="Содержимое 4" descr="DSC0742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916832"/>
            <a:ext cx="3384376" cy="3203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465004"/>
            <a:ext cx="4523995" cy="3392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Пальчиковая гимнастика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08050"/>
            <a:ext cx="8569325" cy="5218113"/>
          </a:xfrm>
        </p:spPr>
        <p:txBody>
          <a:bodyPr/>
          <a:lstStyle/>
          <a:p>
            <a:pPr marL="419100" indent="-382588" eaLnBrk="1" hangingPunct="1">
              <a:buFont typeface="Arial" pitchFamily="34" charset="0"/>
              <a:buNone/>
            </a:pPr>
            <a:r>
              <a:rPr lang="ru-RU" sz="1800" smtClean="0"/>
              <a:t>Пальчиковая гимнастика Включение пальчиковых игр и упражнений в любой урок или занятие вызывает у детей оживление, эмоциональный подъем и оказывает специфическое тонизирующее действие на функциональное состояние мозга и развитие речи. </a:t>
            </a:r>
          </a:p>
        </p:txBody>
      </p:sp>
      <p:pic>
        <p:nvPicPr>
          <p:cNvPr id="30726" name="Picture 6" descr="I:\фото\Deti-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718" y="2603226"/>
            <a:ext cx="3016250" cy="213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1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2420888"/>
            <a:ext cx="4764021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Работа с родителями</a:t>
            </a:r>
            <a:endParaRPr 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mtClean="0"/>
          </a:p>
          <a:p>
            <a:pPr eaLnBrk="1" hangingPunct="1"/>
            <a:r>
              <a:rPr lang="ru-RU" smtClean="0"/>
              <a:t>папки - раскладушки;</a:t>
            </a:r>
          </a:p>
          <a:p>
            <a:pPr eaLnBrk="1" hangingPunct="1"/>
            <a:r>
              <a:rPr lang="ru-RU" smtClean="0"/>
              <a:t>информационные стенды; </a:t>
            </a:r>
          </a:p>
          <a:p>
            <a:pPr eaLnBrk="1" hangingPunct="1"/>
            <a:r>
              <a:rPr lang="ru-RU" smtClean="0"/>
              <a:t>индивидуальные консультации; </a:t>
            </a:r>
          </a:p>
          <a:p>
            <a:pPr eaLnBrk="1" hangingPunct="1"/>
            <a:r>
              <a:rPr lang="ru-RU" smtClean="0"/>
              <a:t>совместная деятельность воспитателя, родителей и детей.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0" y="-355600"/>
            <a:ext cx="24288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8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684213" y="274638"/>
            <a:ext cx="8002587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Работа с родителями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" name="Содержимое 5" descr="0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700808"/>
            <a:ext cx="2537871" cy="3528392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24" name="Прямоугольник 8"/>
          <p:cNvSpPr>
            <a:spLocks noChangeArrowheads="1"/>
          </p:cNvSpPr>
          <p:nvPr/>
        </p:nvSpPr>
        <p:spPr bwMode="auto">
          <a:xfrm>
            <a:off x="1000125" y="5507038"/>
            <a:ext cx="3143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папка-раскладушка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0" y="1614488"/>
            <a:ext cx="9144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825" y="1557338"/>
            <a:ext cx="2520950" cy="3600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Развитие мелкой моторики</a:t>
            </a:r>
            <a:endParaRPr lang="ru-RU" sz="3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В домашних условиях</a:t>
            </a:r>
            <a:endParaRPr lang="ru-RU" sz="32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727" name="Прямоугольник 8"/>
          <p:cNvSpPr>
            <a:spLocks noChangeArrowheads="1"/>
          </p:cNvSpPr>
          <p:nvPr/>
        </p:nvSpPr>
        <p:spPr bwMode="auto">
          <a:xfrm>
            <a:off x="4857750" y="5507038"/>
            <a:ext cx="3357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папка-передвижка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71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548680"/>
            <a:ext cx="3980260" cy="2985195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2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620688"/>
            <a:ext cx="4064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8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3645024"/>
            <a:ext cx="3674369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20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90784" y="4005064"/>
            <a:ext cx="401575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113823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7030A0"/>
                </a:solidFill>
              </a:rPr>
              <a:t>Средства развития мелкой моторики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Пластилин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Бумага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Крупа 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бусы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пуговицы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Природный материал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Нитки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тесьма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веревки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шнурки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ткани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Куклы 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Песок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Вода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Карандаши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счетные палочки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124" name="Рисунок 4" descr="DSC0748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13" y="12144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I:\фото\a6c253a64a11dbba6184a33616536b9d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32538">
            <a:off x="5608638" y="3578225"/>
            <a:ext cx="31908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I:\фото\1c609e5e93fc83234a4820c71fa6faf2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258226">
            <a:off x="3001963" y="4029075"/>
            <a:ext cx="2757487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Игры с природным материалом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      Гуляя с ребенком во дворе, в парке, в лесу, обратите внимание на то, как щедро может одарить природа наблюдательного человека. Из камешков и палочек можно создавать интересные творческие композиции, из снега и глины лепить большие и маленькие фигуры. Все это позволяет развивать тактильно-двигательное восприятие ребенка.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928687"/>
          </a:xfrm>
        </p:spPr>
        <p:txBody>
          <a:bodyPr/>
          <a:lstStyle/>
          <a:p>
            <a:r>
              <a:rPr lang="ru-RU" sz="2800" b="1" smtClean="0"/>
              <a:t>Ожидаемые результаты освоения программы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539750" y="1143000"/>
            <a:ext cx="8229600" cy="5054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b="1" smtClean="0"/>
              <a:t> </a:t>
            </a:r>
            <a:endParaRPr lang="ru-RU" sz="2400" smtClean="0"/>
          </a:p>
          <a:p>
            <a:r>
              <a:rPr lang="ru-RU" sz="2400" smtClean="0"/>
              <a:t>Усовершенствована предметно – развивающая среда;</a:t>
            </a:r>
          </a:p>
          <a:p>
            <a:r>
              <a:rPr lang="ru-RU" sz="2400" smtClean="0"/>
              <a:t>Изображает отдельные предметы, правильно пользуется карандашами, фломастерами, кистью и красками.</a:t>
            </a:r>
          </a:p>
          <a:p>
            <a:r>
              <a:rPr lang="ru-RU" sz="2400" smtClean="0"/>
              <a:t> Лепит различные предметы, состоящие из1-3 частей используя разнообразные приёмы лепки.</a:t>
            </a:r>
          </a:p>
          <a:p>
            <a:r>
              <a:rPr lang="ru-RU" sz="2400" smtClean="0"/>
              <a:t> Создаёт изображения предметов из готовых форм. Украшает заготовки из бумаги разной формы.</a:t>
            </a:r>
          </a:p>
          <a:p>
            <a:r>
              <a:rPr lang="ru-RU" sz="2400" smtClean="0"/>
              <a:t>Положительная динамика развития мелкой моторики у каждого ребенка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Мониторинг детей по кружковой деятельности</a:t>
            </a:r>
          </a:p>
        </p:txBody>
      </p:sp>
      <p:graphicFrame>
        <p:nvGraphicFramePr>
          <p:cNvPr id="102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530821"/>
              </p:ext>
            </p:extLst>
          </p:nvPr>
        </p:nvGraphicFramePr>
        <p:xfrm>
          <a:off x="251520" y="1417638"/>
          <a:ext cx="8032750" cy="415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4" imgW="8115210" imgH="4200643" progId="Excel.Sheet.8">
                  <p:embed/>
                </p:oleObj>
              </mc:Choice>
              <mc:Fallback>
                <p:oleObj name="Worksheet" r:id="rId4" imgW="8115210" imgH="4200643" progId="Excel.Sheet.8">
                  <p:embed/>
                  <p:pic>
                    <p:nvPicPr>
                      <p:cNvPr id="0" name="Содержимое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417638"/>
                        <a:ext cx="8032750" cy="4157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268538" y="2060575"/>
            <a:ext cx="5616575" cy="2736850"/>
          </a:xfrm>
        </p:spPr>
        <p:txBody>
          <a:bodyPr/>
          <a:lstStyle/>
          <a:p>
            <a:r>
              <a:rPr lang="ru-RU" smtClean="0"/>
              <a:t> </a:t>
            </a:r>
            <a:endParaRPr lang="ru-RU" b="1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688853" y="1857364"/>
            <a:ext cx="8097989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slow" advTm="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Игры с пластилином</a:t>
            </a:r>
          </a:p>
        </p:txBody>
      </p:sp>
      <p:pic>
        <p:nvPicPr>
          <p:cNvPr id="5" name="Содержимое 4" descr="DSC074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26597" y="1987925"/>
            <a:ext cx="3902008" cy="2926506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2000240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038600" cy="5865813"/>
          </a:xfrm>
        </p:spPr>
        <p:txBody>
          <a:bodyPr/>
          <a:lstStyle/>
          <a:p>
            <a:pPr eaLnBrk="1" hangingPunct="1"/>
            <a:r>
              <a:rPr lang="ru-RU" smtClean="0"/>
              <a:t>Мнем и отщипываем</a:t>
            </a:r>
          </a:p>
          <a:p>
            <a:pPr eaLnBrk="1" hangingPunct="1"/>
            <a:r>
              <a:rPr lang="ru-RU" smtClean="0"/>
              <a:t>Надавливаем и размазываем</a:t>
            </a:r>
          </a:p>
          <a:p>
            <a:pPr eaLnBrk="1" hangingPunct="1"/>
            <a:r>
              <a:rPr lang="ru-RU" smtClean="0"/>
              <a:t>Скатываем шарики, раскатываем колбаски </a:t>
            </a:r>
          </a:p>
          <a:p>
            <a:pPr eaLnBrk="1" hangingPunct="1"/>
            <a:r>
              <a:rPr lang="ru-RU" smtClean="0"/>
              <a:t>Режем на кусочки</a:t>
            </a:r>
          </a:p>
          <a:p>
            <a:pPr eaLnBrk="1" hangingPunct="1"/>
            <a:r>
              <a:rPr lang="ru-RU" smtClean="0"/>
              <a:t>Лепим картинки</a:t>
            </a:r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</p:txBody>
      </p:sp>
      <p:graphicFrame>
        <p:nvGraphicFramePr>
          <p:cNvPr id="6164" name="Group 20"/>
          <p:cNvGraphicFramePr>
            <a:graphicFrameLocks noGrp="1"/>
          </p:cNvGraphicFramePr>
          <p:nvPr>
            <p:ph sz="half" idx="2"/>
          </p:nvPr>
        </p:nvGraphicFramePr>
        <p:xfrm>
          <a:off x="7956550" y="-458788"/>
          <a:ext cx="725662" cy="1511524"/>
        </p:xfrm>
        <a:graphic>
          <a:graphicData uri="http://schemas.openxmlformats.org/drawingml/2006/table">
            <a:tbl>
              <a:tblPr/>
              <a:tblGrid>
                <a:gridCol w="725662"/>
              </a:tblGrid>
              <a:tr h="8436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88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nherit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295" name="Picture 1025" descr="http://062013.imgbb.ru/user/26/267882/fae880546f21badfee4cf90990321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5235" y="220663"/>
            <a:ext cx="4173128" cy="2776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429000"/>
            <a:ext cx="4187957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Игры с бумагой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3251200" cy="5832475"/>
          </a:xfrm>
        </p:spPr>
        <p:txBody>
          <a:bodyPr/>
          <a:lstStyle/>
          <a:p>
            <a:pPr marL="419100" indent="-382588" eaLnBrk="1" hangingPunct="1">
              <a:buFont typeface="Wingdings 2" pitchFamily="18" charset="2"/>
              <a:buChar char=""/>
            </a:pPr>
            <a:endParaRPr lang="en-US" sz="1800" smtClean="0"/>
          </a:p>
          <a:p>
            <a:pPr marL="419100" indent="-382588" eaLnBrk="1" hangingPunct="1">
              <a:buFont typeface="Arial" pitchFamily="34" charset="0"/>
              <a:buNone/>
            </a:pPr>
            <a:r>
              <a:rPr lang="ru-RU" sz="1800" smtClean="0"/>
              <a:t>        Бумагу можно рвать, мять, складывать, разрезать ножницами. Эти игры и упражнения помогут ребенку узнать, как обычная бумага превращается в красивые аппликации и забавные объемные игрушки. Развитию точных движений и памяти помогают плетение ковриков из бумажных полос, занятия в технике «оригами»: складывание корабликов, самолетиков, цветов, животных и других фигурок. </a:t>
            </a:r>
          </a:p>
        </p:txBody>
      </p:sp>
      <p:pic>
        <p:nvPicPr>
          <p:cNvPr id="8196" name="Picture 4" descr="I:\фото\cfc56b17180b7bef096af68ca88ff2a3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203506">
            <a:off x="5873750" y="473075"/>
            <a:ext cx="3157538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I:\фото\d2ef9e9aa332258a94bac602f6482575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540672">
            <a:off x="5503863" y="3711575"/>
            <a:ext cx="30575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I:\фото\7e65eb654ebdaa6cc8f941037e05b2df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81068">
            <a:off x="3640138" y="1985963"/>
            <a:ext cx="3544887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DSC075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3590528" cy="2692896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501008"/>
            <a:ext cx="3755910" cy="2816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5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429000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5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32656"/>
            <a:ext cx="3563888" cy="2672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69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404664"/>
            <a:ext cx="4076270" cy="3057203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69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440668"/>
            <a:ext cx="4043941" cy="3032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3717032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39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789040"/>
            <a:ext cx="4091947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Игры со счетными палочками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836613"/>
            <a:ext cx="8713788" cy="1944687"/>
          </a:xfrm>
        </p:spPr>
        <p:txBody>
          <a:bodyPr/>
          <a:lstStyle/>
          <a:p>
            <a:pPr eaLnBrk="1" hangingPunct="1"/>
            <a:r>
              <a:rPr lang="ru-RU" sz="2000" smtClean="0"/>
              <a:t>В этих играх хорошими помощниками станут обыкновенные счетные палочки, карандаши или соломинки, веточки (если игра происходит на улице). Нехитрые задания помогут ребенку развить внимание, воображение, познакомиться с геометрическими фигурами и понятием симметрии</a:t>
            </a:r>
            <a:r>
              <a:rPr lang="ru-RU" smtClean="0"/>
              <a:t>. </a:t>
            </a:r>
          </a:p>
        </p:txBody>
      </p:sp>
      <p:pic>
        <p:nvPicPr>
          <p:cNvPr id="11268" name="Рисунок 4" descr="DSC0742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2503488"/>
            <a:ext cx="28797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5" descr="DSC074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46313"/>
            <a:ext cx="3671888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705</Words>
  <Application>Microsoft Office PowerPoint</Application>
  <PresentationFormat>Экран (4:3)</PresentationFormat>
  <Paragraphs>101</Paragraphs>
  <Slides>33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Book Antiqua</vt:lpstr>
      <vt:lpstr>Calibri</vt:lpstr>
      <vt:lpstr>inherit</vt:lpstr>
      <vt:lpstr>Times New Roman</vt:lpstr>
      <vt:lpstr>Wingdings 2</vt:lpstr>
      <vt:lpstr>Тема Office</vt:lpstr>
      <vt:lpstr>Worksheet</vt:lpstr>
      <vt:lpstr>Презентация PowerPoint</vt:lpstr>
      <vt:lpstr> Цель:  развитие мелкой моторики у детей младшего возраста посредством дидактических игр, игрушек и пальчиковой гимнастики.  Задачи:  Образовательные:  -  формирование произвольных координированных движений пальцев рук, глаза, гибкости рук, ритмичности развитие осязательного восприятия (тактильной, кожной чувствительности пальцев рук) ;  - формирование практических умений и навыков; -  обучение различным навыкам работы с бумагой, пластилином.   Развивающие: -  развитие мелкой моторики пальцев, кистей рук; -  совершенствование движений рук;   - развитие познавательных психических процессов: произвольное внимание, логическое мышление, зрительное и слуховое восприятие, память;  -  развитие речи детей.   Воспитательные: -  воспитание нравственных качеств по отношению к окружающим (доброжелательность, чувство товарищества и т. д.)  -  воспитание и развитие художественного вкуса; - воспитание усидчивости, целенаправленности.        </vt:lpstr>
      <vt:lpstr>Средства развития мелкой моторики</vt:lpstr>
      <vt:lpstr>Игры с пластилином</vt:lpstr>
      <vt:lpstr>Презентация PowerPoint</vt:lpstr>
      <vt:lpstr>Игры с бумагой</vt:lpstr>
      <vt:lpstr>Презентация PowerPoint</vt:lpstr>
      <vt:lpstr>Презентация PowerPoint</vt:lpstr>
      <vt:lpstr>Игры со счетными палочками</vt:lpstr>
      <vt:lpstr>Презентация PowerPoint</vt:lpstr>
      <vt:lpstr>Презентация PowerPoint</vt:lpstr>
      <vt:lpstr>Игры с конструктором, мозаикой</vt:lpstr>
      <vt:lpstr>Развитие тактильных ощущений</vt:lpstr>
      <vt:lpstr>Игры с крупой, бусами   </vt:lpstr>
      <vt:lpstr>Презентация PowerPoint</vt:lpstr>
      <vt:lpstr>Игры с прищепками  </vt:lpstr>
      <vt:lpstr>Презентация PowerPoint</vt:lpstr>
      <vt:lpstr>Д/И: «Чудесный мешочек»: мешочек, заполненный любым наполнителем. Ребенок ощупывает наполнитель через ткань. Наполнители могут быть разными. Игрушки можно использовать как счетный материал, как пирамидку  и т.п.  </vt:lpstr>
      <vt:lpstr>Рисование</vt:lpstr>
      <vt:lpstr>Презентация PowerPoint</vt:lpstr>
      <vt:lpstr>Игры с веревочкой</vt:lpstr>
      <vt:lpstr>Презентация PowerPoint</vt:lpstr>
      <vt:lpstr>Презентация PowerPoint</vt:lpstr>
      <vt:lpstr>Массаж кистей рук и пальцев</vt:lpstr>
      <vt:lpstr>Массажеры</vt:lpstr>
      <vt:lpstr>Пальчиковая гимнастика</vt:lpstr>
      <vt:lpstr>Работа с родителями</vt:lpstr>
      <vt:lpstr>Работа с родителями </vt:lpstr>
      <vt:lpstr>Презентация PowerPoint</vt:lpstr>
      <vt:lpstr>Игры с природным материалом</vt:lpstr>
      <vt:lpstr>Ожидаемые результаты освоения программы  </vt:lpstr>
      <vt:lpstr>Мониторинг детей по кружковой деятельности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"Развитие мелкой моторики."</dc:title>
  <dc:creator>User</dc:creator>
  <cp:lastModifiedBy>Irina</cp:lastModifiedBy>
  <cp:revision>110</cp:revision>
  <dcterms:created xsi:type="dcterms:W3CDTF">2013-12-04T18:53:17Z</dcterms:created>
  <dcterms:modified xsi:type="dcterms:W3CDTF">2020-11-12T07:44:43Z</dcterms:modified>
</cp:coreProperties>
</file>