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3" r:id="rId7"/>
    <p:sldId id="282" r:id="rId8"/>
    <p:sldId id="261" r:id="rId9"/>
    <p:sldId id="262" r:id="rId10"/>
    <p:sldId id="263" r:id="rId11"/>
    <p:sldId id="264" r:id="rId12"/>
    <p:sldId id="265" r:id="rId13"/>
    <p:sldId id="267" r:id="rId14"/>
    <p:sldId id="266" r:id="rId15"/>
    <p:sldId id="268" r:id="rId16"/>
    <p:sldId id="269" r:id="rId17"/>
    <p:sldId id="279" r:id="rId18"/>
    <p:sldId id="280" r:id="rId19"/>
    <p:sldId id="281" r:id="rId20"/>
    <p:sldId id="270" r:id="rId21"/>
    <p:sldId id="272" r:id="rId22"/>
    <p:sldId id="271" r:id="rId23"/>
    <p:sldId id="273" r:id="rId24"/>
    <p:sldId id="275" r:id="rId25"/>
    <p:sldId id="274" r:id="rId26"/>
    <p:sldId id="276" r:id="rId27"/>
    <p:sldId id="277" r:id="rId28"/>
    <p:sldId id="278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1968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CCA9B-C021-4857-B24B-81892F737E82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BF22-3F7A-459F-AEEF-3C57DBF00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CCA9B-C021-4857-B24B-81892F737E82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BF22-3F7A-459F-AEEF-3C57DBF00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CCA9B-C021-4857-B24B-81892F737E82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BF22-3F7A-459F-AEEF-3C57DBF00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CCA9B-C021-4857-B24B-81892F737E82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BF22-3F7A-459F-AEEF-3C57DBF00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CCA9B-C021-4857-B24B-81892F737E82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BF22-3F7A-459F-AEEF-3C57DBF00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CCA9B-C021-4857-B24B-81892F737E82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BF22-3F7A-459F-AEEF-3C57DBF00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CCA9B-C021-4857-B24B-81892F737E82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BF22-3F7A-459F-AEEF-3C57DBF00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CCA9B-C021-4857-B24B-81892F737E82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BF22-3F7A-459F-AEEF-3C57DBF00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CCA9B-C021-4857-B24B-81892F737E82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BF22-3F7A-459F-AEEF-3C57DBF00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CCA9B-C021-4857-B24B-81892F737E82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BF22-3F7A-459F-AEEF-3C57DBF00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CCA9B-C021-4857-B24B-81892F737E82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BF22-3F7A-459F-AEEF-3C57DBF00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CCA9B-C021-4857-B24B-81892F737E82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9BF22-3F7A-459F-AEEF-3C57DBF00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648071"/>
          </a:xfrm>
        </p:spPr>
        <p:txBody>
          <a:bodyPr>
            <a:normAutofit/>
          </a:bodyPr>
          <a:lstStyle/>
          <a:p>
            <a:r>
              <a:rPr lang="ru-RU" sz="1400" b="1" i="1" dirty="0">
                <a:solidFill>
                  <a:srgbClr val="0070C0"/>
                </a:solidFill>
              </a:rPr>
              <a:t>Муниципальное бюджетное дошкольное образовательное учреждение</a:t>
            </a:r>
            <a:r>
              <a:rPr lang="ru-RU" sz="1400" dirty="0">
                <a:solidFill>
                  <a:srgbClr val="0070C0"/>
                </a:solidFill>
              </a:rPr>
              <a:t/>
            </a:r>
            <a:br>
              <a:rPr lang="ru-RU" sz="1400" dirty="0">
                <a:solidFill>
                  <a:srgbClr val="0070C0"/>
                </a:solidFill>
              </a:rPr>
            </a:br>
            <a:r>
              <a:rPr lang="ru-RU" sz="1400" b="1" i="1" dirty="0">
                <a:solidFill>
                  <a:srgbClr val="0070C0"/>
                </a:solidFill>
              </a:rPr>
              <a:t> детский сад «Малышок»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584776" cy="460851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КРУЖОК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«Юные волшебники» 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2015-2016 учебный год.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 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i="1" dirty="0">
                <a:solidFill>
                  <a:srgbClr val="0070C0"/>
                </a:solidFill>
              </a:rPr>
              <a:t>СРЕДНЯЯ ГРУППА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  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smtClean="0">
                <a:solidFill>
                  <a:srgbClr val="0070C0"/>
                </a:solidFill>
              </a:rPr>
              <a:t>Воспитатель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                   Соловьева Е. И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b="1" dirty="0" err="1" smtClean="0">
                <a:solidFill>
                  <a:srgbClr val="0070C0"/>
                </a:solidFill>
              </a:rPr>
              <a:t>пгт</a:t>
            </a:r>
            <a:r>
              <a:rPr lang="ru-RU" b="1" dirty="0">
                <a:solidFill>
                  <a:srgbClr val="0070C0"/>
                </a:solidFill>
              </a:rPr>
              <a:t>. </a:t>
            </a:r>
            <a:r>
              <a:rPr lang="ru-RU" b="1" dirty="0" err="1" smtClean="0">
                <a:solidFill>
                  <a:srgbClr val="0070C0"/>
                </a:solidFill>
              </a:rPr>
              <a:t>Берёзово</a:t>
            </a:r>
            <a:endParaRPr lang="ru-RU" dirty="0">
              <a:solidFill>
                <a:srgbClr val="0070C0"/>
              </a:solidFill>
            </a:endParaRPr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8271.JPG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340768"/>
            <a:ext cx="3816424" cy="28640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827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27984" y="3212976"/>
            <a:ext cx="3923928" cy="29429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SC0826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0"/>
            <a:ext cx="8643805" cy="64828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Зимний пейзаж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0838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9" y="1270894"/>
            <a:ext cx="7344816" cy="550861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Вместе с родителями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05625 - копия (2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916832"/>
            <a:ext cx="3875573" cy="40939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562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6242" y="1916832"/>
            <a:ext cx="3849169" cy="3284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Участие в международном конкурсе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0827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11560" y="1412776"/>
            <a:ext cx="4608512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8277.JPG"/>
          <p:cNvPicPr>
            <a:picLocks noChangeAspect="1"/>
          </p:cNvPicPr>
          <p:nvPr/>
        </p:nvPicPr>
        <p:blipFill>
          <a:blip r:embed="rId3" cstate="screen"/>
          <a:srcRect l="-882"/>
          <a:stretch>
            <a:fillRect/>
          </a:stretch>
        </p:blipFill>
        <p:spPr>
          <a:xfrm rot="16200000">
            <a:off x="5040052" y="2312876"/>
            <a:ext cx="4176464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Работа с природным материалом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0563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556792"/>
            <a:ext cx="4025420" cy="30190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564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3501008"/>
            <a:ext cx="3767402" cy="2825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Декоративные узоры из семян тыквы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G_342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59633" y="1515904"/>
            <a:ext cx="6120680" cy="51324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307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1412776"/>
            <a:ext cx="4736526" cy="2664296"/>
          </a:xfrm>
        </p:spPr>
      </p:pic>
      <p:pic>
        <p:nvPicPr>
          <p:cNvPr id="6" name="Рисунок 5" descr="IMG_307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1960" y="4005064"/>
            <a:ext cx="4211960" cy="262816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Продуктивная деятельность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G_307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1412777"/>
            <a:ext cx="4736526" cy="2664296"/>
          </a:xfrm>
        </p:spPr>
      </p:pic>
      <p:pic>
        <p:nvPicPr>
          <p:cNvPr id="5" name="Рисунок 4" descr="IMG_308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3968" y="4005064"/>
            <a:ext cx="4067944" cy="2288219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Зайцы на поляне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G_308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1324" y="1600200"/>
            <a:ext cx="8243754" cy="4637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Тема: Развитие творческих способностей детей  среднего дошкольного возраста средствами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коллективной аппликации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1800" b="1" dirty="0" smtClean="0"/>
              <a:t>Цель кружка: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rgbClr val="FF0000"/>
                </a:solidFill>
              </a:rPr>
              <a:t>Развивать творческие способности, фантазию, воображение. Помочь ребёнку проявить свои художественные способности </a:t>
            </a:r>
          </a:p>
          <a:p>
            <a:pPr>
              <a:buNone/>
            </a:pPr>
            <a:r>
              <a:rPr lang="ru-RU" sz="1800" b="1" dirty="0" smtClean="0"/>
              <a:t> Задачи:</a:t>
            </a:r>
          </a:p>
          <a:p>
            <a:pPr>
              <a:buNone/>
            </a:pPr>
            <a:r>
              <a:rPr lang="ru-RU" sz="1800" b="1" dirty="0" smtClean="0"/>
              <a:t>Образовательные</a:t>
            </a:r>
          </a:p>
          <a:p>
            <a:pPr marL="365760" indent="-283464">
              <a:defRPr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Учить правильно держать ножницы и действовать с ними </a:t>
            </a:r>
          </a:p>
          <a:p>
            <a:pPr marL="365760" indent="-283464">
              <a:defRPr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Научить приемам вырезывания форм путем срезания углов, вырезывания фигур круг и овал из квадрата и прямоугольника</a:t>
            </a:r>
          </a:p>
          <a:p>
            <a:pPr marL="365760" indent="-283464">
              <a:defRPr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Познакомить с техникой обрывания бумаги</a:t>
            </a:r>
          </a:p>
          <a:p>
            <a:pPr marL="365760" indent="-283464">
              <a:defRPr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Продолжать учить детей наклеивать готовые формы по образцу, составлять композицию</a:t>
            </a:r>
          </a:p>
          <a:p>
            <a:pPr marL="365760" indent="-283464">
              <a:defRPr/>
            </a:pPr>
            <a:r>
              <a:rPr lang="ru-RU" sz="1800" dirty="0" smtClean="0">
                <a:solidFill>
                  <a:srgbClr val="C00000"/>
                </a:solidFill>
              </a:rPr>
              <a:t>Познакомить со свойствами материалов</a:t>
            </a:r>
            <a:endParaRPr lang="ru-RU" sz="1800" b="1" dirty="0" smtClean="0">
              <a:solidFill>
                <a:srgbClr val="C00000"/>
              </a:solidFill>
            </a:endParaRPr>
          </a:p>
          <a:p>
            <a:r>
              <a:rPr lang="ru-RU" sz="1800" b="1" dirty="0" smtClean="0"/>
              <a:t>Развивающие</a:t>
            </a:r>
            <a:endParaRPr lang="ru-RU" sz="1800" dirty="0" smtClean="0"/>
          </a:p>
          <a:p>
            <a:r>
              <a:rPr lang="ru-RU" sz="1800" dirty="0" smtClean="0">
                <a:solidFill>
                  <a:srgbClr val="C00000"/>
                </a:solidFill>
              </a:rPr>
              <a:t>Развивать эстетическое восприятие мира, природы, фантазию, художественного творчества взрослых и детей.</a:t>
            </a:r>
          </a:p>
          <a:p>
            <a:r>
              <a:rPr lang="ru-RU" sz="1800" dirty="0" smtClean="0">
                <a:solidFill>
                  <a:srgbClr val="C00000"/>
                </a:solidFill>
              </a:rPr>
              <a:t>Развивать воображение детей, поддерживая проявления их фантазии, смелости в изложении собственных замыслов;</a:t>
            </a:r>
          </a:p>
          <a:p>
            <a:r>
              <a:rPr lang="ru-RU" sz="1800" dirty="0" smtClean="0">
                <a:solidFill>
                  <a:srgbClr val="C00000"/>
                </a:solidFill>
              </a:rPr>
              <a:t>Развивать мелкую моторику рук.</a:t>
            </a:r>
          </a:p>
          <a:p>
            <a:pPr>
              <a:buNone/>
            </a:pPr>
            <a:r>
              <a:rPr lang="ru-RU" sz="1800" b="1" dirty="0" smtClean="0"/>
              <a:t>Воспитательные:</a:t>
            </a:r>
          </a:p>
          <a:p>
            <a:r>
              <a:rPr lang="ru-RU" sz="1800" dirty="0" smtClean="0"/>
              <a:t> </a:t>
            </a:r>
            <a:r>
              <a:rPr lang="ru-RU" sz="1800" dirty="0" smtClean="0">
                <a:solidFill>
                  <a:srgbClr val="C00000"/>
                </a:solidFill>
              </a:rPr>
              <a:t>Воспитывать нравственные качества по отношению к окружающим (доброжелательность, чувство товарищества и т. д.) </a:t>
            </a:r>
          </a:p>
          <a:p>
            <a:r>
              <a:rPr lang="ru-RU" sz="1800" dirty="0" smtClean="0">
                <a:solidFill>
                  <a:srgbClr val="C00000"/>
                </a:solidFill>
              </a:rPr>
              <a:t>  Воспитывать и развивать художественный вкус;</a:t>
            </a:r>
          </a:p>
          <a:p>
            <a:r>
              <a:rPr lang="ru-RU" sz="1800" dirty="0" smtClean="0">
                <a:solidFill>
                  <a:srgbClr val="C00000"/>
                </a:solidFill>
              </a:rPr>
              <a:t>Воспитывать усидчивость, целенаправленность</a:t>
            </a:r>
            <a:endParaRPr lang="ru-RU" sz="1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Аппликация с помощью оригами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0881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11560" y="1556792"/>
            <a:ext cx="3001474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880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23928" y="1916832"/>
            <a:ext cx="4376984" cy="32323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8806.JPG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611560" y="1484784"/>
            <a:ext cx="3314700" cy="45259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881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3968" y="2060848"/>
            <a:ext cx="4631499" cy="3473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Наш поселок«Дома на улице»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0881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06237" y="1600200"/>
            <a:ext cx="6331525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Кометы ,ракеты.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P110013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556792"/>
            <a:ext cx="4032448" cy="3024336"/>
          </a:xfrm>
        </p:spPr>
      </p:pic>
      <p:pic>
        <p:nvPicPr>
          <p:cNvPr id="5" name="Рисунок 4" descr="P110013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2780928"/>
            <a:ext cx="4199451" cy="314958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«Полет в космос»</a:t>
            </a:r>
            <a:endParaRPr lang="ru-RU" dirty="0"/>
          </a:p>
        </p:txBody>
      </p:sp>
      <p:pic>
        <p:nvPicPr>
          <p:cNvPr id="4" name="Содержимое 3" descr="P110013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59631" y="1412776"/>
            <a:ext cx="7407891" cy="544522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397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484785"/>
            <a:ext cx="4864540" cy="2736304"/>
          </a:xfrm>
        </p:spPr>
      </p:pic>
      <p:pic>
        <p:nvPicPr>
          <p:cNvPr id="5" name="Рисунок 4" descr="IMG_397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39952" y="4221088"/>
            <a:ext cx="4355976" cy="2450237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398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196752"/>
            <a:ext cx="4152485" cy="28369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397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3645024"/>
            <a:ext cx="3786991" cy="3495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«Птичий переполох»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0885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2" y="1628800"/>
            <a:ext cx="3394472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885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1412776"/>
            <a:ext cx="3418807" cy="4708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«Пасхальные чудеса»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0886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11560" y="1700808"/>
            <a:ext cx="3358254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886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42228" y="2348880"/>
            <a:ext cx="4369570" cy="3362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886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Актуальность: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настоящее время существует проблема эстетического воспитания дошкольников, которая предусматривает развитие способности воспринимать прекрасное в природе, искусстве, окружающей действительности, пробуждение у детей эстетических чувств, формирование эстетического вкуса, а также умений и навыков в творческой деятельности. Эстетическое воспитание в детском саду создаёт предпосылки для полноценного последующего художественного развития каждого ребёнка, в том числе для формирования изобразительного творчества. Наиболее полно изобразительное творчество у детей дошкольного возраста проявляется в аппликации . Поэтому особую актуальность приобретает развитие творческой личности ребенка посредством аппликации.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887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15616" y="836712"/>
            <a:ext cx="3360373" cy="2520280"/>
          </a:xfrm>
        </p:spPr>
      </p:pic>
      <p:pic>
        <p:nvPicPr>
          <p:cNvPr id="5" name="Рисунок 4" descr="DSC0887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20072" y="764704"/>
            <a:ext cx="3360373" cy="2520280"/>
          </a:xfrm>
          <a:prstGeom prst="rect">
            <a:avLst/>
          </a:prstGeom>
        </p:spPr>
      </p:pic>
      <p:pic>
        <p:nvPicPr>
          <p:cNvPr id="6" name="Рисунок 5" descr="DSC0887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915816" y="3645024"/>
            <a:ext cx="3323861" cy="249289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Материально-техническое обеспечение: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514350" indent="-514350">
              <a:buNone/>
            </a:pPr>
            <a:r>
              <a:rPr lang="ru-RU" b="1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514350" indent="-51435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1</a:t>
            </a:r>
            <a:r>
              <a:rPr lang="ru-RU" b="1" dirty="0">
                <a:solidFill>
                  <a:srgbClr val="C00000"/>
                </a:solidFill>
              </a:rPr>
              <a:t>. Наглядные материалы: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Иллюстрации к темам.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2</a:t>
            </a:r>
            <a:r>
              <a:rPr lang="ru-RU" b="1" dirty="0">
                <a:solidFill>
                  <a:srgbClr val="C00000"/>
                </a:solidFill>
              </a:rPr>
              <a:t>. Картинки, книжки - раскраски.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3</a:t>
            </a:r>
            <a:r>
              <a:rPr lang="ru-RU" b="1" dirty="0">
                <a:solidFill>
                  <a:srgbClr val="C00000"/>
                </a:solidFill>
              </a:rPr>
              <a:t>. Принадлежности для аппликации: альбомные листы А-4,заготовки из бумаги. Ватман.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4. </a:t>
            </a:r>
            <a:r>
              <a:rPr lang="ru-RU" b="1" dirty="0">
                <a:solidFill>
                  <a:srgbClr val="C00000"/>
                </a:solidFill>
              </a:rPr>
              <a:t>Цветная бумага и цветной картон, Клей, кисточки, краска, мягкие </a:t>
            </a:r>
            <a:r>
              <a:rPr lang="ru-RU" b="1" dirty="0" smtClean="0">
                <a:solidFill>
                  <a:srgbClr val="C00000"/>
                </a:solidFill>
              </a:rPr>
              <a:t>салфетки.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5. </a:t>
            </a:r>
            <a:r>
              <a:rPr lang="ru-RU" b="1" dirty="0">
                <a:solidFill>
                  <a:srgbClr val="C00000"/>
                </a:solidFill>
              </a:rPr>
              <a:t>Самоклеящаяся и гофрированная бумаги, наборы для детского </a:t>
            </a:r>
            <a:r>
              <a:rPr lang="ru-RU" b="1" dirty="0" smtClean="0">
                <a:solidFill>
                  <a:srgbClr val="C00000"/>
                </a:solidFill>
              </a:rPr>
              <a:t>творчества.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6</a:t>
            </a:r>
            <a:r>
              <a:rPr lang="ru-RU" b="1" dirty="0">
                <a:solidFill>
                  <a:srgbClr val="C00000"/>
                </a:solidFill>
              </a:rPr>
              <a:t>. Простые и цветные карандаши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7. </a:t>
            </a:r>
            <a:r>
              <a:rPr lang="ru-RU" b="1" dirty="0">
                <a:solidFill>
                  <a:srgbClr val="C00000"/>
                </a:solidFill>
              </a:rPr>
              <a:t>Клеенки  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8. </a:t>
            </a:r>
            <a:r>
              <a:rPr lang="ru-RU" b="1" dirty="0">
                <a:solidFill>
                  <a:srgbClr val="C00000"/>
                </a:solidFill>
              </a:rPr>
              <a:t>Салфетки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9. Материал</a:t>
            </a:r>
            <a:endParaRPr lang="ru-RU" b="1" dirty="0">
              <a:solidFill>
                <a:srgbClr val="C00000"/>
              </a:solidFill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10. </a:t>
            </a:r>
            <a:r>
              <a:rPr lang="ru-RU" b="1" dirty="0">
                <a:solidFill>
                  <a:srgbClr val="C00000"/>
                </a:solidFill>
              </a:rPr>
              <a:t>Вата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11.Пряжа </a:t>
            </a:r>
            <a:r>
              <a:rPr lang="ru-RU" b="1" dirty="0">
                <a:solidFill>
                  <a:srgbClr val="C00000"/>
                </a:solidFill>
              </a:rPr>
              <a:t>нитки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12. </a:t>
            </a:r>
            <a:r>
              <a:rPr lang="ru-RU" b="1" dirty="0">
                <a:solidFill>
                  <a:srgbClr val="C00000"/>
                </a:solidFill>
              </a:rPr>
              <a:t>Природный материал</a:t>
            </a:r>
          </a:p>
          <a:p>
            <a:pPr marL="514350" indent="-514350">
              <a:buNone/>
            </a:pP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«Кораблики на море»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081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3608" y="1628800"/>
            <a:ext cx="7206638" cy="4371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«Золотая осень»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08579 (2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899593" y="1412776"/>
            <a:ext cx="7571564" cy="51574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«Геометрическая мозаика»</a:t>
            </a:r>
            <a:endParaRPr lang="ru-RU" sz="3600" b="1" dirty="0"/>
          </a:p>
        </p:txBody>
      </p:sp>
      <p:pic>
        <p:nvPicPr>
          <p:cNvPr id="4" name="Содержимое 3" descr="DSC082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-497" b="-1027"/>
          <a:stretch>
            <a:fillRect/>
          </a:stretch>
        </p:blipFill>
        <p:spPr>
          <a:xfrm>
            <a:off x="1403648" y="1268760"/>
            <a:ext cx="6552728" cy="4896544"/>
          </a:xfrm>
          <a:prstGeom prst="flowChart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0825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8" y="1628800"/>
            <a:ext cx="3665380" cy="2749035"/>
          </a:xfrm>
        </p:spPr>
      </p:pic>
      <p:pic>
        <p:nvPicPr>
          <p:cNvPr id="6" name="Рисунок 5" descr="DSC0824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99992" y="2924944"/>
            <a:ext cx="4091947" cy="306896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Веселые снеговики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0826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340768"/>
            <a:ext cx="4385460" cy="3289095"/>
          </a:xfrm>
        </p:spPr>
      </p:pic>
      <p:pic>
        <p:nvPicPr>
          <p:cNvPr id="6" name="Рисунок 5" descr="DSC0826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39952" y="3284984"/>
            <a:ext cx="4475989" cy="335699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97</Words>
  <Application>Microsoft Office PowerPoint</Application>
  <PresentationFormat>Экран (4:3)</PresentationFormat>
  <Paragraphs>71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Муниципальное бюджетное дошкольное образовательное учреждение  детский сад «Малышок»</vt:lpstr>
      <vt:lpstr>Тема: Развитие творческих способностей детей  среднего дошкольного возраста средствами  коллективной аппликации</vt:lpstr>
      <vt:lpstr>Актуальность:</vt:lpstr>
      <vt:lpstr>Материально-техническое обеспечение:</vt:lpstr>
      <vt:lpstr>«Кораблики на море»</vt:lpstr>
      <vt:lpstr>«Золотая осень»</vt:lpstr>
      <vt:lpstr>«Геометрическая мозаика»</vt:lpstr>
      <vt:lpstr>Слайд 8</vt:lpstr>
      <vt:lpstr>Веселые снеговики</vt:lpstr>
      <vt:lpstr>Слайд 10</vt:lpstr>
      <vt:lpstr>Слайд 11</vt:lpstr>
      <vt:lpstr>Зимний пейзаж</vt:lpstr>
      <vt:lpstr>Вместе с родителями</vt:lpstr>
      <vt:lpstr>Участие в международном конкурсе</vt:lpstr>
      <vt:lpstr>Работа с природным материалом</vt:lpstr>
      <vt:lpstr>Декоративные узоры из семян тыквы </vt:lpstr>
      <vt:lpstr>Слайд 17</vt:lpstr>
      <vt:lpstr>Продуктивная деятельность</vt:lpstr>
      <vt:lpstr>Зайцы на поляне</vt:lpstr>
      <vt:lpstr>Аппликация с помощью оригами</vt:lpstr>
      <vt:lpstr>Слайд 21</vt:lpstr>
      <vt:lpstr>Наш поселок«Дома на улице»</vt:lpstr>
      <vt:lpstr>Кометы ,ракеты.</vt:lpstr>
      <vt:lpstr>«Полет в космос»</vt:lpstr>
      <vt:lpstr>Слайд 25</vt:lpstr>
      <vt:lpstr>Слайд 26</vt:lpstr>
      <vt:lpstr>«Птичий переполох»</vt:lpstr>
      <vt:lpstr>«Пасхальные чудеса»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детский сад «Малышок»</dc:title>
  <dc:creator>в</dc:creator>
  <cp:lastModifiedBy>Admin</cp:lastModifiedBy>
  <cp:revision>32</cp:revision>
  <dcterms:created xsi:type="dcterms:W3CDTF">2016-04-25T08:59:35Z</dcterms:created>
  <dcterms:modified xsi:type="dcterms:W3CDTF">2020-12-01T05:48:11Z</dcterms:modified>
</cp:coreProperties>
</file>