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7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03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11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8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10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25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2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03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420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076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88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F6652-2EF3-4B57-A9AC-D2A030120FEB}" type="datetimeFigureOut">
              <a:rPr lang="ru-RU" smtClean="0"/>
              <a:t>пн 30.11.20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A71E6-26D6-42CB-A107-4B5822B48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50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424936" cy="1470025"/>
          </a:xfrm>
        </p:spPr>
        <p:txBody>
          <a:bodyPr>
            <a:normAutofit fontScale="90000"/>
          </a:bodyPr>
          <a:lstStyle/>
          <a:p>
            <a:r>
              <a:rPr lang="ru-RU" sz="6700" b="1" i="1" dirty="0" smtClean="0">
                <a:solidFill>
                  <a:srgbClr val="CC0000"/>
                </a:solidFill>
              </a:rPr>
              <a:t>«Мастерская</a:t>
            </a:r>
            <a:br>
              <a:rPr lang="ru-RU" sz="6700" b="1" i="1" dirty="0" smtClean="0">
                <a:solidFill>
                  <a:srgbClr val="CC0000"/>
                </a:solidFill>
              </a:rPr>
            </a:br>
            <a:r>
              <a:rPr lang="ru-RU" sz="6700" b="1" i="1" dirty="0" smtClean="0">
                <a:solidFill>
                  <a:srgbClr val="CC0000"/>
                </a:solidFill>
              </a:rPr>
              <a:t>Деда Мороза»</a:t>
            </a:r>
            <a:r>
              <a:rPr lang="ru-RU" b="1" i="1" dirty="0" smtClean="0">
                <a:solidFill>
                  <a:srgbClr val="CC0000"/>
                </a:solidFill>
              </a:rPr>
              <a:t/>
            </a:r>
            <a:br>
              <a:rPr lang="ru-RU" b="1" i="1" dirty="0" smtClean="0">
                <a:solidFill>
                  <a:srgbClr val="CC0000"/>
                </a:solidFill>
              </a:rPr>
            </a:br>
            <a:r>
              <a:rPr lang="ru-RU" sz="2200" b="1" i="1" dirty="0" smtClean="0">
                <a:solidFill>
                  <a:srgbClr val="CC0000"/>
                </a:solidFill>
              </a:rPr>
              <a:t>(изготовление элементов гирлянды для украшения детского сада)</a:t>
            </a:r>
            <a:endParaRPr lang="ru-RU" sz="2200" b="1" i="1" dirty="0">
              <a:solidFill>
                <a:srgbClr val="CC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07707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Выполнил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</a:rPr>
              <a:t>Хайрутдинова</a:t>
            </a:r>
            <a:r>
              <a:rPr lang="ru-RU" sz="1800" dirty="0" smtClean="0">
                <a:solidFill>
                  <a:schemeClr val="tx1"/>
                </a:solidFill>
              </a:rPr>
              <a:t> Ф.Р.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воспитатель старшей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группы «Звёздочки»</a:t>
            </a:r>
          </a:p>
          <a:p>
            <a:pPr algn="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55865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14908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User\Desktop\Мастерская ДМ\moroz-iz-vaty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64" t="3197" r="1581" b="3942"/>
          <a:stretch/>
        </p:blipFill>
        <p:spPr bwMode="auto">
          <a:xfrm rot="21125847">
            <a:off x="454141" y="835397"/>
            <a:ext cx="2290337" cy="310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Мастерская ДМ\S10503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79" r="2206" b="4180"/>
          <a:stretch/>
        </p:blipFill>
        <p:spPr bwMode="auto">
          <a:xfrm rot="471225">
            <a:off x="6249225" y="818214"/>
            <a:ext cx="2396515" cy="305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Мастерская ДМ\S10503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" r="52607" b="5255"/>
          <a:stretch/>
        </p:blipFill>
        <p:spPr bwMode="auto">
          <a:xfrm>
            <a:off x="3284975" y="260308"/>
            <a:ext cx="2299981" cy="30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951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Цель:</a:t>
            </a:r>
            <a:r>
              <a:rPr lang="ru-RU" sz="2000" dirty="0" smtClean="0"/>
              <a:t> привлечение родителей </a:t>
            </a:r>
            <a:r>
              <a:rPr lang="ru-RU" sz="2000" dirty="0"/>
              <a:t>к совместному сотворчеству с детьми</a:t>
            </a:r>
            <a:r>
              <a:rPr lang="ru-RU" sz="2000" dirty="0" smtClean="0"/>
              <a:t>, </a:t>
            </a:r>
            <a:r>
              <a:rPr lang="ru-RU" sz="2000" dirty="0"/>
              <a:t>создать предновогоднее настроение </a:t>
            </a:r>
            <a:r>
              <a:rPr lang="ru-RU" sz="2000" dirty="0" smtClean="0"/>
              <a:t>в процессе </a:t>
            </a:r>
            <a:r>
              <a:rPr lang="ru-RU" sz="2000" dirty="0"/>
              <a:t>изготовления </a:t>
            </a:r>
            <a:r>
              <a:rPr lang="ru-RU" sz="2000" dirty="0" smtClean="0"/>
              <a:t>элементов новогодней гирлянды для украшения детского сада.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Задачи:</a:t>
            </a:r>
            <a:endParaRPr lang="ru-RU" dirty="0"/>
          </a:p>
          <a:p>
            <a:r>
              <a:rPr lang="ru-RU" dirty="0" smtClean="0"/>
              <a:t>Формировать </a:t>
            </a:r>
            <a:r>
              <a:rPr lang="ru-RU" dirty="0"/>
              <a:t>у родителей умение организовывать совместную творческую деятельность с детьми дошкольного возраста;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внутрисемейные связи, эмоциональное позитивное семейное общение, умение находить общие интересы и занятия;</a:t>
            </a:r>
          </a:p>
          <a:p>
            <a:r>
              <a:rPr lang="ru-RU" dirty="0" smtClean="0"/>
              <a:t>Апробировать </a:t>
            </a:r>
            <a:r>
              <a:rPr lang="ru-RU" dirty="0"/>
              <a:t>новые нетрадиционные формы работы с семьей, как фактор позитивного эмоционального развития ребенка;</a:t>
            </a:r>
          </a:p>
          <a:p>
            <a:r>
              <a:rPr lang="ru-RU" dirty="0" smtClean="0"/>
              <a:t>Расширять </a:t>
            </a:r>
            <a:r>
              <a:rPr lang="ru-RU" dirty="0"/>
              <a:t>и уточнять знания о празднике «Новый год», его атрибутах и традициях;</a:t>
            </a:r>
          </a:p>
          <a:p>
            <a:r>
              <a:rPr lang="ru-RU" dirty="0" smtClean="0"/>
              <a:t>Формировать </a:t>
            </a:r>
            <a:r>
              <a:rPr lang="ru-RU" dirty="0"/>
              <a:t>умения работать по образцу;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память, мышление, воображение, моторику (крупную/мелкую).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167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астерская ДМ\IMG_20191204_1653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60"/>
          <a:stretch/>
        </p:blipFill>
        <p:spPr bwMode="auto">
          <a:xfrm rot="21056327">
            <a:off x="465152" y="1084786"/>
            <a:ext cx="2485053" cy="382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5040284"/>
            <a:ext cx="3150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День чудесный настает,</a:t>
            </a:r>
          </a:p>
          <a:p>
            <a:r>
              <a:rPr lang="ru-RU" b="1" dirty="0">
                <a:solidFill>
                  <a:srgbClr val="C00000"/>
                </a:solidFill>
              </a:rPr>
              <a:t>К нам приходит Новый год!</a:t>
            </a:r>
          </a:p>
          <a:p>
            <a:r>
              <a:rPr lang="ru-RU" b="1" dirty="0">
                <a:solidFill>
                  <a:srgbClr val="C00000"/>
                </a:solidFill>
              </a:rPr>
              <a:t>Праздник смеха и затей,</a:t>
            </a:r>
          </a:p>
          <a:p>
            <a:r>
              <a:rPr lang="ru-RU" b="1" dirty="0">
                <a:solidFill>
                  <a:srgbClr val="C00000"/>
                </a:solidFill>
              </a:rPr>
              <a:t>Праздник сказки для детей.</a:t>
            </a:r>
          </a:p>
        </p:txBody>
      </p:sp>
      <p:pic>
        <p:nvPicPr>
          <p:cNvPr id="3077" name="Picture 5" descr="C:\Users\User\Desktop\Мастерская ДМ\IMG_20191204_1654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8104">
            <a:off x="6157737" y="1485207"/>
            <a:ext cx="248427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Мастерская ДМ\IMG_20191204_1654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883" y="422594"/>
            <a:ext cx="2584734" cy="34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302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508518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Еще зимою каждый ждет,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Когда наступит Новый год,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И будет праздник и веселье,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И Дедушка Мороз придет.</a:t>
            </a:r>
          </a:p>
        </p:txBody>
      </p:sp>
      <p:pic>
        <p:nvPicPr>
          <p:cNvPr id="4098" name="Picture 2" descr="C:\Users\User\Desktop\Мастерская ДМ\IMG_20191204_1733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8568">
            <a:off x="315177" y="1722778"/>
            <a:ext cx="2572481" cy="342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Мастерская ДМ\IMG_20191204_1733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552" y="620688"/>
            <a:ext cx="2516099" cy="335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Мастерская ДМ\IMG_20191204_1733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297">
            <a:off x="6137825" y="1595970"/>
            <a:ext cx="2681582" cy="357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591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Мастерская ДМ\IMG_20191204_1807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0012">
            <a:off x="943328" y="574032"/>
            <a:ext cx="3206830" cy="427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4869160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Елка наряжается -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Праздник приближается.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Новый год у ворот,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Ребятишек елка ждет.</a:t>
            </a:r>
          </a:p>
        </p:txBody>
      </p:sp>
      <p:pic>
        <p:nvPicPr>
          <p:cNvPr id="5122" name="Picture 2" descr="C:\Users\User\Desktop\Мастерская ДМ\IMG_20191204_1808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354">
            <a:off x="4938674" y="547614"/>
            <a:ext cx="318635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770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астерская ДМ\IMG_20191204_1704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00">
            <a:off x="4428734" y="2903025"/>
            <a:ext cx="4103355" cy="307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Мастерская ДМ\IMG_20191204_1705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6340">
            <a:off x="501631" y="1038857"/>
            <a:ext cx="3234959" cy="431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992" y="905672"/>
            <a:ext cx="36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К празднику тебе гирлянда!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Нет для комнаты наряда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Чем гирлянда лучшего.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Тебе праздника везучего!</a:t>
            </a:r>
          </a:p>
        </p:txBody>
      </p:sp>
    </p:spTree>
    <p:extLst>
      <p:ext uri="{BB962C8B-B14F-4D97-AF65-F5344CB8AC3E}">
        <p14:creationId xmlns:p14="http://schemas.microsoft.com/office/powerpoint/2010/main" val="396102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Мастерская ДМ\IMG_20191204_1710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7576">
            <a:off x="288903" y="2435797"/>
            <a:ext cx="3011970" cy="401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44624"/>
            <a:ext cx="31500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Праздник жизни нужен всем,</a:t>
            </a:r>
          </a:p>
          <a:p>
            <a:r>
              <a:rPr lang="ru-RU" b="1" dirty="0">
                <a:solidFill>
                  <a:srgbClr val="C00000"/>
                </a:solidFill>
              </a:rPr>
              <a:t>Хочется веселья.</a:t>
            </a:r>
          </a:p>
          <a:p>
            <a:r>
              <a:rPr lang="ru-RU" b="1" dirty="0">
                <a:solidFill>
                  <a:srgbClr val="C00000"/>
                </a:solidFill>
              </a:rPr>
              <a:t>И гирлянда лучше всех</a:t>
            </a:r>
          </a:p>
          <a:p>
            <a:r>
              <a:rPr lang="ru-RU" b="1" dirty="0">
                <a:solidFill>
                  <a:srgbClr val="C00000"/>
                </a:solidFill>
              </a:rPr>
              <a:t>Поднимет настроение.</a:t>
            </a:r>
          </a:p>
          <a:p>
            <a:r>
              <a:rPr lang="ru-RU" b="1" dirty="0">
                <a:solidFill>
                  <a:srgbClr val="C00000"/>
                </a:solidFill>
              </a:rPr>
              <a:t>Ты повесь ее туда,</a:t>
            </a:r>
          </a:p>
          <a:p>
            <a:r>
              <a:rPr lang="ru-RU" b="1" dirty="0">
                <a:solidFill>
                  <a:srgbClr val="C00000"/>
                </a:solidFill>
              </a:rPr>
              <a:t>Где душе угодно.</a:t>
            </a:r>
          </a:p>
          <a:p>
            <a:r>
              <a:rPr lang="ru-RU" b="1" dirty="0">
                <a:solidFill>
                  <a:srgbClr val="C00000"/>
                </a:solidFill>
              </a:rPr>
              <a:t>Пусть порадует тебя,</a:t>
            </a:r>
          </a:p>
          <a:p>
            <a:r>
              <a:rPr lang="ru-RU" b="1" dirty="0">
                <a:solidFill>
                  <a:srgbClr val="C00000"/>
                </a:solidFill>
              </a:rPr>
              <a:t>Сейчас же это модно!</a:t>
            </a:r>
          </a:p>
          <a:p>
            <a:r>
              <a:rPr lang="ru-RU" b="1" dirty="0">
                <a:solidFill>
                  <a:srgbClr val="C00000"/>
                </a:solidFill>
              </a:rPr>
              <a:t>Ты найдешь ей примененье,</a:t>
            </a:r>
          </a:p>
          <a:p>
            <a:r>
              <a:rPr lang="ru-RU" b="1" dirty="0">
                <a:solidFill>
                  <a:srgbClr val="C00000"/>
                </a:solidFill>
              </a:rPr>
              <a:t>В этом я уверен.</a:t>
            </a:r>
          </a:p>
          <a:p>
            <a:r>
              <a:rPr lang="ru-RU" b="1" dirty="0">
                <a:solidFill>
                  <a:srgbClr val="C00000"/>
                </a:solidFill>
              </a:rPr>
              <a:t>Пусть поднимет настроенье,</a:t>
            </a:r>
          </a:p>
          <a:p>
            <a:r>
              <a:rPr lang="ru-RU" b="1" dirty="0">
                <a:solidFill>
                  <a:srgbClr val="C00000"/>
                </a:solidFill>
              </a:rPr>
              <a:t>Этот факт уже проверен!</a:t>
            </a:r>
          </a:p>
        </p:txBody>
      </p:sp>
      <p:pic>
        <p:nvPicPr>
          <p:cNvPr id="7171" name="Picture 3" descr="C:\Users\User\Desktop\Мастерская ДМ\IMG_20191204_171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8768">
            <a:off x="5757691" y="2384550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962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86387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Дарю тебе гирлянду яркую,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Как нитка тонкую и очень классную.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Скорей ее украсить дом возьми,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Повесь на окно иль над дверьми.</a:t>
            </a:r>
          </a:p>
        </p:txBody>
      </p:sp>
      <p:pic>
        <p:nvPicPr>
          <p:cNvPr id="8194" name="Picture 2" descr="C:\Users\User\Desktop\Мастерская ДМ\IMG_20191204_1751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1"/>
          <a:stretch/>
        </p:blipFill>
        <p:spPr bwMode="auto">
          <a:xfrm rot="421344">
            <a:off x="5491223" y="1688303"/>
            <a:ext cx="3203918" cy="463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Мастерская ДМ\IMG_20191204_17492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87"/>
          <a:stretch/>
        </p:blipFill>
        <p:spPr bwMode="auto">
          <a:xfrm rot="21015223">
            <a:off x="550773" y="1642491"/>
            <a:ext cx="3130850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721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3796724"/>
            <a:ext cx="3366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Что такое Новый год?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Это дружный хоровод,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Это елка и подарки,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Огоньки гирлянды яркой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И веселый Дед Мороз,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Что смешит детей до слез!</a:t>
            </a:r>
          </a:p>
        </p:txBody>
      </p:sp>
      <p:pic>
        <p:nvPicPr>
          <p:cNvPr id="9218" name="Picture 2" descr="C:\Users\User\Desktop\Мастерская ДМ\IMG_20191204_18113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4"/>
          <a:stretch/>
        </p:blipFill>
        <p:spPr bwMode="auto">
          <a:xfrm rot="21108570">
            <a:off x="238499" y="1375431"/>
            <a:ext cx="2762266" cy="354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Мастерская ДМ\IMG_20191204_1812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4" b="5980"/>
          <a:stretch/>
        </p:blipFill>
        <p:spPr bwMode="auto">
          <a:xfrm>
            <a:off x="3255792" y="298209"/>
            <a:ext cx="2651101" cy="298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Мастерская ДМ\IMG_20191204_18125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" t="17685" r="2946" b="2377"/>
          <a:stretch/>
        </p:blipFill>
        <p:spPr bwMode="auto">
          <a:xfrm rot="307605">
            <a:off x="6051588" y="1603042"/>
            <a:ext cx="2800790" cy="336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515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273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«Мастерская Деда Мороза» (изготовление элементов гирлянды для украшения детского сада)</vt:lpstr>
      <vt:lpstr>Цель: привлечение родителей к совместному сотворчеству с детьми, создать предновогоднее настроение в процессе изготовления элементов новогодней гирлянды для украшения детского сада.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«Мастерская Деда Мороза» (изготовление элементов гирлянды для украшения детского сада)</dc:title>
  <dc:creator>User</dc:creator>
  <cp:lastModifiedBy>User</cp:lastModifiedBy>
  <cp:revision>1</cp:revision>
  <dcterms:created xsi:type="dcterms:W3CDTF">2020-11-30T15:02:11Z</dcterms:created>
  <dcterms:modified xsi:type="dcterms:W3CDTF">2020-11-30T16:27:47Z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619188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