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58" r:id="rId6"/>
    <p:sldId id="261" r:id="rId7"/>
    <p:sldId id="264" r:id="rId8"/>
    <p:sldId id="263" r:id="rId9"/>
    <p:sldId id="262"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35EEC37-C4A5-4786-877A-E7CF508ACE4F}" type="datetimeFigureOut">
              <a:rPr lang="ru-RU" smtClean="0"/>
              <a:t>15.01.2020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2403929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5EEC37-C4A5-4786-877A-E7CF508ACE4F}" type="datetimeFigureOut">
              <a:rPr lang="ru-RU" smtClean="0"/>
              <a:t>15.01.2020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842882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5EEC37-C4A5-4786-877A-E7CF508ACE4F}" type="datetimeFigureOut">
              <a:rPr lang="ru-RU" smtClean="0"/>
              <a:t>15.01.2020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1389058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5EEC37-C4A5-4786-877A-E7CF508ACE4F}" type="datetimeFigureOut">
              <a:rPr lang="ru-RU" smtClean="0"/>
              <a:t>15.01.2020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4158390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35EEC37-C4A5-4786-877A-E7CF508ACE4F}" type="datetimeFigureOut">
              <a:rPr lang="ru-RU" smtClean="0"/>
              <a:t>15.01.2020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1577841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35EEC37-C4A5-4786-877A-E7CF508ACE4F}" type="datetimeFigureOut">
              <a:rPr lang="ru-RU" smtClean="0"/>
              <a:t>15.01.2020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552490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35EEC37-C4A5-4786-877A-E7CF508ACE4F}" type="datetimeFigureOut">
              <a:rPr lang="ru-RU" smtClean="0"/>
              <a:t>15.01.2020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2798978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35EEC37-C4A5-4786-877A-E7CF508ACE4F}" type="datetimeFigureOut">
              <a:rPr lang="ru-RU" smtClean="0"/>
              <a:t>15.01.2020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270279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35EEC37-C4A5-4786-877A-E7CF508ACE4F}" type="datetimeFigureOut">
              <a:rPr lang="ru-RU" smtClean="0"/>
              <a:t>15.01.2020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456810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35EEC37-C4A5-4786-877A-E7CF508ACE4F}" type="datetimeFigureOut">
              <a:rPr lang="ru-RU" smtClean="0"/>
              <a:t>15.01.2020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4065986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35EEC37-C4A5-4786-877A-E7CF508ACE4F}" type="datetimeFigureOut">
              <a:rPr lang="ru-RU" smtClean="0"/>
              <a:t>15.01.2020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2F9984-DF4F-4B6E-9FCF-481AD8CE6D19}" type="slidenum">
              <a:rPr lang="ru-RU" smtClean="0"/>
              <a:t>‹#›</a:t>
            </a:fld>
            <a:endParaRPr lang="ru-RU"/>
          </a:p>
        </p:txBody>
      </p:sp>
    </p:spTree>
    <p:extLst>
      <p:ext uri="{BB962C8B-B14F-4D97-AF65-F5344CB8AC3E}">
        <p14:creationId xmlns:p14="http://schemas.microsoft.com/office/powerpoint/2010/main" val="2101794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5EEC37-C4A5-4786-877A-E7CF508ACE4F}" type="datetimeFigureOut">
              <a:rPr lang="ru-RU" smtClean="0"/>
              <a:t>15.01.2020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2F9984-DF4F-4B6E-9FCF-481AD8CE6D19}" type="slidenum">
              <a:rPr lang="ru-RU" smtClean="0"/>
              <a:t>‹#›</a:t>
            </a:fld>
            <a:endParaRPr lang="ru-RU"/>
          </a:p>
        </p:txBody>
      </p:sp>
    </p:spTree>
    <p:extLst>
      <p:ext uri="{BB962C8B-B14F-4D97-AF65-F5344CB8AC3E}">
        <p14:creationId xmlns:p14="http://schemas.microsoft.com/office/powerpoint/2010/main" val="2432568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340768"/>
            <a:ext cx="7772400" cy="1470025"/>
          </a:xfrm>
        </p:spPr>
        <p:txBody>
          <a:bodyPr>
            <a:normAutofit fontScale="90000"/>
          </a:bodyPr>
          <a:lstStyle/>
          <a:p>
            <a:r>
              <a:rPr lang="ru-RU" b="1" dirty="0" smtClean="0">
                <a:latin typeface="Times New Roman" pitchFamily="18" charset="0"/>
                <a:cs typeface="Times New Roman" pitchFamily="18" charset="0"/>
              </a:rPr>
              <a:t>Методическая разработка внеклассного мероприятия </a:t>
            </a:r>
            <a:br>
              <a:rPr lang="ru-RU"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BRAIN RING</a:t>
            </a:r>
            <a:endParaRPr lang="ru-RU"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31640" y="5301208"/>
            <a:ext cx="5832648" cy="1275928"/>
          </a:xfrm>
        </p:spPr>
        <p:txBody>
          <a:bodyPr>
            <a:normAutofit fontScale="85000" lnSpcReduction="20000"/>
          </a:bodyPr>
          <a:lstStyle/>
          <a:p>
            <a:r>
              <a:rPr lang="ru-RU" dirty="0" smtClean="0"/>
              <a:t>Выполнил: учитель английского языка «Лицей №14» </a:t>
            </a:r>
          </a:p>
          <a:p>
            <a:r>
              <a:rPr lang="ru-RU" dirty="0" smtClean="0"/>
              <a:t>Калистратова Татьяна Евгеньевна </a:t>
            </a:r>
            <a:endParaRPr lang="ru-RU" dirty="0"/>
          </a:p>
        </p:txBody>
      </p:sp>
    </p:spTree>
    <p:extLst>
      <p:ext uri="{BB962C8B-B14F-4D97-AF65-F5344CB8AC3E}">
        <p14:creationId xmlns:p14="http://schemas.microsoft.com/office/powerpoint/2010/main" val="39277150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ROUND 5</a:t>
            </a:r>
            <a:br>
              <a:rPr lang="en-US" dirty="0" smtClean="0"/>
            </a:br>
            <a:r>
              <a:rPr lang="ru-RU" sz="3100" dirty="0" smtClean="0"/>
              <a:t>Впишите слова в соответствующие колонки и поставьте -s там где это необходимо.</a:t>
            </a:r>
            <a:endParaRPr lang="ru-RU" sz="3100" dirty="0"/>
          </a:p>
        </p:txBody>
      </p:sp>
      <p:sp>
        <p:nvSpPr>
          <p:cNvPr id="5" name="Текст 4"/>
          <p:cNvSpPr>
            <a:spLocks noGrp="1"/>
          </p:cNvSpPr>
          <p:nvPr>
            <p:ph type="body" idx="1"/>
          </p:nvPr>
        </p:nvSpPr>
        <p:spPr>
          <a:xfrm>
            <a:off x="1043608" y="1844824"/>
            <a:ext cx="6408712" cy="639762"/>
          </a:xfrm>
        </p:spPr>
        <p:txBody>
          <a:bodyPr>
            <a:noAutofit/>
          </a:bodyPr>
          <a:lstStyle/>
          <a:p>
            <a:pPr algn="ctr"/>
            <a:r>
              <a:rPr lang="en-US" sz="2800" dirty="0" err="1" smtClean="0"/>
              <a:t>сhair</a:t>
            </a:r>
            <a:r>
              <a:rPr lang="en-US" sz="2800" dirty="0" smtClean="0"/>
              <a:t> cheese cup food glass hamburger juice salt soup sweet </a:t>
            </a:r>
            <a:endParaRPr lang="ru-RU" sz="2800" dirty="0"/>
          </a:p>
        </p:txBody>
      </p:sp>
      <p:sp>
        <p:nvSpPr>
          <p:cNvPr id="6" name="Объект 5"/>
          <p:cNvSpPr>
            <a:spLocks noGrp="1"/>
          </p:cNvSpPr>
          <p:nvPr>
            <p:ph sz="half" idx="2"/>
          </p:nvPr>
        </p:nvSpPr>
        <p:spPr>
          <a:xfrm>
            <a:off x="1763688" y="2492896"/>
            <a:ext cx="3032076" cy="4176464"/>
          </a:xfrm>
        </p:spPr>
        <p:txBody>
          <a:bodyPr/>
          <a:lstStyle/>
          <a:p>
            <a:r>
              <a:rPr lang="ru-RU" dirty="0" smtClean="0"/>
              <a:t>1. </a:t>
            </a:r>
            <a:r>
              <a:rPr lang="en-US" dirty="0" smtClean="0"/>
              <a:t>many……</a:t>
            </a:r>
          </a:p>
          <a:p>
            <a:r>
              <a:rPr lang="en-US" dirty="0" smtClean="0"/>
              <a:t>2. many……</a:t>
            </a:r>
          </a:p>
          <a:p>
            <a:r>
              <a:rPr lang="en-US" dirty="0" smtClean="0"/>
              <a:t>3. many……</a:t>
            </a:r>
          </a:p>
          <a:p>
            <a:r>
              <a:rPr lang="en-US" dirty="0" smtClean="0"/>
              <a:t>4. many……</a:t>
            </a:r>
          </a:p>
          <a:p>
            <a:r>
              <a:rPr lang="en-US" dirty="0" smtClean="0"/>
              <a:t>5. many……</a:t>
            </a:r>
          </a:p>
        </p:txBody>
      </p:sp>
      <p:sp>
        <p:nvSpPr>
          <p:cNvPr id="8" name="Объект 7"/>
          <p:cNvSpPr>
            <a:spLocks noGrp="1"/>
          </p:cNvSpPr>
          <p:nvPr>
            <p:ph sz="quarter" idx="4"/>
          </p:nvPr>
        </p:nvSpPr>
        <p:spPr>
          <a:xfrm>
            <a:off x="4788025" y="2564904"/>
            <a:ext cx="2448272" cy="4176464"/>
          </a:xfrm>
        </p:spPr>
        <p:txBody>
          <a:bodyPr/>
          <a:lstStyle/>
          <a:p>
            <a:r>
              <a:rPr lang="en-US" dirty="0" smtClean="0"/>
              <a:t>1. much…..</a:t>
            </a:r>
          </a:p>
          <a:p>
            <a:r>
              <a:rPr lang="en-US" dirty="0" smtClean="0"/>
              <a:t>2. much…..</a:t>
            </a:r>
          </a:p>
          <a:p>
            <a:r>
              <a:rPr lang="en-US" dirty="0" smtClean="0"/>
              <a:t>3. much……</a:t>
            </a:r>
          </a:p>
          <a:p>
            <a:r>
              <a:rPr lang="en-US" dirty="0" smtClean="0"/>
              <a:t>4. much……</a:t>
            </a:r>
          </a:p>
          <a:p>
            <a:r>
              <a:rPr lang="en-US" dirty="0" smtClean="0"/>
              <a:t>5. much……</a:t>
            </a:r>
            <a:endParaRPr lang="ru-RU" dirty="0"/>
          </a:p>
        </p:txBody>
      </p:sp>
    </p:spTree>
    <p:extLst>
      <p:ext uri="{BB962C8B-B14F-4D97-AF65-F5344CB8AC3E}">
        <p14:creationId xmlns:p14="http://schemas.microsoft.com/office/powerpoint/2010/main" val="2395331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143000"/>
          </a:xfrm>
        </p:spPr>
        <p:txBody>
          <a:bodyPr>
            <a:normAutofit fontScale="90000"/>
          </a:bodyPr>
          <a:lstStyle/>
          <a:p>
            <a:r>
              <a:rPr lang="en-US" dirty="0" smtClean="0"/>
              <a:t>ROUND 6</a:t>
            </a:r>
            <a:br>
              <a:rPr lang="en-US" dirty="0" smtClean="0"/>
            </a:br>
            <a:r>
              <a:rPr lang="ru-RU" sz="3600" dirty="0"/>
              <a:t>Образуйте предложение, разделив его на слова и переведите на русский язык. </a:t>
            </a:r>
          </a:p>
        </p:txBody>
      </p:sp>
      <p:sp>
        <p:nvSpPr>
          <p:cNvPr id="7" name="Объект 6"/>
          <p:cNvSpPr>
            <a:spLocks noGrp="1"/>
          </p:cNvSpPr>
          <p:nvPr>
            <p:ph sz="half" idx="1"/>
          </p:nvPr>
        </p:nvSpPr>
        <p:spPr>
          <a:xfrm>
            <a:off x="1331640" y="1844824"/>
            <a:ext cx="3164160" cy="4281339"/>
          </a:xfrm>
        </p:spPr>
        <p:txBody>
          <a:bodyPr/>
          <a:lstStyle/>
          <a:p>
            <a:pPr marL="0" indent="0">
              <a:buNone/>
            </a:pPr>
            <a:r>
              <a:rPr lang="en-US" b="1" dirty="0" smtClean="0"/>
              <a:t>Team I </a:t>
            </a:r>
            <a:r>
              <a:rPr lang="en-US" sz="3200" dirty="0" err="1" smtClean="0"/>
              <a:t>Lastweekweboughtabigcake</a:t>
            </a:r>
            <a:r>
              <a:rPr lang="en-US" sz="3200" dirty="0" smtClean="0"/>
              <a:t>, </a:t>
            </a:r>
            <a:r>
              <a:rPr lang="en-US" sz="3200" dirty="0" err="1" smtClean="0"/>
              <a:t>becauseMumhadabirthday</a:t>
            </a:r>
            <a:r>
              <a:rPr lang="en-US" sz="3200" dirty="0" smtClean="0"/>
              <a:t>. </a:t>
            </a:r>
            <a:endParaRPr lang="ru-RU" sz="3200" dirty="0"/>
          </a:p>
        </p:txBody>
      </p:sp>
      <p:sp>
        <p:nvSpPr>
          <p:cNvPr id="8" name="Объект 7"/>
          <p:cNvSpPr>
            <a:spLocks noGrp="1"/>
          </p:cNvSpPr>
          <p:nvPr>
            <p:ph sz="half" idx="2"/>
          </p:nvPr>
        </p:nvSpPr>
        <p:spPr>
          <a:xfrm>
            <a:off x="4427984" y="1844824"/>
            <a:ext cx="2520280" cy="4608512"/>
          </a:xfrm>
        </p:spPr>
        <p:txBody>
          <a:bodyPr/>
          <a:lstStyle/>
          <a:p>
            <a:pPr marL="0" indent="0">
              <a:buNone/>
            </a:pPr>
            <a:r>
              <a:rPr lang="en-US" b="1" dirty="0" smtClean="0"/>
              <a:t>Team II </a:t>
            </a:r>
            <a:r>
              <a:rPr lang="en-US" sz="3200" dirty="0" smtClean="0"/>
              <a:t>Schoolchildrenusuallyhadalunchat12o’clockev </a:t>
            </a:r>
            <a:r>
              <a:rPr lang="en-US" sz="3200" dirty="0" err="1" smtClean="0"/>
              <a:t>eryday</a:t>
            </a:r>
            <a:r>
              <a:rPr lang="en-US" sz="3200" dirty="0" smtClean="0"/>
              <a:t>.</a:t>
            </a:r>
            <a:endParaRPr lang="ru-RU" sz="3200" dirty="0"/>
          </a:p>
        </p:txBody>
      </p:sp>
    </p:spTree>
    <p:extLst>
      <p:ext uri="{BB962C8B-B14F-4D97-AF65-F5344CB8AC3E}">
        <p14:creationId xmlns:p14="http://schemas.microsoft.com/office/powerpoint/2010/main" val="3737382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ROUND 7</a:t>
            </a:r>
            <a:br>
              <a:rPr lang="en-US" dirty="0" smtClean="0"/>
            </a:br>
            <a:r>
              <a:rPr lang="en-US" dirty="0" smtClean="0"/>
              <a:t>FOOD CROSSWORD</a:t>
            </a:r>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6" y="1844824"/>
            <a:ext cx="6115880" cy="3528392"/>
          </a:xfrm>
        </p:spPr>
      </p:pic>
    </p:spTree>
    <p:extLst>
      <p:ext uri="{BB962C8B-B14F-4D97-AF65-F5344CB8AC3E}">
        <p14:creationId xmlns:p14="http://schemas.microsoft.com/office/powerpoint/2010/main" val="758587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547664" y="0"/>
            <a:ext cx="3240360" cy="6741368"/>
          </a:xfrm>
        </p:spPr>
        <p:txBody>
          <a:bodyPr>
            <a:normAutofit/>
          </a:bodyPr>
          <a:lstStyle/>
          <a:p>
            <a:pPr marL="0" indent="0">
              <a:buNone/>
            </a:pPr>
            <a:r>
              <a:rPr lang="en-US" dirty="0" smtClean="0"/>
              <a:t>Across: </a:t>
            </a:r>
          </a:p>
          <a:p>
            <a:r>
              <a:rPr lang="en-US" dirty="0" smtClean="0"/>
              <a:t>2. May I have the bunch of _______please? </a:t>
            </a:r>
          </a:p>
          <a:p>
            <a:r>
              <a:rPr lang="en-US" dirty="0" smtClean="0"/>
              <a:t>5. Please give me the slice of________. </a:t>
            </a:r>
          </a:p>
          <a:p>
            <a:r>
              <a:rPr lang="en-US" dirty="0" smtClean="0"/>
              <a:t>6. May I have a ________ please?</a:t>
            </a:r>
          </a:p>
          <a:p>
            <a:r>
              <a:rPr lang="en-US" dirty="0" smtClean="0"/>
              <a:t> 8. Give me a piece of ___________</a:t>
            </a:r>
            <a:endParaRPr lang="ru-RU" dirty="0"/>
          </a:p>
        </p:txBody>
      </p:sp>
      <p:sp>
        <p:nvSpPr>
          <p:cNvPr id="5" name="Объект 4"/>
          <p:cNvSpPr>
            <a:spLocks noGrp="1"/>
          </p:cNvSpPr>
          <p:nvPr>
            <p:ph sz="half" idx="2"/>
          </p:nvPr>
        </p:nvSpPr>
        <p:spPr>
          <a:xfrm>
            <a:off x="4572000" y="5796"/>
            <a:ext cx="2660104" cy="6624736"/>
          </a:xfrm>
        </p:spPr>
        <p:txBody>
          <a:bodyPr>
            <a:normAutofit/>
          </a:bodyPr>
          <a:lstStyle/>
          <a:p>
            <a:pPr marL="0" indent="0">
              <a:buNone/>
            </a:pPr>
            <a:r>
              <a:rPr lang="en-US" dirty="0" smtClean="0"/>
              <a:t>Down: </a:t>
            </a:r>
          </a:p>
          <a:p>
            <a:r>
              <a:rPr lang="en-US" dirty="0" smtClean="0"/>
              <a:t>1. Please get me a glass of _______. </a:t>
            </a:r>
          </a:p>
          <a:p>
            <a:r>
              <a:rPr lang="en-US" dirty="0" smtClean="0"/>
              <a:t>3. May I have a piece of ______ please? </a:t>
            </a:r>
          </a:p>
          <a:p>
            <a:r>
              <a:rPr lang="en-US" dirty="0" smtClean="0"/>
              <a:t>4. We want a bunch of _________. </a:t>
            </a:r>
          </a:p>
          <a:p>
            <a:r>
              <a:rPr lang="en-US" dirty="0" smtClean="0"/>
              <a:t>7. I want a cup of________.</a:t>
            </a:r>
          </a:p>
          <a:p>
            <a:endParaRPr lang="ru-RU" dirty="0"/>
          </a:p>
        </p:txBody>
      </p:sp>
    </p:spTree>
    <p:extLst>
      <p:ext uri="{BB962C8B-B14F-4D97-AF65-F5344CB8AC3E}">
        <p14:creationId xmlns:p14="http://schemas.microsoft.com/office/powerpoint/2010/main" val="653294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ROUND 8</a:t>
            </a:r>
            <a:r>
              <a:rPr lang="ru-RU" dirty="0" smtClean="0"/>
              <a:t/>
            </a:r>
            <a:br>
              <a:rPr lang="ru-RU" dirty="0" smtClean="0"/>
            </a:br>
            <a:r>
              <a:rPr lang="ru-RU" dirty="0" smtClean="0"/>
              <a:t>НАЙДИТЕ СЛОВА</a:t>
            </a:r>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1844824"/>
            <a:ext cx="5904656" cy="3043369"/>
          </a:xfrm>
        </p:spPr>
      </p:pic>
    </p:spTree>
    <p:extLst>
      <p:ext uri="{BB962C8B-B14F-4D97-AF65-F5344CB8AC3E}">
        <p14:creationId xmlns:p14="http://schemas.microsoft.com/office/powerpoint/2010/main" val="2567302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lgn="ctr">
              <a:buNone/>
            </a:pPr>
            <a:r>
              <a:rPr lang="en-US" sz="9600" dirty="0" smtClean="0"/>
              <a:t>THE END</a:t>
            </a:r>
            <a:endParaRPr lang="ru-RU" sz="9600" dirty="0"/>
          </a:p>
        </p:txBody>
      </p:sp>
    </p:spTree>
    <p:extLst>
      <p:ext uri="{BB962C8B-B14F-4D97-AF65-F5344CB8AC3E}">
        <p14:creationId xmlns:p14="http://schemas.microsoft.com/office/powerpoint/2010/main" val="3796137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lstStyle/>
          <a:p>
            <a:r>
              <a:rPr lang="en-US" b="1" dirty="0" smtClean="0">
                <a:latin typeface="Times New Roman" pitchFamily="18" charset="0"/>
                <a:cs typeface="Times New Roman" pitchFamily="18" charset="0"/>
              </a:rPr>
              <a:t>BRITISH MEALS </a:t>
            </a:r>
            <a:endParaRPr lang="ru-RU" b="1" dirty="0">
              <a:latin typeface="Times New Roman" pitchFamily="18" charset="0"/>
              <a:cs typeface="Times New Roman" pitchFamily="18" charset="0"/>
            </a:endParaRPr>
          </a:p>
        </p:txBody>
      </p:sp>
      <p:sp>
        <p:nvSpPr>
          <p:cNvPr id="5" name="Подзаголовок 4"/>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3902945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lstStyle/>
          <a:p>
            <a:r>
              <a:rPr lang="en-US" b="1" dirty="0" smtClean="0">
                <a:latin typeface="Times New Roman" pitchFamily="18" charset="0"/>
                <a:cs typeface="Times New Roman" pitchFamily="18" charset="0"/>
              </a:rPr>
              <a:t>READ</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475656" y="908720"/>
            <a:ext cx="5760640" cy="5949280"/>
          </a:xfrm>
        </p:spPr>
        <p:txBody>
          <a:bodyPr>
            <a:normAutofit/>
          </a:bodyPr>
          <a:lstStyle/>
          <a:p>
            <a:r>
              <a:rPr lang="en-US" dirty="0" smtClean="0">
                <a:latin typeface="Times New Roman" pitchFamily="18" charset="0"/>
                <a:cs typeface="Times New Roman" pitchFamily="18" charset="0"/>
              </a:rPr>
              <a:t>[i:] sweet, tea, meat, cheese, pizza, beans, teapot </a:t>
            </a:r>
          </a:p>
          <a:p>
            <a:r>
              <a:rPr lang="en-US" dirty="0" smtClean="0">
                <a:latin typeface="Times New Roman" pitchFamily="18" charset="0"/>
                <a:cs typeface="Times New Roman" pitchFamily="18" charset="0"/>
              </a:rPr>
              <a:t>[I] biscuit, tin, chips, fish, sandwich, milk, drink </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ei</a:t>
            </a:r>
            <a:r>
              <a:rPr lang="en-US" dirty="0" smtClean="0">
                <a:latin typeface="Times New Roman" pitchFamily="18" charset="0"/>
                <a:cs typeface="Times New Roman" pitchFamily="18" charset="0"/>
              </a:rPr>
              <a:t>] cake, plate, break, make, take, mayonnaise </a:t>
            </a:r>
          </a:p>
          <a:p>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ai</a:t>
            </a:r>
            <a:r>
              <a:rPr lang="en-US" dirty="0" smtClean="0">
                <a:latin typeface="Times New Roman" pitchFamily="18" charset="0"/>
                <a:cs typeface="Times New Roman" pitchFamily="18" charset="0"/>
              </a:rPr>
              <a:t>] pie, slice, knife, like, ice-cream, dry, nice </a:t>
            </a:r>
          </a:p>
          <a:p>
            <a:r>
              <a:rPr lang="en-US" dirty="0" smtClean="0">
                <a:latin typeface="Times New Roman" pitchFamily="18" charset="0"/>
                <a:cs typeface="Times New Roman" pitchFamily="18" charset="0"/>
              </a:rPr>
              <a:t>[æ] sandwich, salad, have, add, jam, salad</a:t>
            </a:r>
            <a:r>
              <a:rPr lang="ru-RU" smtClean="0">
                <a:latin typeface="Times New Roman" pitchFamily="18" charset="0"/>
                <a:cs typeface="Times New Roman" pitchFamily="18" charset="0"/>
              </a:rPr>
              <a:t>, </a:t>
            </a:r>
            <a:r>
              <a:rPr lang="en-US" smtClean="0">
                <a:latin typeface="Times New Roman" pitchFamily="18" charset="0"/>
                <a:cs typeface="Times New Roman" pitchFamily="18" charset="0"/>
              </a:rPr>
              <a:t>sandwiches</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558375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ROUND 1</a:t>
            </a:r>
            <a:br>
              <a:rPr lang="en-US" dirty="0" smtClean="0"/>
            </a:br>
            <a:r>
              <a:rPr lang="en-US" dirty="0" smtClean="0"/>
              <a:t>GUESS THE WORD</a:t>
            </a:r>
            <a:endParaRPr lang="ru-RU" dirty="0"/>
          </a:p>
        </p:txBody>
      </p:sp>
      <p:sp>
        <p:nvSpPr>
          <p:cNvPr id="4" name="Текст 3"/>
          <p:cNvSpPr>
            <a:spLocks noGrp="1"/>
          </p:cNvSpPr>
          <p:nvPr>
            <p:ph type="body" idx="1"/>
          </p:nvPr>
        </p:nvSpPr>
        <p:spPr>
          <a:xfrm>
            <a:off x="1043608" y="1412776"/>
            <a:ext cx="6624736" cy="720079"/>
          </a:xfrm>
        </p:spPr>
        <p:txBody>
          <a:bodyPr>
            <a:normAutofit fontScale="92500" lnSpcReduction="10000"/>
          </a:bodyPr>
          <a:lstStyle/>
          <a:p>
            <a:pPr algn="ctr"/>
            <a:r>
              <a:rPr lang="ru-RU" dirty="0" smtClean="0">
                <a:latin typeface="Times New Roman" pitchFamily="18" charset="0"/>
                <a:cs typeface="Times New Roman" pitchFamily="18" charset="0"/>
              </a:rPr>
              <a:t>Вставьте недостающие буквы и переведите слова на русский язык.</a:t>
            </a:r>
            <a:endParaRPr lang="ru-RU" dirty="0">
              <a:latin typeface="Times New Roman" pitchFamily="18" charset="0"/>
              <a:cs typeface="Times New Roman" pitchFamily="18" charset="0"/>
            </a:endParaRPr>
          </a:p>
        </p:txBody>
      </p:sp>
      <p:sp>
        <p:nvSpPr>
          <p:cNvPr id="3" name="Объект 2"/>
          <p:cNvSpPr>
            <a:spLocks noGrp="1"/>
          </p:cNvSpPr>
          <p:nvPr>
            <p:ph sz="half" idx="2"/>
          </p:nvPr>
        </p:nvSpPr>
        <p:spPr>
          <a:xfrm>
            <a:off x="971600" y="2132856"/>
            <a:ext cx="3309764" cy="4566493"/>
          </a:xfrm>
        </p:spPr>
        <p:txBody>
          <a:bodyPr/>
          <a:lstStyle/>
          <a:p>
            <a:pPr marL="0" indent="0" algn="ctr">
              <a:buNone/>
            </a:pPr>
            <a:r>
              <a:rPr lang="en-US" b="1" dirty="0" smtClean="0">
                <a:latin typeface="Times New Roman" pitchFamily="18" charset="0"/>
                <a:cs typeface="Times New Roman" pitchFamily="18" charset="0"/>
              </a:rPr>
              <a:t>Team 1</a:t>
            </a:r>
          </a:p>
          <a:p>
            <a:pPr marL="0" indent="0" algn="ctr">
              <a:buNone/>
            </a:pPr>
            <a:r>
              <a:rPr lang="en-US" sz="2800" dirty="0" err="1" smtClean="0">
                <a:latin typeface="Times New Roman" pitchFamily="18" charset="0"/>
                <a:cs typeface="Times New Roman" pitchFamily="18" charset="0"/>
              </a:rPr>
              <a:t>fo_d</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co_kie</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ban_na</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por_idge</a:t>
            </a:r>
            <a:endParaRPr lang="en-US" sz="2800" dirty="0" smtClean="0">
              <a:latin typeface="Times New Roman" pitchFamily="18" charset="0"/>
              <a:cs typeface="Times New Roman" pitchFamily="18" charset="0"/>
            </a:endParaRPr>
          </a:p>
          <a:p>
            <a:pPr marL="0" indent="0" algn="ctr">
              <a:buNone/>
            </a:pPr>
            <a:r>
              <a:rPr lang="en-US" sz="2800" dirty="0" smtClean="0">
                <a:latin typeface="Times New Roman" pitchFamily="18" charset="0"/>
                <a:cs typeface="Times New Roman" pitchFamily="18" charset="0"/>
              </a:rPr>
              <a:t> </a:t>
            </a:r>
            <a:r>
              <a:rPr lang="en-US" sz="2800" dirty="0" err="1">
                <a:latin typeface="Times New Roman" pitchFamily="18" charset="0"/>
                <a:cs typeface="Times New Roman" pitchFamily="18" charset="0"/>
              </a:rPr>
              <a:t>s_pper</a:t>
            </a:r>
            <a:r>
              <a:rPr lang="en-US" sz="2800" dirty="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marL="0" indent="0" algn="ctr">
              <a:buNone/>
            </a:pPr>
            <a:r>
              <a:rPr lang="en-US" sz="2800" dirty="0" err="1" smtClean="0">
                <a:latin typeface="Times New Roman" pitchFamily="18" charset="0"/>
                <a:cs typeface="Times New Roman" pitchFamily="18" charset="0"/>
              </a:rPr>
              <a:t>pot_to</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m_lk</a:t>
            </a:r>
            <a:r>
              <a:rPr lang="en-US"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6" name="Объект 5"/>
          <p:cNvSpPr>
            <a:spLocks noGrp="1"/>
          </p:cNvSpPr>
          <p:nvPr>
            <p:ph sz="quarter" idx="4"/>
          </p:nvPr>
        </p:nvSpPr>
        <p:spPr>
          <a:xfrm>
            <a:off x="4427984" y="2132856"/>
            <a:ext cx="3599383" cy="4566493"/>
          </a:xfrm>
        </p:spPr>
        <p:txBody>
          <a:bodyPr/>
          <a:lstStyle/>
          <a:p>
            <a:pPr marL="0" indent="0" algn="ctr">
              <a:buNone/>
            </a:pPr>
            <a:r>
              <a:rPr lang="en-US" b="1" dirty="0" smtClean="0">
                <a:latin typeface="Times New Roman" pitchFamily="18" charset="0"/>
                <a:cs typeface="Times New Roman" pitchFamily="18" charset="0"/>
              </a:rPr>
              <a:t>Team 2</a:t>
            </a:r>
          </a:p>
          <a:p>
            <a:pPr marL="0" indent="0" algn="ctr">
              <a:buNone/>
            </a:pPr>
            <a:r>
              <a:rPr lang="fr-FR" sz="2800" dirty="0" smtClean="0">
                <a:latin typeface="Times New Roman" pitchFamily="18" charset="0"/>
                <a:cs typeface="Times New Roman" pitchFamily="18" charset="0"/>
              </a:rPr>
              <a:t>ca_e </a:t>
            </a:r>
          </a:p>
          <a:p>
            <a:pPr marL="0" indent="0" algn="ctr">
              <a:buNone/>
            </a:pPr>
            <a:r>
              <a:rPr lang="fr-FR" sz="2800" dirty="0" smtClean="0">
                <a:latin typeface="Times New Roman" pitchFamily="18" charset="0"/>
                <a:cs typeface="Times New Roman" pitchFamily="18" charset="0"/>
              </a:rPr>
              <a:t>fru_t</a:t>
            </a:r>
          </a:p>
          <a:p>
            <a:pPr marL="0" indent="0" algn="ctr">
              <a:buNone/>
            </a:pPr>
            <a:r>
              <a:rPr lang="fr-FR" sz="2800" dirty="0" smtClean="0">
                <a:latin typeface="Times New Roman" pitchFamily="18" charset="0"/>
                <a:cs typeface="Times New Roman" pitchFamily="18" charset="0"/>
              </a:rPr>
              <a:t> ju_ce </a:t>
            </a:r>
          </a:p>
          <a:p>
            <a:pPr marL="0" indent="0" algn="ctr">
              <a:buNone/>
            </a:pPr>
            <a:r>
              <a:rPr lang="fr-FR" sz="2800" dirty="0" smtClean="0">
                <a:latin typeface="Times New Roman" pitchFamily="18" charset="0"/>
                <a:cs typeface="Times New Roman" pitchFamily="18" charset="0"/>
              </a:rPr>
              <a:t>s_eet </a:t>
            </a:r>
          </a:p>
          <a:p>
            <a:pPr marL="0" indent="0" algn="ctr">
              <a:buNone/>
            </a:pPr>
            <a:r>
              <a:rPr lang="fr-FR" sz="2800" dirty="0" smtClean="0">
                <a:latin typeface="Times New Roman" pitchFamily="18" charset="0"/>
                <a:cs typeface="Times New Roman" pitchFamily="18" charset="0"/>
              </a:rPr>
              <a:t>br_ad </a:t>
            </a:r>
          </a:p>
          <a:p>
            <a:pPr marL="0" indent="0" algn="ctr">
              <a:buNone/>
            </a:pPr>
            <a:r>
              <a:rPr lang="fr-FR" sz="2800" dirty="0" smtClean="0">
                <a:latin typeface="Times New Roman" pitchFamily="18" charset="0"/>
                <a:cs typeface="Times New Roman" pitchFamily="18" charset="0"/>
              </a:rPr>
              <a:t>so_p </a:t>
            </a:r>
          </a:p>
          <a:p>
            <a:pPr marL="0" indent="0" algn="ctr">
              <a:buNone/>
            </a:pPr>
            <a:r>
              <a:rPr lang="fr-FR" sz="2800" dirty="0" smtClean="0">
                <a:latin typeface="Times New Roman" pitchFamily="18" charset="0"/>
                <a:cs typeface="Times New Roman" pitchFamily="18" charset="0"/>
              </a:rPr>
              <a:t>carr_t</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931141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Round 2 </a:t>
            </a:r>
            <a:endParaRPr lang="ru-RU" dirty="0"/>
          </a:p>
        </p:txBody>
      </p:sp>
      <p:sp>
        <p:nvSpPr>
          <p:cNvPr id="4" name="Текст 3"/>
          <p:cNvSpPr>
            <a:spLocks noGrp="1"/>
          </p:cNvSpPr>
          <p:nvPr>
            <p:ph type="body" idx="1"/>
          </p:nvPr>
        </p:nvSpPr>
        <p:spPr>
          <a:xfrm>
            <a:off x="971600" y="1196753"/>
            <a:ext cx="6480720" cy="792087"/>
          </a:xfrm>
        </p:spPr>
        <p:txBody>
          <a:bodyPr>
            <a:normAutofit lnSpcReduction="10000"/>
          </a:bodyPr>
          <a:lstStyle/>
          <a:p>
            <a:pPr algn="ctr"/>
            <a:r>
              <a:rPr lang="ru-RU" dirty="0" smtClean="0">
                <a:latin typeface="Times New Roman" pitchFamily="18" charset="0"/>
                <a:cs typeface="Times New Roman" pitchFamily="18" charset="0"/>
              </a:rPr>
              <a:t>Разгадайте зашифрованные слова и переведите их на русский язык</a:t>
            </a:r>
            <a:endParaRPr lang="ru-RU" dirty="0">
              <a:latin typeface="Times New Roman" pitchFamily="18" charset="0"/>
              <a:cs typeface="Times New Roman" pitchFamily="18" charset="0"/>
            </a:endParaRPr>
          </a:p>
        </p:txBody>
      </p:sp>
      <p:sp>
        <p:nvSpPr>
          <p:cNvPr id="5" name="Объект 4"/>
          <p:cNvSpPr>
            <a:spLocks noGrp="1"/>
          </p:cNvSpPr>
          <p:nvPr>
            <p:ph sz="half" idx="2"/>
          </p:nvPr>
        </p:nvSpPr>
        <p:spPr>
          <a:xfrm>
            <a:off x="1331640" y="2174874"/>
            <a:ext cx="3165748" cy="4566493"/>
          </a:xfrm>
        </p:spPr>
        <p:txBody>
          <a:bodyPr>
            <a:normAutofit/>
          </a:bodyPr>
          <a:lstStyle/>
          <a:p>
            <a:pPr marL="0" indent="0" algn="ctr">
              <a:buNone/>
            </a:pPr>
            <a:r>
              <a:rPr lang="en-US" sz="2800" dirty="0" smtClean="0">
                <a:latin typeface="Times New Roman" pitchFamily="18" charset="0"/>
                <a:cs typeface="Times New Roman" pitchFamily="18" charset="0"/>
              </a:rPr>
              <a:t>Team 1</a:t>
            </a:r>
          </a:p>
          <a:p>
            <a:pPr marL="0" indent="0" algn="ctr">
              <a:buNone/>
            </a:pPr>
            <a:r>
              <a:rPr lang="en-US" sz="2800" dirty="0" err="1" smtClean="0">
                <a:latin typeface="Times New Roman" pitchFamily="18" charset="0"/>
                <a:cs typeface="Times New Roman" pitchFamily="18" charset="0"/>
              </a:rPr>
              <a:t>aet</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matoto</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effeco</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tablegeev</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tterub</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ssagl</a:t>
            </a:r>
            <a:r>
              <a:rPr lang="en-US"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7" name="Объект 6"/>
          <p:cNvSpPr>
            <a:spLocks noGrp="1"/>
          </p:cNvSpPr>
          <p:nvPr>
            <p:ph sz="quarter" idx="4"/>
          </p:nvPr>
        </p:nvSpPr>
        <p:spPr>
          <a:xfrm>
            <a:off x="4645025" y="2174874"/>
            <a:ext cx="3023319" cy="4566493"/>
          </a:xfrm>
        </p:spPr>
        <p:txBody>
          <a:bodyPr>
            <a:normAutofit/>
          </a:bodyPr>
          <a:lstStyle/>
          <a:p>
            <a:pPr marL="0" indent="0" algn="ctr">
              <a:buNone/>
            </a:pPr>
            <a:r>
              <a:rPr lang="en-US" sz="2800" dirty="0" smtClean="0">
                <a:latin typeface="Times New Roman" pitchFamily="18" charset="0"/>
                <a:cs typeface="Times New Roman" pitchFamily="18" charset="0"/>
              </a:rPr>
              <a:t>Team 2 </a:t>
            </a:r>
          </a:p>
          <a:p>
            <a:pPr marL="0" indent="0" algn="ctr">
              <a:buNone/>
            </a:pPr>
            <a:r>
              <a:rPr lang="en-US" sz="2800" dirty="0" err="1" smtClean="0">
                <a:latin typeface="Times New Roman" pitchFamily="18" charset="0"/>
                <a:cs typeface="Times New Roman" pitchFamily="18" charset="0"/>
              </a:rPr>
              <a:t>kilm</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Sifh</a:t>
            </a:r>
            <a:endParaRPr lang="en-US" sz="2800" dirty="0" smtClean="0">
              <a:latin typeface="Times New Roman" pitchFamily="18" charset="0"/>
              <a:cs typeface="Times New Roman" pitchFamily="18" charset="0"/>
            </a:endParaRPr>
          </a:p>
          <a:p>
            <a:pPr marL="0" indent="0" algn="ctr">
              <a:buNone/>
            </a:pPr>
            <a:r>
              <a:rPr lang="en-US" sz="2800" dirty="0" smtClean="0">
                <a:latin typeface="Times New Roman" pitchFamily="18" charset="0"/>
                <a:cs typeface="Times New Roman" pitchFamily="18" charset="0"/>
              </a:rPr>
              <a:t> team </a:t>
            </a:r>
          </a:p>
          <a:p>
            <a:pPr marL="0" indent="0" algn="ctr">
              <a:buNone/>
            </a:pPr>
            <a:r>
              <a:rPr lang="en-US" sz="2800" dirty="0" smtClean="0">
                <a:latin typeface="Times New Roman" pitchFamily="18" charset="0"/>
                <a:cs typeface="Times New Roman" pitchFamily="18" charset="0"/>
              </a:rPr>
              <a:t>eta </a:t>
            </a:r>
          </a:p>
          <a:p>
            <a:pPr marL="0" indent="0" algn="ctr">
              <a:buNone/>
            </a:pPr>
            <a:r>
              <a:rPr lang="en-US" sz="2800" dirty="0" err="1" smtClean="0">
                <a:latin typeface="Times New Roman" pitchFamily="18" charset="0"/>
                <a:cs typeface="Times New Roman" pitchFamily="18" charset="0"/>
              </a:rPr>
              <a:t>rindk</a:t>
            </a:r>
            <a:r>
              <a:rPr lang="en-US" sz="2800" dirty="0" smtClean="0">
                <a:latin typeface="Times New Roman" pitchFamily="18" charset="0"/>
                <a:cs typeface="Times New Roman" pitchFamily="18" charset="0"/>
              </a:rPr>
              <a:t> </a:t>
            </a:r>
          </a:p>
          <a:p>
            <a:pPr marL="0" indent="0" algn="ctr">
              <a:buNone/>
            </a:pPr>
            <a:r>
              <a:rPr lang="en-US" sz="2800" dirty="0" err="1" smtClean="0">
                <a:latin typeface="Times New Roman" pitchFamily="18" charset="0"/>
                <a:cs typeface="Times New Roman" pitchFamily="18" charset="0"/>
              </a:rPr>
              <a:t>teeb</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3628144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395536" y="0"/>
            <a:ext cx="8229600" cy="1143000"/>
          </a:xfrm>
        </p:spPr>
        <p:txBody>
          <a:bodyPr>
            <a:normAutofit fontScale="90000"/>
          </a:bodyPr>
          <a:lstStyle/>
          <a:p>
            <a:r>
              <a:rPr lang="en-US" dirty="0" smtClean="0"/>
              <a:t>ROUND 3</a:t>
            </a:r>
            <a:br>
              <a:rPr lang="en-US" dirty="0" smtClean="0"/>
            </a:br>
            <a:r>
              <a:rPr lang="en-US" dirty="0" smtClean="0"/>
              <a:t>READ THE TEXT</a:t>
            </a:r>
            <a:endParaRPr lang="ru-RU" dirty="0"/>
          </a:p>
        </p:txBody>
      </p:sp>
      <p:sp>
        <p:nvSpPr>
          <p:cNvPr id="8" name="Объект 7"/>
          <p:cNvSpPr>
            <a:spLocks noGrp="1"/>
          </p:cNvSpPr>
          <p:nvPr>
            <p:ph idx="1"/>
          </p:nvPr>
        </p:nvSpPr>
        <p:spPr>
          <a:xfrm>
            <a:off x="1547664" y="1124744"/>
            <a:ext cx="5544616" cy="5733256"/>
          </a:xfrm>
        </p:spPr>
        <p:txBody>
          <a:bodyPr>
            <a:normAutofit fontScale="62500" lnSpcReduction="20000"/>
          </a:bodyPr>
          <a:lstStyle/>
          <a:p>
            <a:pPr marL="0" indent="0">
              <a:buNone/>
            </a:pPr>
            <a:r>
              <a:rPr lang="en-US" dirty="0" smtClean="0"/>
              <a:t>British Meals Most families have three meals a day. Breakfast is from 07.00 to 9.00 A typical English breakfast consists of а plate of cereals, a slice of toast, a glass of orange juice and a cup of coffee or tea. The traditional English breakfast consists of eggs, bacon, sausages, fried bread, baked beans and mushrooms. Many English people now take such a full breakfast only on Sunday morning. Lunch is between 12.00 and 14.00. It usually consists of a light meal of soup, sandwiches or salad, cheese and fruit and a cup of coffee or tea. The main cooked meal is usually in the evening (at about 19.00). An evening meal may have the main course of meat or fish and vegetables followed by pudding, fruit and cheese. The evening meal is usually called 'tea', 'dinner' or 'supper'. They have supper a little later. Supper is a light meal eaten late at night, perhaps, after a visit to the cinema or theatre. A typical British meal for dinner is "meat and two vegetables”. The vegetables like potatoes, carrots, peas, cabbages and onions are still very popular in England. </a:t>
            </a:r>
            <a:endParaRPr lang="ru-RU" dirty="0"/>
          </a:p>
        </p:txBody>
      </p:sp>
    </p:spTree>
    <p:extLst>
      <p:ext uri="{BB962C8B-B14F-4D97-AF65-F5344CB8AC3E}">
        <p14:creationId xmlns:p14="http://schemas.microsoft.com/office/powerpoint/2010/main" val="1662230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fontScale="90000"/>
          </a:bodyPr>
          <a:lstStyle/>
          <a:p>
            <a:r>
              <a:rPr lang="en-US" dirty="0" smtClean="0"/>
              <a:t>FOOD QUIZ</a:t>
            </a:r>
            <a:br>
              <a:rPr lang="en-US" dirty="0" smtClean="0"/>
            </a:br>
            <a:r>
              <a:rPr lang="ru-RU" dirty="0" smtClean="0"/>
              <a:t>ОТВЕТЬТЕ НА ВОПРОСЫ </a:t>
            </a:r>
            <a:endParaRPr lang="ru-RU" dirty="0"/>
          </a:p>
        </p:txBody>
      </p:sp>
      <p:sp>
        <p:nvSpPr>
          <p:cNvPr id="8" name="Объект 7"/>
          <p:cNvSpPr>
            <a:spLocks noGrp="1"/>
          </p:cNvSpPr>
          <p:nvPr>
            <p:ph idx="1"/>
          </p:nvPr>
        </p:nvSpPr>
        <p:spPr>
          <a:xfrm>
            <a:off x="1691680" y="1412776"/>
            <a:ext cx="5256584" cy="5257800"/>
          </a:xfrm>
        </p:spPr>
        <p:txBody>
          <a:bodyPr>
            <a:noAutofit/>
          </a:bodyPr>
          <a:lstStyle/>
          <a:p>
            <a:pPr marL="0" indent="0" algn="ctr">
              <a:buNone/>
            </a:pPr>
            <a:r>
              <a:rPr lang="en-US" sz="2400" b="1" dirty="0" smtClean="0">
                <a:latin typeface="Times New Roman" pitchFamily="18" charset="0"/>
                <a:cs typeface="Times New Roman" pitchFamily="18" charset="0"/>
              </a:rPr>
              <a:t>Team </a:t>
            </a:r>
            <a:r>
              <a:rPr lang="ru-RU" sz="2400" b="1" dirty="0" smtClean="0">
                <a:latin typeface="Times New Roman" pitchFamily="18" charset="0"/>
                <a:cs typeface="Times New Roman" pitchFamily="18" charset="0"/>
              </a:rPr>
              <a:t>1</a:t>
            </a:r>
          </a:p>
          <a:p>
            <a:r>
              <a:rPr lang="en-US" sz="2400" dirty="0" smtClean="0">
                <a:latin typeface="Times New Roman" pitchFamily="18" charset="0"/>
                <a:cs typeface="Times New Roman" pitchFamily="18" charset="0"/>
              </a:rPr>
              <a:t> How many meals a day do English people have?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Do English people like porridge?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When do English people eat porridge?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When is breakfast time in England? </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What is English people last meal?</a:t>
            </a:r>
            <a:endParaRPr lang="ru-RU"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Do the English eat porridge for breakfast or for dinner?</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180745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fontScale="90000"/>
          </a:bodyPr>
          <a:lstStyle/>
          <a:p>
            <a:r>
              <a:rPr lang="ru-RU" dirty="0" smtClean="0"/>
              <a:t>FOOD QUIZ</a:t>
            </a:r>
            <a:br>
              <a:rPr lang="ru-RU" dirty="0" smtClean="0"/>
            </a:br>
            <a:r>
              <a:rPr lang="ru-RU" dirty="0" smtClean="0"/>
              <a:t>ОТВЕТЬТЕ НА ВОПРОСЫ </a:t>
            </a:r>
            <a:endParaRPr lang="ru-RU" dirty="0"/>
          </a:p>
        </p:txBody>
      </p:sp>
      <p:sp>
        <p:nvSpPr>
          <p:cNvPr id="8" name="Объект 7"/>
          <p:cNvSpPr>
            <a:spLocks noGrp="1"/>
          </p:cNvSpPr>
          <p:nvPr>
            <p:ph idx="1"/>
          </p:nvPr>
        </p:nvSpPr>
        <p:spPr>
          <a:xfrm>
            <a:off x="1547664" y="1600200"/>
            <a:ext cx="5184576" cy="5257800"/>
          </a:xfrm>
        </p:spPr>
        <p:txBody>
          <a:bodyPr>
            <a:normAutofit fontScale="85000" lnSpcReduction="20000"/>
          </a:bodyPr>
          <a:lstStyle/>
          <a:p>
            <a:pPr marL="0" indent="0" algn="ctr">
              <a:buNone/>
            </a:pPr>
            <a:r>
              <a:rPr lang="en-US" b="1" dirty="0" smtClean="0">
                <a:latin typeface="Times New Roman" pitchFamily="18" charset="0"/>
                <a:cs typeface="Times New Roman" pitchFamily="18" charset="0"/>
              </a:rPr>
              <a:t>Team </a:t>
            </a:r>
            <a:r>
              <a:rPr lang="ru-RU" b="1" dirty="0" smtClean="0">
                <a:latin typeface="Times New Roman" pitchFamily="18" charset="0"/>
                <a:cs typeface="Times New Roman" pitchFamily="18" charset="0"/>
              </a:rPr>
              <a:t>2</a:t>
            </a:r>
          </a:p>
          <a:p>
            <a:r>
              <a:rPr lang="en-US" dirty="0" smtClean="0">
                <a:latin typeface="Times New Roman" pitchFamily="18" charset="0"/>
                <a:cs typeface="Times New Roman" pitchFamily="18" charset="0"/>
              </a:rPr>
              <a:t>What do English people sometimes eat bread with? </a:t>
            </a:r>
            <a:endParaRPr lang="ru-RU"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Do English people drink a lot of tea? </a:t>
            </a:r>
            <a:endParaRPr lang="ru-RU"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Do English drink tea from cups or from glasses? </a:t>
            </a:r>
            <a:endParaRPr lang="ru-RU"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Do English people eat much bread? </a:t>
            </a:r>
            <a:endParaRPr lang="ru-RU"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English people eat bread with meat and vegetables, don’t they?</a:t>
            </a:r>
            <a:endParaRPr lang="ru-RU"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What do English people like to drink tea with?</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082777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fontScale="90000"/>
          </a:bodyPr>
          <a:lstStyle/>
          <a:p>
            <a:r>
              <a:rPr lang="en-US" dirty="0" smtClean="0"/>
              <a:t>ROUND 4</a:t>
            </a:r>
            <a:br>
              <a:rPr lang="en-US" dirty="0" smtClean="0"/>
            </a:br>
            <a:r>
              <a:rPr lang="en-US" dirty="0" smtClean="0"/>
              <a:t>MAKE AS MANY PAIRS AS YOU CAN </a:t>
            </a:r>
            <a:endParaRPr lang="ru-RU" dirty="0"/>
          </a:p>
        </p:txBody>
      </p:sp>
      <p:sp>
        <p:nvSpPr>
          <p:cNvPr id="9" name="Объект 8"/>
          <p:cNvSpPr>
            <a:spLocks noGrp="1"/>
          </p:cNvSpPr>
          <p:nvPr>
            <p:ph sz="half" idx="1"/>
          </p:nvPr>
        </p:nvSpPr>
        <p:spPr>
          <a:xfrm>
            <a:off x="1331640" y="1600200"/>
            <a:ext cx="3164160" cy="4997152"/>
          </a:xfrm>
        </p:spPr>
        <p:txBody>
          <a:bodyPr>
            <a:normAutofit/>
          </a:bodyPr>
          <a:lstStyle/>
          <a:p>
            <a:r>
              <a:rPr lang="en-US" dirty="0" smtClean="0">
                <a:latin typeface="Times New Roman" pitchFamily="18" charset="0"/>
                <a:cs typeface="Times New Roman" pitchFamily="18" charset="0"/>
              </a:rPr>
              <a:t>1) A slice of </a:t>
            </a:r>
          </a:p>
          <a:p>
            <a:r>
              <a:rPr lang="en-US" dirty="0" smtClean="0">
                <a:latin typeface="Times New Roman" pitchFamily="18" charset="0"/>
                <a:cs typeface="Times New Roman" pitchFamily="18" charset="0"/>
              </a:rPr>
              <a:t>2) A cup of </a:t>
            </a:r>
          </a:p>
          <a:p>
            <a:r>
              <a:rPr lang="en-US" dirty="0" smtClean="0">
                <a:latin typeface="Times New Roman" pitchFamily="18" charset="0"/>
                <a:cs typeface="Times New Roman" pitchFamily="18" charset="0"/>
              </a:rPr>
              <a:t>3) A bottle of </a:t>
            </a:r>
          </a:p>
          <a:p>
            <a:r>
              <a:rPr lang="en-US" dirty="0" smtClean="0">
                <a:latin typeface="Times New Roman" pitchFamily="18" charset="0"/>
                <a:cs typeface="Times New Roman" pitchFamily="18" charset="0"/>
              </a:rPr>
              <a:t>4) A bar of </a:t>
            </a:r>
          </a:p>
          <a:p>
            <a:r>
              <a:rPr lang="en-US" dirty="0" smtClean="0">
                <a:latin typeface="Times New Roman" pitchFamily="18" charset="0"/>
                <a:cs typeface="Times New Roman" pitchFamily="18" charset="0"/>
              </a:rPr>
              <a:t>5) A piece of </a:t>
            </a:r>
          </a:p>
          <a:p>
            <a:r>
              <a:rPr lang="en-US" dirty="0" smtClean="0">
                <a:latin typeface="Times New Roman" pitchFamily="18" charset="0"/>
                <a:cs typeface="Times New Roman" pitchFamily="18" charset="0"/>
              </a:rPr>
              <a:t>6) A loaf of </a:t>
            </a:r>
          </a:p>
          <a:p>
            <a:r>
              <a:rPr lang="en-US" dirty="0" smtClean="0">
                <a:latin typeface="Times New Roman" pitchFamily="18" charset="0"/>
                <a:cs typeface="Times New Roman" pitchFamily="18" charset="0"/>
              </a:rPr>
              <a:t>7) A glass of </a:t>
            </a:r>
          </a:p>
          <a:p>
            <a:r>
              <a:rPr lang="en-US" dirty="0" smtClean="0">
                <a:latin typeface="Times New Roman" pitchFamily="18" charset="0"/>
                <a:cs typeface="Times New Roman" pitchFamily="18" charset="0"/>
              </a:rPr>
              <a:t>8) A packet of</a:t>
            </a:r>
            <a:endParaRPr lang="ru-RU" dirty="0">
              <a:latin typeface="Times New Roman" pitchFamily="18" charset="0"/>
              <a:cs typeface="Times New Roman" pitchFamily="18" charset="0"/>
            </a:endParaRPr>
          </a:p>
        </p:txBody>
      </p:sp>
      <p:sp>
        <p:nvSpPr>
          <p:cNvPr id="10" name="Объект 9"/>
          <p:cNvSpPr>
            <a:spLocks noGrp="1"/>
          </p:cNvSpPr>
          <p:nvPr>
            <p:ph sz="half" idx="2"/>
          </p:nvPr>
        </p:nvSpPr>
        <p:spPr>
          <a:xfrm>
            <a:off x="4648200" y="1600200"/>
            <a:ext cx="2948136" cy="5141168"/>
          </a:xfrm>
        </p:spPr>
        <p:txBody>
          <a:bodyPr>
            <a:normAutofit/>
          </a:bodyPr>
          <a:lstStyle/>
          <a:p>
            <a:r>
              <a:rPr lang="en-US" dirty="0" smtClean="0">
                <a:latin typeface="Times New Roman" pitchFamily="18" charset="0"/>
                <a:cs typeface="Times New Roman" pitchFamily="18" charset="0"/>
              </a:rPr>
              <a:t>a) chocolate </a:t>
            </a:r>
          </a:p>
          <a:p>
            <a:r>
              <a:rPr lang="en-US" dirty="0" smtClean="0">
                <a:latin typeface="Times New Roman" pitchFamily="18" charset="0"/>
                <a:cs typeface="Times New Roman" pitchFamily="18" charset="0"/>
              </a:rPr>
              <a:t>b) tea </a:t>
            </a:r>
          </a:p>
          <a:p>
            <a:r>
              <a:rPr lang="en-US" dirty="0" smtClean="0">
                <a:latin typeface="Times New Roman" pitchFamily="18" charset="0"/>
                <a:cs typeface="Times New Roman" pitchFamily="18" charset="0"/>
              </a:rPr>
              <a:t>c) cheese </a:t>
            </a:r>
          </a:p>
          <a:p>
            <a:r>
              <a:rPr lang="en-US" dirty="0" smtClean="0">
                <a:latin typeface="Times New Roman" pitchFamily="18" charset="0"/>
                <a:cs typeface="Times New Roman" pitchFamily="18" charset="0"/>
              </a:rPr>
              <a:t>d) chips  </a:t>
            </a:r>
          </a:p>
          <a:p>
            <a:r>
              <a:rPr lang="en-US" dirty="0" smtClean="0">
                <a:latin typeface="Times New Roman" pitchFamily="18" charset="0"/>
                <a:cs typeface="Times New Roman" pitchFamily="18" charset="0"/>
              </a:rPr>
              <a:t>f) bread </a:t>
            </a:r>
          </a:p>
          <a:p>
            <a:r>
              <a:rPr lang="en-US" dirty="0" smtClean="0">
                <a:latin typeface="Times New Roman" pitchFamily="18" charset="0"/>
                <a:cs typeface="Times New Roman" pitchFamily="18" charset="0"/>
              </a:rPr>
              <a:t>g) pie</a:t>
            </a:r>
          </a:p>
          <a:p>
            <a:r>
              <a:rPr lang="en-US" dirty="0" smtClean="0">
                <a:latin typeface="Times New Roman" pitchFamily="18" charset="0"/>
                <a:cs typeface="Times New Roman" pitchFamily="18" charset="0"/>
              </a:rPr>
              <a:t> h) juice </a:t>
            </a:r>
          </a:p>
          <a:p>
            <a:r>
              <a:rPr lang="en-US" dirty="0" smtClean="0">
                <a:latin typeface="Times New Roman" pitchFamily="18" charset="0"/>
                <a:cs typeface="Times New Roman" pitchFamily="18" charset="0"/>
              </a:rPr>
              <a:t>e) sausage</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18004359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710</Words>
  <Application>Microsoft Office PowerPoint</Application>
  <PresentationFormat>Экран (4:3)</PresentationFormat>
  <Paragraphs>107</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Методическая разработка внеклассного мероприятия  BRAIN RING</vt:lpstr>
      <vt:lpstr>BRITISH MEALS </vt:lpstr>
      <vt:lpstr>READ</vt:lpstr>
      <vt:lpstr>ROUND 1 GUESS THE WORD</vt:lpstr>
      <vt:lpstr>Round 2 </vt:lpstr>
      <vt:lpstr>ROUND 3 READ THE TEXT</vt:lpstr>
      <vt:lpstr>FOOD QUIZ ОТВЕТЬТЕ НА ВОПРОСЫ </vt:lpstr>
      <vt:lpstr>FOOD QUIZ ОТВЕТЬТЕ НА ВОПРОСЫ </vt:lpstr>
      <vt:lpstr>ROUND 4 MAKE AS MANY PAIRS AS YOU CAN </vt:lpstr>
      <vt:lpstr>ROUND 5 Впишите слова в соответствующие колонки и поставьте -s там где это необходимо.</vt:lpstr>
      <vt:lpstr>ROUND 6 Образуйте предложение, разделив его на слова и переведите на русский язык. </vt:lpstr>
      <vt:lpstr>ROUND 7 FOOD CROSSWORD</vt:lpstr>
      <vt:lpstr>Презентация PowerPoint</vt:lpstr>
      <vt:lpstr>ROUND 8 НАЙДИТЕ СЛОВА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Методическая разработка внеклассного мероприятия  BRAIN RING</dc:title>
  <dc:creator>14</dc:creator>
  <cp:lastModifiedBy>14</cp:lastModifiedBy>
  <cp:revision>23</cp:revision>
  <dcterms:created xsi:type="dcterms:W3CDTF">2020-01-15T17:47:11Z</dcterms:created>
  <dcterms:modified xsi:type="dcterms:W3CDTF">2020-01-15T19:36:16Z</dcterms:modified>
</cp:coreProperties>
</file>