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notesSlides/notesSlide1.xml" ContentType="application/vnd.openxmlformats-officedocument.presentationml.notesSlide+xml"/>
  <Override PartName="/ppt/tags/tag10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custShowLst>
    <p:custShow name="Произвольный показ 1" id="0">
      <p:sldLst>
        <p:sld r:id="rId2"/>
        <p:sld r:id="rId3"/>
        <p:sld r:id="rId4"/>
        <p:sld r:id="rId5"/>
        <p:sld r:id="rId6"/>
        <p:sld r:id="rId7"/>
        <p:sld r:id="rId8"/>
        <p:sld r:id="rId9"/>
        <p:sld r:id="rId10"/>
        <p:sld r:id="rId11"/>
      </p:sldLst>
    </p:custShow>
  </p:custShow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>
    <p:kiosk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vertBarState="maximized">
    <p:restoredLeft sz="34587" autoAdjust="0"/>
    <p:restoredTop sz="94639" autoAdjust="0"/>
  </p:normalViewPr>
  <p:slideViewPr>
    <p:cSldViewPr>
      <p:cViewPr varScale="1">
        <p:scale>
          <a:sx n="116" d="100"/>
          <a:sy n="116" d="100"/>
        </p:scale>
        <p:origin x="-1494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7044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445586E-3B01-4726-878D-B08BAE0D1E78}" type="datetimeFigureOut">
              <a:rPr lang="ru-RU" smtClean="0"/>
              <a:t>08.10.2018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D1AABC9-E419-4219-87D2-0F4D837DDF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17600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1AABC9-E419-4219-87D2-0F4D837DDFE3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36832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72D482-FA0E-4D1F-8E95-466C282FD759}" type="datetimeFigureOut">
              <a:rPr lang="ru-RU" smtClean="0"/>
              <a:t>08.10.2018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A920CE-3C13-4BC5-8A0A-D79C0C8B8A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2456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72D482-FA0E-4D1F-8E95-466C282FD759}" type="datetimeFigureOut">
              <a:rPr lang="ru-RU" smtClean="0"/>
              <a:t>08.10.2018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A920CE-3C13-4BC5-8A0A-D79C0C8B8A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12885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72D482-FA0E-4D1F-8E95-466C282FD759}" type="datetimeFigureOut">
              <a:rPr lang="ru-RU" smtClean="0"/>
              <a:t>08.10.2018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A920CE-3C13-4BC5-8A0A-D79C0C8B8A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0969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72D482-FA0E-4D1F-8E95-466C282FD759}" type="datetimeFigureOut">
              <a:rPr lang="ru-RU" smtClean="0"/>
              <a:t>08.10.2018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A920CE-3C13-4BC5-8A0A-D79C0C8B8A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48099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72D482-FA0E-4D1F-8E95-466C282FD759}" type="datetimeFigureOut">
              <a:rPr lang="ru-RU" smtClean="0"/>
              <a:t>08.10.2018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A920CE-3C13-4BC5-8A0A-D79C0C8B8A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46529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72D482-FA0E-4D1F-8E95-466C282FD759}" type="datetimeFigureOut">
              <a:rPr lang="ru-RU" smtClean="0"/>
              <a:t>08.10.2018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A920CE-3C13-4BC5-8A0A-D79C0C8B8A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71634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72D482-FA0E-4D1F-8E95-466C282FD759}" type="datetimeFigureOut">
              <a:rPr lang="ru-RU" smtClean="0"/>
              <a:t>08.10.2018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A920CE-3C13-4BC5-8A0A-D79C0C8B8A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05077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72D482-FA0E-4D1F-8E95-466C282FD759}" type="datetimeFigureOut">
              <a:rPr lang="ru-RU" smtClean="0"/>
              <a:t>08.10.2018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A920CE-3C13-4BC5-8A0A-D79C0C8B8A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64452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72D482-FA0E-4D1F-8E95-466C282FD759}" type="datetimeFigureOut">
              <a:rPr lang="ru-RU" smtClean="0"/>
              <a:t>08.10.2018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A920CE-3C13-4BC5-8A0A-D79C0C8B8A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96551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72D482-FA0E-4D1F-8E95-466C282FD759}" type="datetimeFigureOut">
              <a:rPr lang="ru-RU" smtClean="0"/>
              <a:t>08.10.2018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A920CE-3C13-4BC5-8A0A-D79C0C8B8A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31234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72D482-FA0E-4D1F-8E95-466C282FD759}" type="datetimeFigureOut">
              <a:rPr lang="ru-RU" smtClean="0"/>
              <a:t>08.10.2018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A920CE-3C13-4BC5-8A0A-D79C0C8B8A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09930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72D482-FA0E-4D1F-8E95-466C282FD759}" type="datetimeFigureOut">
              <a:rPr lang="ru-RU" smtClean="0"/>
              <a:t>08.10.2018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A920CE-3C13-4BC5-8A0A-D79C0C8B8A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29014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0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6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7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8.xml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450506"/>
          </a:xfrm>
        </p:spPr>
        <p:txBody>
          <a:bodyPr>
            <a:normAutofit/>
          </a:bodyPr>
          <a:lstStyle/>
          <a:p>
            <a:r>
              <a:rPr lang="ru-RU" sz="1200" dirty="0" smtClean="0">
                <a:solidFill>
                  <a:srgbClr val="002060"/>
                </a:solidFill>
              </a:rPr>
              <a:t>Муниципальное автономное общеобразовательное учреждение города Калининграда</a:t>
            </a:r>
            <a:br>
              <a:rPr lang="ru-RU" sz="1200" dirty="0" smtClean="0">
                <a:solidFill>
                  <a:srgbClr val="002060"/>
                </a:solidFill>
              </a:rPr>
            </a:br>
            <a:r>
              <a:rPr lang="ru-RU" sz="1200" dirty="0" smtClean="0">
                <a:solidFill>
                  <a:srgbClr val="002060"/>
                </a:solidFill>
              </a:rPr>
              <a:t>средняя общеобразовательная школа № 29</a:t>
            </a:r>
            <a:br>
              <a:rPr lang="ru-RU" sz="1200" dirty="0" smtClean="0">
                <a:solidFill>
                  <a:srgbClr val="002060"/>
                </a:solidFill>
              </a:rPr>
            </a:br>
            <a:r>
              <a:rPr lang="ru-RU" sz="1000" dirty="0" smtClean="0">
                <a:solidFill>
                  <a:srgbClr val="002060"/>
                </a:solidFill>
              </a:rPr>
              <a:t/>
            </a:r>
            <a:br>
              <a:rPr lang="ru-RU" sz="1000" dirty="0" smtClean="0">
                <a:solidFill>
                  <a:srgbClr val="002060"/>
                </a:solidFill>
              </a:rPr>
            </a:br>
            <a:r>
              <a:rPr lang="ru-RU" sz="1800" dirty="0" smtClean="0">
                <a:solidFill>
                  <a:srgbClr val="002060"/>
                </a:solidFill>
              </a:rPr>
              <a:t>Открытая ученическая научно-практическая конференция</a:t>
            </a:r>
            <a:br>
              <a:rPr lang="ru-RU" sz="1800" dirty="0" smtClean="0">
                <a:solidFill>
                  <a:srgbClr val="002060"/>
                </a:solidFill>
              </a:rPr>
            </a:br>
            <a:r>
              <a:rPr lang="ru-RU" sz="1800" dirty="0" smtClean="0">
                <a:solidFill>
                  <a:srgbClr val="002060"/>
                </a:solidFill>
              </a:rPr>
              <a:t>«Поиск и творчество»</a:t>
            </a:r>
            <a:br>
              <a:rPr lang="ru-RU" sz="1800" dirty="0" smtClean="0">
                <a:solidFill>
                  <a:srgbClr val="002060"/>
                </a:solidFill>
              </a:rPr>
            </a:br>
            <a:r>
              <a:rPr lang="ru-RU" sz="1800" dirty="0" smtClean="0">
                <a:solidFill>
                  <a:srgbClr val="002060"/>
                </a:solidFill>
              </a:rPr>
              <a:t>школьный уровень</a:t>
            </a:r>
            <a:br>
              <a:rPr lang="ru-RU" sz="1800" dirty="0" smtClean="0">
                <a:solidFill>
                  <a:srgbClr val="002060"/>
                </a:solidFill>
              </a:rPr>
            </a:br>
            <a:r>
              <a:rPr lang="ru-RU" sz="1800" dirty="0" smtClean="0">
                <a:solidFill>
                  <a:srgbClr val="002060"/>
                </a:solidFill>
              </a:rPr>
              <a:t>секция «Юный исследователь»</a:t>
            </a:r>
            <a:br>
              <a:rPr lang="ru-RU" sz="1800" dirty="0" smtClean="0">
                <a:solidFill>
                  <a:srgbClr val="002060"/>
                </a:solidFill>
              </a:rPr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28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«Красная книга или возьмем под защиту!»</a:t>
            </a:r>
            <a:br>
              <a:rPr lang="ru-RU" sz="28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8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28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8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28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18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18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1800" dirty="0"/>
              <a:t/>
            </a:r>
            <a:br>
              <a:rPr lang="ru-RU" sz="1800" dirty="0"/>
            </a:br>
            <a:r>
              <a:rPr lang="ru-RU" sz="1200" dirty="0"/>
              <a:t/>
            </a:r>
            <a:br>
              <a:rPr lang="ru-RU" sz="1200" dirty="0"/>
            </a:br>
            <a:endParaRPr lang="ru-RU" sz="1000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457200" y="4653136"/>
            <a:ext cx="8229600" cy="1473029"/>
          </a:xfrm>
        </p:spPr>
        <p:txBody>
          <a:bodyPr>
            <a:noAutofit/>
          </a:bodyPr>
          <a:lstStyle/>
          <a:p>
            <a:pPr marL="0" indent="0" algn="r">
              <a:buNone/>
            </a:pPr>
            <a:r>
              <a:rPr lang="ru-RU" sz="1200" dirty="0" smtClean="0">
                <a:solidFill>
                  <a:srgbClr val="002060"/>
                </a:solidFill>
              </a:rPr>
              <a:t>   Работу выполнил:</a:t>
            </a:r>
          </a:p>
          <a:p>
            <a:pPr marL="0" indent="0" algn="r">
              <a:buNone/>
            </a:pPr>
            <a:r>
              <a:rPr lang="ru-RU" sz="1200" dirty="0" smtClean="0">
                <a:solidFill>
                  <a:srgbClr val="002060"/>
                </a:solidFill>
              </a:rPr>
              <a:t>Ученик 3 «Е» класса МАОУ СОШ № 29</a:t>
            </a:r>
          </a:p>
          <a:p>
            <a:pPr marL="0" indent="0" algn="r">
              <a:buNone/>
            </a:pPr>
            <a:r>
              <a:rPr lang="ru-RU" sz="1200" dirty="0" smtClean="0">
                <a:solidFill>
                  <a:srgbClr val="002060"/>
                </a:solidFill>
              </a:rPr>
              <a:t>г. Калининграда</a:t>
            </a:r>
          </a:p>
          <a:p>
            <a:pPr marL="0" indent="0" algn="r">
              <a:buNone/>
            </a:pPr>
            <a:r>
              <a:rPr lang="ru-RU" sz="1200" dirty="0" smtClean="0">
                <a:solidFill>
                  <a:srgbClr val="002060"/>
                </a:solidFill>
              </a:rPr>
              <a:t>Костюков Кирилл</a:t>
            </a:r>
          </a:p>
          <a:p>
            <a:pPr marL="0" indent="0" algn="r">
              <a:buNone/>
            </a:pPr>
            <a:r>
              <a:rPr lang="ru-RU" sz="1200" dirty="0" smtClean="0">
                <a:solidFill>
                  <a:srgbClr val="002060"/>
                </a:solidFill>
              </a:rPr>
              <a:t>Научный руководитель:</a:t>
            </a:r>
          </a:p>
          <a:p>
            <a:pPr marL="0" indent="0" algn="r">
              <a:buNone/>
            </a:pPr>
            <a:r>
              <a:rPr lang="ru-RU" sz="1200" dirty="0" smtClean="0">
                <a:solidFill>
                  <a:srgbClr val="002060"/>
                </a:solidFill>
              </a:rPr>
              <a:t>учитель начальных классов МАОУ СОШ № 29</a:t>
            </a:r>
          </a:p>
          <a:p>
            <a:pPr marL="0" indent="0" algn="r">
              <a:buNone/>
            </a:pPr>
            <a:r>
              <a:rPr lang="ru-RU" sz="1200" dirty="0" smtClean="0">
                <a:solidFill>
                  <a:srgbClr val="002060"/>
                </a:solidFill>
              </a:rPr>
              <a:t>Дубровская В. В.</a:t>
            </a:r>
            <a:endParaRPr lang="ru-RU" sz="1200" dirty="0">
              <a:solidFill>
                <a:srgbClr val="002060"/>
              </a:solidFill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3068960"/>
            <a:ext cx="4572000" cy="342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3379332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18673">
        <p:split orient="vert"/>
      </p:transition>
    </mc:Choice>
    <mc:Fallback>
      <p:transition spd="slow" advTm="18673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нутый угол 4"/>
          <p:cNvSpPr/>
          <p:nvPr/>
        </p:nvSpPr>
        <p:spPr>
          <a:xfrm>
            <a:off x="107504" y="116632"/>
            <a:ext cx="8928992" cy="6624736"/>
          </a:xfrm>
          <a:prstGeom prst="foldedCorner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35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</a:rPr>
              <a:t>6. Список литературы</a:t>
            </a:r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ru-RU" sz="1800" dirty="0"/>
              <a:t>Государственный доклад о состоянии окружающей среды РК в 2015 году/Министерство по природопользованию и экологии РК. – Петрозаводск: ООО «</a:t>
            </a:r>
            <a:r>
              <a:rPr lang="ru-RU" sz="1800" i="1" dirty="0"/>
              <a:t>Два товарища</a:t>
            </a:r>
            <a:r>
              <a:rPr lang="ru-RU" sz="1800" dirty="0"/>
              <a:t>», 2016</a:t>
            </a:r>
          </a:p>
          <a:p>
            <a:pPr lvl="0"/>
            <a:r>
              <a:rPr lang="ru-RU" sz="1800" dirty="0"/>
              <a:t>Федеральный закон от 10 января 2002 г. N 7-ФЗ "Об охране окружающей среды"</a:t>
            </a:r>
          </a:p>
          <a:p>
            <a:pPr lvl="0"/>
            <a:r>
              <a:rPr lang="ru-RU" sz="1800" dirty="0"/>
              <a:t>Брем А. Жизнь животных. – Москва.. «</a:t>
            </a:r>
            <a:r>
              <a:rPr lang="ru-RU" sz="1800" i="1" dirty="0"/>
              <a:t>ЭКСО</a:t>
            </a:r>
            <a:r>
              <a:rPr lang="ru-RU" sz="1800" dirty="0"/>
              <a:t>». 2010</a:t>
            </a:r>
          </a:p>
          <a:p>
            <a:pPr lvl="0"/>
            <a:r>
              <a:rPr lang="ru-RU" sz="1800" dirty="0"/>
              <a:t>Плешаков А.А. Атлас-определитель «</a:t>
            </a:r>
            <a:r>
              <a:rPr lang="ru-RU" sz="1800" i="1" dirty="0"/>
              <a:t>От земли до неба</a:t>
            </a:r>
            <a:r>
              <a:rPr lang="ru-RU" sz="1800" dirty="0"/>
              <a:t>». – Москва, «</a:t>
            </a:r>
            <a:r>
              <a:rPr lang="ru-RU" sz="1800" i="1" dirty="0"/>
              <a:t>Просвещение</a:t>
            </a:r>
            <a:r>
              <a:rPr lang="ru-RU" sz="1800" dirty="0"/>
              <a:t>», 2012</a:t>
            </a:r>
          </a:p>
          <a:p>
            <a:pPr lvl="0"/>
            <a:r>
              <a:rPr lang="ru-RU" sz="1800" dirty="0"/>
              <a:t>Алпатов А.П. Становление и развитие правовых мер охраны редких видов растений//Биологические науки.-2013.- с183-184</a:t>
            </a:r>
          </a:p>
          <a:p>
            <a:pPr marL="0" indent="0">
              <a:buNone/>
            </a:pPr>
            <a:r>
              <a:rPr lang="ru-RU" sz="1800" dirty="0"/>
              <a:t> </a:t>
            </a:r>
          </a:p>
          <a:p>
            <a:pPr marL="0" indent="0">
              <a:buNone/>
            </a:pPr>
            <a:endParaRPr lang="ru-RU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683772966"/>
      </p:ext>
    </p:extLst>
  </p:cSld>
  <p:clrMapOvr>
    <a:masterClrMapping/>
  </p:clrMapOvr>
  <p:transition spd="slow" advTm="12263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Загнутый угол 17"/>
          <p:cNvSpPr/>
          <p:nvPr/>
        </p:nvSpPr>
        <p:spPr>
          <a:xfrm>
            <a:off x="107504" y="116632"/>
            <a:ext cx="8928992" cy="6624736"/>
          </a:xfrm>
          <a:prstGeom prst="foldedCorner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35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14202"/>
          </a:xfrm>
        </p:spPr>
        <p:txBody>
          <a:bodyPr>
            <a:normAutofit/>
          </a:bodyPr>
          <a:lstStyle/>
          <a:p>
            <a:r>
              <a:rPr lang="ru-RU" sz="3200" i="1" u="sng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Содержание</a:t>
            </a:r>
            <a:endParaRPr lang="ru-RU" sz="3200" i="1" u="sng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Объект 9"/>
          <p:cNvSpPr>
            <a:spLocks noGrp="1"/>
          </p:cNvSpPr>
          <p:nvPr>
            <p:ph idx="1"/>
          </p:nvPr>
        </p:nvSpPr>
        <p:spPr>
          <a:xfrm>
            <a:off x="457200" y="2276872"/>
            <a:ext cx="8229600" cy="3849291"/>
          </a:xfrm>
        </p:spPr>
        <p:txBody>
          <a:bodyPr>
            <a:normAutofit/>
          </a:bodyPr>
          <a:lstStyle/>
          <a:p>
            <a:pPr marL="514350" indent="-514350">
              <a:buAutoNum type="arabicPeriod"/>
            </a:pPr>
            <a:r>
              <a:rPr lang="ru-RU" sz="2400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Введение</a:t>
            </a:r>
          </a:p>
          <a:p>
            <a:pPr marL="514350" indent="-514350">
              <a:buAutoNum type="arabicPeriod"/>
            </a:pPr>
            <a:r>
              <a:rPr lang="ru-RU" sz="2400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Красная книга</a:t>
            </a:r>
          </a:p>
          <a:p>
            <a:pPr marL="514350" indent="-514350">
              <a:buAutoNum type="arabicPeriod"/>
            </a:pPr>
            <a:r>
              <a:rPr lang="ru-RU" sz="2400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Красная книга Калининградской области</a:t>
            </a:r>
          </a:p>
          <a:p>
            <a:pPr marL="514350" indent="-514350">
              <a:buAutoNum type="arabicPeriod"/>
            </a:pPr>
            <a:r>
              <a:rPr lang="ru-RU" sz="2400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Охраняемые территории Калининградской области</a:t>
            </a:r>
          </a:p>
          <a:p>
            <a:pPr marL="514350" indent="-514350">
              <a:buAutoNum type="arabicPeriod"/>
            </a:pPr>
            <a:r>
              <a:rPr lang="ru-RU" sz="2400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Заключение</a:t>
            </a:r>
          </a:p>
          <a:p>
            <a:pPr marL="514350" indent="-514350">
              <a:buAutoNum type="arabicPeriod"/>
            </a:pPr>
            <a:r>
              <a:rPr lang="ru-RU" sz="2400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Список используемой литературы</a:t>
            </a:r>
            <a:endParaRPr lang="ru-RU" sz="2400" i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461588682"/>
      </p:ext>
    </p:extLst>
  </p:cSld>
  <p:clrMapOvr>
    <a:masterClrMapping/>
  </p:clrMapOvr>
  <p:transition spd="slow" advTm="9801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нутый угол 7"/>
          <p:cNvSpPr/>
          <p:nvPr/>
        </p:nvSpPr>
        <p:spPr>
          <a:xfrm>
            <a:off x="107504" y="116632"/>
            <a:ext cx="8928992" cy="6624736"/>
          </a:xfrm>
          <a:prstGeom prst="foldedCorner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35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</a:rPr>
              <a:t>1. Введение</a:t>
            </a:r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sz="1800" i="1" dirty="0" smtClean="0">
                <a:solidFill>
                  <a:srgbClr val="002060"/>
                </a:solidFill>
              </a:rPr>
              <a:t>  </a:t>
            </a:r>
            <a:r>
              <a:rPr lang="ru-RU" sz="1800" b="1" i="1" dirty="0" smtClean="0">
                <a:solidFill>
                  <a:srgbClr val="002060"/>
                </a:solidFill>
              </a:rPr>
              <a:t>Если каждый человек на кусочке своей земли сделал бы все, что он может,                                                                              как прекрасна была бы земля наша! (А. П. Чехов)</a:t>
            </a:r>
          </a:p>
          <a:p>
            <a:pPr marL="0" indent="0" algn="ctr">
              <a:buNone/>
            </a:pPr>
            <a:endParaRPr lang="ru-RU" sz="1800" i="1" dirty="0"/>
          </a:p>
          <a:p>
            <a:pPr marL="0" indent="0">
              <a:buNone/>
            </a:pPr>
            <a:r>
              <a:rPr lang="ru-RU" sz="1800" i="1" dirty="0" smtClean="0">
                <a:solidFill>
                  <a:srgbClr val="002060"/>
                </a:solidFill>
              </a:rPr>
              <a:t>                                      </a:t>
            </a:r>
            <a:r>
              <a:rPr lang="ru-RU" sz="1800" b="1" i="1" dirty="0" smtClean="0">
                <a:solidFill>
                  <a:srgbClr val="002060"/>
                </a:solidFill>
              </a:rPr>
              <a:t>Берегите эти земли, эти воды,</a:t>
            </a:r>
          </a:p>
          <a:p>
            <a:pPr marL="0" indent="0">
              <a:buNone/>
            </a:pPr>
            <a:r>
              <a:rPr lang="ru-RU" sz="1800" b="1" i="1" dirty="0" smtClean="0">
                <a:solidFill>
                  <a:srgbClr val="002060"/>
                </a:solidFill>
              </a:rPr>
              <a:t>                                     Даже малую былиночку любя.</a:t>
            </a:r>
          </a:p>
          <a:p>
            <a:pPr marL="0" indent="0">
              <a:buNone/>
            </a:pPr>
            <a:r>
              <a:rPr lang="ru-RU" sz="1800" b="1" i="1" dirty="0" smtClean="0">
                <a:solidFill>
                  <a:srgbClr val="002060"/>
                </a:solidFill>
              </a:rPr>
              <a:t>                                     Берегите всех зверей внутри природы.</a:t>
            </a:r>
          </a:p>
          <a:p>
            <a:pPr marL="0" indent="0">
              <a:buNone/>
            </a:pPr>
            <a:r>
              <a:rPr lang="ru-RU" sz="1800" b="1" i="1" dirty="0" smtClean="0">
                <a:solidFill>
                  <a:srgbClr val="002060"/>
                </a:solidFill>
              </a:rPr>
              <a:t>                                     Убивайте лишь зверей внутри себя.</a:t>
            </a:r>
          </a:p>
          <a:p>
            <a:pPr marL="0" indent="0">
              <a:buNone/>
            </a:pPr>
            <a:r>
              <a:rPr lang="ru-RU" sz="1800" b="1" i="1" dirty="0">
                <a:solidFill>
                  <a:srgbClr val="002060"/>
                </a:solidFill>
              </a:rPr>
              <a:t> </a:t>
            </a:r>
            <a:r>
              <a:rPr lang="ru-RU" sz="1800" b="1" i="1" dirty="0" smtClean="0">
                <a:solidFill>
                  <a:srgbClr val="002060"/>
                </a:solidFill>
              </a:rPr>
              <a:t>                                                                                 (Е. Евтушенко)</a:t>
            </a:r>
          </a:p>
          <a:p>
            <a:pPr marL="0" indent="0">
              <a:buNone/>
            </a:pPr>
            <a:endParaRPr lang="ru-RU" sz="1800" i="1" dirty="0"/>
          </a:p>
          <a:p>
            <a:pPr marL="0" indent="0">
              <a:buNone/>
            </a:pPr>
            <a:endParaRPr lang="ru-RU" sz="1800" i="1" dirty="0" smtClean="0"/>
          </a:p>
          <a:p>
            <a:pPr marL="0" indent="0">
              <a:buNone/>
            </a:pPr>
            <a:r>
              <a:rPr lang="ru-RU" sz="2400" i="1" dirty="0"/>
              <a:t> </a:t>
            </a:r>
            <a:r>
              <a:rPr lang="ru-RU" sz="2400" i="1" dirty="0" smtClean="0"/>
              <a:t>  </a:t>
            </a:r>
            <a:r>
              <a:rPr lang="ru-RU" sz="2400" dirty="0" smtClean="0">
                <a:solidFill>
                  <a:srgbClr val="002060"/>
                </a:solidFill>
              </a:rPr>
              <a:t>Если человек осознает. Насколько его жизнь зависит от природы, то он начнет бережнее к ней относиться.</a:t>
            </a:r>
            <a:endParaRPr lang="ru-RU" sz="2400" i="1" dirty="0">
              <a:solidFill>
                <a:srgbClr val="002060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043077892"/>
      </p:ext>
    </p:extLst>
  </p:cSld>
  <p:clrMapOvr>
    <a:masterClrMapping/>
  </p:clrMapOvr>
  <p:transition spd="slow" advTm="15432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нутый угол 3"/>
          <p:cNvSpPr/>
          <p:nvPr/>
        </p:nvSpPr>
        <p:spPr>
          <a:xfrm>
            <a:off x="107504" y="99000"/>
            <a:ext cx="8928992" cy="6642368"/>
          </a:xfrm>
          <a:prstGeom prst="foldedCorner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35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</a:rPr>
              <a:t>2. Красная книга</a:t>
            </a:r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71600" y="1600200"/>
            <a:ext cx="7344816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1800" dirty="0" smtClean="0"/>
              <a:t>  </a:t>
            </a:r>
          </a:p>
          <a:p>
            <a:pPr marL="0" indent="0">
              <a:buNone/>
            </a:pPr>
            <a:r>
              <a:rPr lang="ru-RU" sz="1800" dirty="0">
                <a:solidFill>
                  <a:srgbClr val="002060"/>
                </a:solidFill>
              </a:rPr>
              <a:t> </a:t>
            </a:r>
            <a:r>
              <a:rPr lang="ru-RU" sz="1800" dirty="0" smtClean="0">
                <a:solidFill>
                  <a:srgbClr val="002060"/>
                </a:solidFill>
              </a:rPr>
              <a:t>   </a:t>
            </a:r>
            <a:r>
              <a:rPr lang="ru-RU" sz="2000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Красная книга является основным документом, в котором обобщены материалы о современном состоянии редких и находящихся под угрозой исчезновения видов растений и животных, на основании которых проводится разработка научных и практических мер, направленных на их охрану, воспроизводство и рациональное использование. В Красную книгу заносят виды растений и животных, которые постоянно или временно растут, либо обитают в естественных условиях на определенной территории и находятся под угрозой исчезновения. Виды животных и растений, занесенные в Красную книгу, подлежат особой охране на всей отдельно взятой территории, которую охватывает конкретное издание Красной книги.</a:t>
            </a:r>
            <a:endParaRPr lang="ru-RU" sz="2000" i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106993226"/>
      </p:ext>
    </p:extLst>
  </p:cSld>
  <p:clrMapOvr>
    <a:masterClrMapping/>
  </p:clrMapOvr>
  <p:transition spd="slow" advTm="4077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нутый угол 1"/>
          <p:cNvSpPr/>
          <p:nvPr/>
        </p:nvSpPr>
        <p:spPr>
          <a:xfrm>
            <a:off x="107504" y="116632"/>
            <a:ext cx="8928992" cy="6624736"/>
          </a:xfrm>
          <a:prstGeom prst="foldedCorner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35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3. Красная книга Калининградской области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 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 smtClean="0"/>
              <a:t> </a:t>
            </a:r>
            <a:r>
              <a:rPr lang="ru-RU" sz="2000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Красная книга Калининградской области – это долгожданное и своевременное издание, призванное дать всем жителям региона и научному мировому сообществу возможность получить независимую, достоверную информация о биологическом и экосистемном разнообразии нашего края.</a:t>
            </a:r>
            <a:endParaRPr lang="ru-RU" sz="2000" i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7904" y="1340768"/>
            <a:ext cx="1855093" cy="27125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684038471"/>
      </p:ext>
    </p:extLst>
  </p:cSld>
  <p:clrMapOvr>
    <a:masterClrMapping/>
  </p:clrMapOvr>
  <p:transition spd="slow" advTm="4365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нутый угол 4"/>
          <p:cNvSpPr/>
          <p:nvPr/>
        </p:nvSpPr>
        <p:spPr>
          <a:xfrm>
            <a:off x="107504" y="116632"/>
            <a:ext cx="8928992" cy="6624736"/>
          </a:xfrm>
          <a:prstGeom prst="foldedCorner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u="sng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Семь самых редких животных Калининградской области</a:t>
            </a:r>
            <a:endParaRPr lang="ru-RU" sz="2400" b="1" u="sng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</a:rPr>
              <a:t>Болотная черепаха</a:t>
            </a:r>
          </a:p>
          <a:p>
            <a:pPr marL="0" indent="0">
              <a:buNone/>
            </a:pPr>
            <a:endParaRPr lang="ru-RU" sz="20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0" indent="0">
              <a:buNone/>
            </a:pPr>
            <a:endParaRPr lang="ru-RU" sz="2000" b="1" dirty="0">
              <a:solidFill>
                <a:schemeClr val="accent1">
                  <a:lumMod val="50000"/>
                </a:schemeClr>
              </a:solidFill>
            </a:endParaRPr>
          </a:p>
          <a:p>
            <a:pPr marL="0" indent="0">
              <a:buNone/>
            </a:pPr>
            <a:endParaRPr lang="ru-RU" sz="20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0" indent="0">
              <a:buNone/>
            </a:pPr>
            <a:endParaRPr lang="ru-RU" sz="2000" b="1" dirty="0">
              <a:solidFill>
                <a:schemeClr val="accent1">
                  <a:lumMod val="50000"/>
                </a:schemeClr>
              </a:solidFill>
            </a:endParaRPr>
          </a:p>
          <a:p>
            <a:pPr marL="0" indent="0">
              <a:buNone/>
            </a:pPr>
            <a:endParaRPr lang="ru-RU" sz="20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0" indent="0">
              <a:buNone/>
            </a:pP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</a:rPr>
              <a:t>Камышовая жаба</a:t>
            </a:r>
            <a:endParaRPr lang="ru-RU" sz="20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</a:rPr>
              <a:t>Красный коршун</a:t>
            </a:r>
          </a:p>
          <a:p>
            <a:pPr marL="0" indent="0">
              <a:buNone/>
            </a:pPr>
            <a:endParaRPr lang="ru-RU" sz="20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0" indent="0">
              <a:buNone/>
            </a:pPr>
            <a:endParaRPr lang="ru-RU" sz="2000" b="1" dirty="0">
              <a:solidFill>
                <a:schemeClr val="accent1">
                  <a:lumMod val="50000"/>
                </a:schemeClr>
              </a:solidFill>
            </a:endParaRPr>
          </a:p>
          <a:p>
            <a:pPr marL="0" indent="0">
              <a:buNone/>
            </a:pPr>
            <a:endParaRPr lang="ru-RU" sz="20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0" indent="0">
              <a:buNone/>
            </a:pPr>
            <a:endParaRPr lang="ru-RU" sz="2000" b="1" dirty="0">
              <a:solidFill>
                <a:schemeClr val="accent1">
                  <a:lumMod val="50000"/>
                </a:schemeClr>
              </a:solidFill>
            </a:endParaRPr>
          </a:p>
          <a:p>
            <a:pPr marL="0" indent="0">
              <a:buNone/>
            </a:pPr>
            <a:endParaRPr lang="ru-RU" sz="20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0" indent="0">
              <a:buNone/>
            </a:pP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</a:rPr>
              <a:t>Змееяд</a:t>
            </a:r>
            <a:endParaRPr lang="ru-RU" sz="20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091" y="1997588"/>
            <a:ext cx="3068579" cy="17914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4293096"/>
            <a:ext cx="3140587" cy="19442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2024362"/>
            <a:ext cx="2805638" cy="17646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4293096"/>
            <a:ext cx="2805638" cy="19442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051029409"/>
      </p:ext>
    </p:extLst>
  </p:cSld>
  <p:clrMapOvr>
    <a:masterClrMapping/>
  </p:clrMapOvr>
  <p:transition spd="slow" advTm="14531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6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1" dur="2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8" dur="2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3" dur="20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нутый угол 7"/>
          <p:cNvSpPr/>
          <p:nvPr/>
        </p:nvSpPr>
        <p:spPr>
          <a:xfrm>
            <a:off x="107504" y="116632"/>
            <a:ext cx="8928992" cy="6624736"/>
          </a:xfrm>
          <a:prstGeom prst="foldedCorner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half" idx="1"/>
          </p:nvPr>
        </p:nvSpPr>
        <p:spPr>
          <a:xfrm>
            <a:off x="457200" y="764704"/>
            <a:ext cx="4038600" cy="536145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</a:rPr>
              <a:t>Сапсан</a:t>
            </a:r>
          </a:p>
          <a:p>
            <a:pPr marL="0" indent="0">
              <a:buNone/>
            </a:pPr>
            <a:endParaRPr lang="ru-RU" sz="2000" b="1" dirty="0" smtClean="0"/>
          </a:p>
          <a:p>
            <a:pPr marL="0" indent="0">
              <a:buNone/>
            </a:pPr>
            <a:endParaRPr lang="ru-RU" sz="2000" b="1" dirty="0"/>
          </a:p>
          <a:p>
            <a:pPr marL="0" indent="0">
              <a:buNone/>
            </a:pPr>
            <a:endParaRPr lang="ru-RU" sz="2000" b="1" dirty="0" smtClean="0"/>
          </a:p>
          <a:p>
            <a:pPr marL="0" indent="0">
              <a:buNone/>
            </a:pPr>
            <a:endParaRPr lang="ru-RU" sz="2000" b="1" dirty="0"/>
          </a:p>
          <a:p>
            <a:pPr marL="0" indent="0">
              <a:buNone/>
            </a:pPr>
            <a:endParaRPr lang="ru-RU" sz="2000" b="1" dirty="0" smtClean="0"/>
          </a:p>
          <a:p>
            <a:pPr marL="0" indent="0">
              <a:buNone/>
            </a:pPr>
            <a:endParaRPr lang="ru-RU" sz="2000" b="1" dirty="0" smtClean="0"/>
          </a:p>
          <a:p>
            <a:pPr marL="0" indent="0">
              <a:buNone/>
            </a:pP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</a:rPr>
              <a:t>Рысь</a:t>
            </a:r>
          </a:p>
          <a:p>
            <a:pPr marL="0" indent="0">
              <a:buNone/>
            </a:pPr>
            <a:endParaRPr lang="ru-RU" sz="20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7" name="Объект 6"/>
          <p:cNvSpPr>
            <a:spLocks noGrp="1"/>
          </p:cNvSpPr>
          <p:nvPr>
            <p:ph sz="half" idx="2"/>
          </p:nvPr>
        </p:nvSpPr>
        <p:spPr>
          <a:xfrm>
            <a:off x="4648200" y="1052736"/>
            <a:ext cx="4038600" cy="5073427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sz="20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0" indent="0">
              <a:buNone/>
            </a:pPr>
            <a:endParaRPr lang="ru-RU" sz="2000" b="1" dirty="0">
              <a:solidFill>
                <a:schemeClr val="accent1">
                  <a:lumMod val="50000"/>
                </a:schemeClr>
              </a:solidFill>
            </a:endParaRPr>
          </a:p>
          <a:p>
            <a:pPr marL="0" indent="0">
              <a:buNone/>
            </a:pP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</a:rPr>
              <a:t>Вечерница малая (гладконосая летучая мышь)</a:t>
            </a:r>
            <a:endParaRPr lang="ru-RU" sz="20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3" y="1196752"/>
            <a:ext cx="3024335" cy="20162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3" y="3789040"/>
            <a:ext cx="3029068" cy="19442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2617419"/>
            <a:ext cx="3353055" cy="26611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4054806717"/>
      </p:ext>
    </p:extLst>
  </p:cSld>
  <p:clrMapOvr>
    <a:masterClrMapping/>
  </p:clrMapOvr>
  <p:transition spd="slow" advTm="12881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1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6" dur="20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8" dur="20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  <p:bldP spid="7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нутый угол 6"/>
          <p:cNvSpPr/>
          <p:nvPr/>
        </p:nvSpPr>
        <p:spPr>
          <a:xfrm>
            <a:off x="107504" y="116632"/>
            <a:ext cx="8928992" cy="6624736"/>
          </a:xfrm>
          <a:prstGeom prst="foldedCorner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</a:rPr>
              <a:t>4. Охраняемые территории Калининградской области</a:t>
            </a:r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2000" b="1" u="sng" dirty="0" smtClean="0">
                <a:solidFill>
                  <a:srgbClr val="002060"/>
                </a:solidFill>
              </a:rPr>
              <a:t>Куршская коса</a:t>
            </a:r>
          </a:p>
          <a:p>
            <a:pPr marL="0" indent="0">
              <a:buNone/>
            </a:pPr>
            <a:endParaRPr lang="ru-RU" sz="2000" b="1" u="sng" dirty="0">
              <a:solidFill>
                <a:srgbClr val="002060"/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2000" b="1" u="sng" dirty="0" smtClean="0">
                <a:solidFill>
                  <a:srgbClr val="002060"/>
                </a:solidFill>
              </a:rPr>
              <a:t>Природный парк Виштынецкий</a:t>
            </a:r>
          </a:p>
          <a:p>
            <a:pPr marL="0" indent="0">
              <a:buNone/>
            </a:pPr>
            <a:endParaRPr lang="ru-RU" sz="2000" b="1" u="sng" dirty="0">
              <a:solidFill>
                <a:srgbClr val="002060"/>
              </a:solidFill>
            </a:endParaRPr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276872"/>
            <a:ext cx="3696883" cy="27795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2276872"/>
            <a:ext cx="3710797" cy="27795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781436271"/>
      </p:ext>
    </p:extLst>
  </p:cSld>
  <p:clrMapOvr>
    <a:masterClrMapping/>
  </p:clrMapOvr>
  <p:transition spd="slow" advTm="6834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нутый угол 5"/>
          <p:cNvSpPr/>
          <p:nvPr/>
        </p:nvSpPr>
        <p:spPr>
          <a:xfrm>
            <a:off x="107504" y="116632"/>
            <a:ext cx="8928992" cy="6624736"/>
          </a:xfrm>
          <a:prstGeom prst="foldedCorner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691680" y="6093296"/>
            <a:ext cx="5760640" cy="576064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</a:rPr>
              <a:t>5. Заключение</a:t>
            </a:r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1268760"/>
            <a:ext cx="8229600" cy="4824535"/>
          </a:xfrm>
        </p:spPr>
        <p:txBody>
          <a:bodyPr>
            <a:normAutofit fontScale="25000" lnSpcReduction="20000"/>
          </a:bodyPr>
          <a:lstStyle/>
          <a:p>
            <a:pPr marL="0" indent="0" algn="just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6400" b="1" u="sng" cap="all" dirty="0">
                <a:ln w="4496" cap="flat" cmpd="sng" algn="ctr">
                  <a:solidFill>
                    <a:srgbClr val="5C437A"/>
                  </a:solidFill>
                  <a:prstDash val="solid"/>
                  <a:round/>
                </a:ln>
                <a:gradFill>
                  <a:gsLst>
                    <a:gs pos="0">
                      <a:srgbClr val="381563"/>
                    </a:gs>
                    <a:gs pos="43000">
                      <a:srgbClr val="7B34D2"/>
                    </a:gs>
                    <a:gs pos="48000">
                      <a:srgbClr val="7230C3"/>
                    </a:gs>
                    <a:gs pos="100000">
                      <a:srgbClr val="381563"/>
                    </a:gs>
                  </a:gsLst>
                  <a:lin ang="5400000" scaled="0"/>
                </a:gradFill>
                <a:effectLst>
                  <a:reflection blurRad="12700" stA="28000" endPos="45000" dist="1003" dir="5400000" sy="-100000" algn="bl"/>
                </a:effectLst>
                <a:latin typeface="Times New Roman"/>
                <a:ea typeface="Times New Roman"/>
                <a:cs typeface="Times New Roman"/>
              </a:rPr>
              <a:t>Правила охраны природы</a:t>
            </a:r>
            <a:endParaRPr lang="ru-RU" sz="6400" dirty="0">
              <a:ea typeface="Times New Roman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endParaRPr lang="ru-RU" b="1" cap="all" dirty="0" smtClean="0">
              <a:ln w="4496" cap="flat" cmpd="sng" algn="ctr">
                <a:solidFill>
                  <a:srgbClr val="5C437A"/>
                </a:solidFill>
                <a:prstDash val="solid"/>
                <a:round/>
              </a:ln>
              <a:gradFill>
                <a:gsLst>
                  <a:gs pos="0">
                    <a:srgbClr val="381563"/>
                  </a:gs>
                  <a:gs pos="43000">
                    <a:srgbClr val="7B34D2"/>
                  </a:gs>
                  <a:gs pos="48000">
                    <a:srgbClr val="7230C3"/>
                  </a:gs>
                  <a:gs pos="100000">
                    <a:srgbClr val="381563"/>
                  </a:gs>
                </a:gsLst>
                <a:lin ang="5400000" scaled="0"/>
              </a:gradFill>
              <a:effectLst>
                <a:reflection blurRad="12700" stA="28000" endPos="45000" dist="1003" dir="5400000" sy="-100000" algn="bl"/>
              </a:effectLst>
              <a:ea typeface="Times New Roman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6400" b="1" cap="all" dirty="0" smtClean="0">
                <a:ln w="4496" cap="flat" cmpd="sng" algn="ctr">
                  <a:solidFill>
                    <a:srgbClr val="5C437A"/>
                  </a:solidFill>
                  <a:prstDash val="solid"/>
                  <a:round/>
                </a:ln>
                <a:gradFill>
                  <a:gsLst>
                    <a:gs pos="0">
                      <a:srgbClr val="381563"/>
                    </a:gs>
                    <a:gs pos="43000">
                      <a:srgbClr val="7B34D2"/>
                    </a:gs>
                    <a:gs pos="48000">
                      <a:srgbClr val="7230C3"/>
                    </a:gs>
                    <a:gs pos="100000">
                      <a:srgbClr val="381563"/>
                    </a:gs>
                  </a:gsLst>
                  <a:lin ang="5400000" scaled="0"/>
                </a:gradFill>
                <a:effectLst>
                  <a:reflection blurRad="12700" stA="28000" endPos="45000" dist="1003" dir="5400000" sy="-100000" algn="bl"/>
                </a:effectLst>
                <a:ea typeface="Times New Roman"/>
                <a:cs typeface="Times New Roman"/>
              </a:rPr>
              <a:t>Не </a:t>
            </a:r>
            <a:r>
              <a:rPr lang="ru-RU" sz="6400" b="1" cap="all" dirty="0">
                <a:ln w="4496" cap="flat" cmpd="sng" algn="ctr">
                  <a:solidFill>
                    <a:srgbClr val="5C437A"/>
                  </a:solidFill>
                  <a:prstDash val="solid"/>
                  <a:round/>
                </a:ln>
                <a:gradFill>
                  <a:gsLst>
                    <a:gs pos="0">
                      <a:srgbClr val="381563"/>
                    </a:gs>
                    <a:gs pos="43000">
                      <a:srgbClr val="7B34D2"/>
                    </a:gs>
                    <a:gs pos="48000">
                      <a:srgbClr val="7230C3"/>
                    </a:gs>
                    <a:gs pos="100000">
                      <a:srgbClr val="381563"/>
                    </a:gs>
                  </a:gsLst>
                  <a:lin ang="5400000" scaled="0"/>
                </a:gradFill>
                <a:effectLst>
                  <a:reflection blurRad="12700" stA="28000" endPos="45000" dist="1003" dir="5400000" sy="-100000" algn="bl"/>
                </a:effectLst>
                <a:ea typeface="Times New Roman"/>
                <a:cs typeface="Times New Roman"/>
              </a:rPr>
              <a:t>ломай ветки деревьев и кустарников.</a:t>
            </a:r>
            <a:endParaRPr lang="ru-RU" sz="6400" dirty="0">
              <a:ea typeface="Times New Roman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6400" b="1" cap="all" dirty="0">
                <a:ln w="4496" cap="flat" cmpd="sng" algn="ctr">
                  <a:solidFill>
                    <a:srgbClr val="5C437A"/>
                  </a:solidFill>
                  <a:prstDash val="solid"/>
                  <a:round/>
                </a:ln>
                <a:gradFill>
                  <a:gsLst>
                    <a:gs pos="0">
                      <a:srgbClr val="381563"/>
                    </a:gs>
                    <a:gs pos="43000">
                      <a:srgbClr val="7B34D2"/>
                    </a:gs>
                    <a:gs pos="48000">
                      <a:srgbClr val="7230C3"/>
                    </a:gs>
                    <a:gs pos="100000">
                      <a:srgbClr val="381563"/>
                    </a:gs>
                  </a:gsLst>
                  <a:lin ang="5400000" scaled="0"/>
                </a:gradFill>
                <a:effectLst>
                  <a:reflection blurRad="12700" stA="28000" endPos="45000" dist="1003" dir="5400000" sy="-100000" algn="bl"/>
                </a:effectLst>
                <a:ea typeface="Times New Roman"/>
                <a:cs typeface="Times New Roman"/>
              </a:rPr>
              <a:t>Не повреждай кору деревьев.</a:t>
            </a:r>
            <a:endParaRPr lang="ru-RU" sz="6400" dirty="0">
              <a:ea typeface="Times New Roman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6400" b="1" cap="all" dirty="0">
                <a:ln w="4496" cap="flat" cmpd="sng" algn="ctr">
                  <a:solidFill>
                    <a:srgbClr val="5C437A"/>
                  </a:solidFill>
                  <a:prstDash val="solid"/>
                  <a:round/>
                </a:ln>
                <a:gradFill>
                  <a:gsLst>
                    <a:gs pos="0">
                      <a:srgbClr val="381563"/>
                    </a:gs>
                    <a:gs pos="43000">
                      <a:srgbClr val="7B34D2"/>
                    </a:gs>
                    <a:gs pos="48000">
                      <a:srgbClr val="7230C3"/>
                    </a:gs>
                    <a:gs pos="100000">
                      <a:srgbClr val="381563"/>
                    </a:gs>
                  </a:gsLst>
                  <a:lin ang="5400000" scaled="0"/>
                </a:gradFill>
                <a:effectLst>
                  <a:reflection blurRad="12700" stA="28000" endPos="45000" dist="1003" dir="5400000" sy="-100000" algn="bl"/>
                </a:effectLst>
                <a:ea typeface="Times New Roman"/>
                <a:cs typeface="Times New Roman"/>
              </a:rPr>
              <a:t>Не рви в лесу и на лугу цветы.</a:t>
            </a:r>
            <a:endParaRPr lang="ru-RU" sz="6400" dirty="0">
              <a:ea typeface="Times New Roman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6400" b="1" cap="all" dirty="0">
                <a:ln w="4496" cap="flat" cmpd="sng" algn="ctr">
                  <a:solidFill>
                    <a:srgbClr val="5C437A"/>
                  </a:solidFill>
                  <a:prstDash val="solid"/>
                  <a:round/>
                </a:ln>
                <a:gradFill>
                  <a:gsLst>
                    <a:gs pos="0">
                      <a:srgbClr val="381563"/>
                    </a:gs>
                    <a:gs pos="43000">
                      <a:srgbClr val="7B34D2"/>
                    </a:gs>
                    <a:gs pos="48000">
                      <a:srgbClr val="7230C3"/>
                    </a:gs>
                    <a:gs pos="100000">
                      <a:srgbClr val="381563"/>
                    </a:gs>
                  </a:gsLst>
                  <a:lin ang="5400000" scaled="0"/>
                </a:gradFill>
                <a:effectLst>
                  <a:reflection blurRad="12700" stA="28000" endPos="45000" dist="1003" dir="5400000" sy="-100000" algn="bl"/>
                </a:effectLst>
                <a:ea typeface="Times New Roman"/>
                <a:cs typeface="Times New Roman"/>
              </a:rPr>
              <a:t>Пусть красивые растения останутся в природе!</a:t>
            </a:r>
            <a:endParaRPr lang="ru-RU" sz="6400" dirty="0">
              <a:ea typeface="Times New Roman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6400" b="1" cap="all" dirty="0">
                <a:ln w="4496" cap="flat" cmpd="sng" algn="ctr">
                  <a:solidFill>
                    <a:srgbClr val="5C437A"/>
                  </a:solidFill>
                  <a:prstDash val="solid"/>
                  <a:round/>
                </a:ln>
                <a:gradFill>
                  <a:gsLst>
                    <a:gs pos="0">
                      <a:srgbClr val="381563"/>
                    </a:gs>
                    <a:gs pos="43000">
                      <a:srgbClr val="7B34D2"/>
                    </a:gs>
                    <a:gs pos="48000">
                      <a:srgbClr val="7230C3"/>
                    </a:gs>
                    <a:gs pos="100000">
                      <a:srgbClr val="381563"/>
                    </a:gs>
                  </a:gsLst>
                  <a:lin ang="5400000" scaled="0"/>
                </a:gradFill>
                <a:effectLst>
                  <a:reflection blurRad="12700" stA="28000" endPos="45000" dist="1003" dir="5400000" sy="-100000" algn="bl"/>
                </a:effectLst>
                <a:ea typeface="Times New Roman"/>
                <a:cs typeface="Times New Roman"/>
              </a:rPr>
              <a:t>Не лови бабочек, шмелей, стрекоз и других насекомых</a:t>
            </a:r>
            <a:endParaRPr lang="ru-RU" sz="6400" dirty="0">
              <a:ea typeface="Times New Roman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6400" b="1" cap="all" dirty="0">
                <a:ln w="4496" cap="flat" cmpd="sng" algn="ctr">
                  <a:solidFill>
                    <a:srgbClr val="5C437A"/>
                  </a:solidFill>
                  <a:prstDash val="solid"/>
                  <a:round/>
                </a:ln>
                <a:gradFill>
                  <a:gsLst>
                    <a:gs pos="0">
                      <a:srgbClr val="381563"/>
                    </a:gs>
                    <a:gs pos="43000">
                      <a:srgbClr val="7B34D2"/>
                    </a:gs>
                    <a:gs pos="48000">
                      <a:srgbClr val="7230C3"/>
                    </a:gs>
                    <a:gs pos="100000">
                      <a:srgbClr val="381563"/>
                    </a:gs>
                  </a:gsLst>
                  <a:lin ang="5400000" scaled="0"/>
                </a:gradFill>
                <a:effectLst>
                  <a:reflection blurRad="12700" stA="28000" endPos="45000" dist="1003" dir="5400000" sy="-100000" algn="bl"/>
                </a:effectLst>
                <a:ea typeface="Times New Roman"/>
                <a:cs typeface="Times New Roman"/>
              </a:rPr>
              <a:t>Не лови диких животных и не уноси их домой</a:t>
            </a:r>
            <a:endParaRPr lang="ru-RU" sz="6400" dirty="0">
              <a:ea typeface="Times New Roman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6400" b="1" cap="all" dirty="0">
                <a:ln w="4496" cap="flat" cmpd="sng" algn="ctr">
                  <a:solidFill>
                    <a:srgbClr val="5C437A"/>
                  </a:solidFill>
                  <a:prstDash val="solid"/>
                  <a:round/>
                </a:ln>
                <a:gradFill>
                  <a:gsLst>
                    <a:gs pos="0">
                      <a:srgbClr val="381563"/>
                    </a:gs>
                    <a:gs pos="43000">
                      <a:srgbClr val="7B34D2"/>
                    </a:gs>
                    <a:gs pos="48000">
                      <a:srgbClr val="7230C3"/>
                    </a:gs>
                    <a:gs pos="100000">
                      <a:srgbClr val="381563"/>
                    </a:gs>
                  </a:gsLst>
                  <a:lin ang="5400000" scaled="0"/>
                </a:gradFill>
                <a:effectLst>
                  <a:reflection blurRad="12700" stA="28000" endPos="45000" dist="1003" dir="5400000" sy="-100000" algn="bl"/>
                </a:effectLst>
                <a:ea typeface="Times New Roman"/>
                <a:cs typeface="Times New Roman"/>
              </a:rPr>
              <a:t>Не подходи близко к гнездам птиц и не разоряй их</a:t>
            </a:r>
            <a:endParaRPr lang="ru-RU" sz="6400" dirty="0">
              <a:ea typeface="Times New Roman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6400" b="1" cap="all" dirty="0">
                <a:ln w="4496" cap="flat" cmpd="sng" algn="ctr">
                  <a:solidFill>
                    <a:srgbClr val="5C437A"/>
                  </a:solidFill>
                  <a:prstDash val="solid"/>
                  <a:round/>
                </a:ln>
                <a:gradFill>
                  <a:gsLst>
                    <a:gs pos="0">
                      <a:srgbClr val="381563"/>
                    </a:gs>
                    <a:gs pos="43000">
                      <a:srgbClr val="7B34D2"/>
                    </a:gs>
                    <a:gs pos="48000">
                      <a:srgbClr val="7230C3"/>
                    </a:gs>
                    <a:gs pos="100000">
                      <a:srgbClr val="381563"/>
                    </a:gs>
                  </a:gsLst>
                  <a:lin ang="5400000" scaled="0"/>
                </a:gradFill>
                <a:effectLst>
                  <a:reflection blurRad="12700" stA="28000" endPos="45000" dist="1003" dir="5400000" sy="-100000" algn="bl"/>
                </a:effectLst>
                <a:ea typeface="Times New Roman"/>
                <a:cs typeface="Times New Roman"/>
              </a:rPr>
              <a:t>Не оставляй в лесу, на лугу, у реки, у моря мусор.</a:t>
            </a:r>
            <a:endParaRPr lang="ru-RU" sz="6400" dirty="0">
              <a:ea typeface="Times New Roman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6400" b="1" cap="all" dirty="0">
                <a:ln w="4496" cap="flat" cmpd="sng" algn="ctr">
                  <a:solidFill>
                    <a:srgbClr val="5C437A"/>
                  </a:solidFill>
                  <a:prstDash val="solid"/>
                  <a:round/>
                </a:ln>
                <a:gradFill>
                  <a:gsLst>
                    <a:gs pos="0">
                      <a:srgbClr val="381563"/>
                    </a:gs>
                    <a:gs pos="43000">
                      <a:srgbClr val="7B34D2"/>
                    </a:gs>
                    <a:gs pos="48000">
                      <a:srgbClr val="7230C3"/>
                    </a:gs>
                    <a:gs pos="100000">
                      <a:srgbClr val="381563"/>
                    </a:gs>
                  </a:gsLst>
                  <a:lin ang="5400000" scaled="0"/>
                </a:gradFill>
                <a:effectLst>
                  <a:reflection blurRad="12700" stA="28000" endPos="45000" dist="1003" dir="5400000" sy="-100000" algn="bl"/>
                </a:effectLst>
                <a:ea typeface="Times New Roman"/>
                <a:cs typeface="Times New Roman"/>
              </a:rPr>
              <a:t>Не шуми в </a:t>
            </a:r>
            <a:r>
              <a:rPr lang="ru-RU" sz="6400" b="1" cap="all" dirty="0" smtClean="0">
                <a:ln w="4496" cap="flat" cmpd="sng" algn="ctr">
                  <a:solidFill>
                    <a:srgbClr val="5C437A"/>
                  </a:solidFill>
                  <a:prstDash val="solid"/>
                  <a:round/>
                </a:ln>
                <a:gradFill>
                  <a:gsLst>
                    <a:gs pos="0">
                      <a:srgbClr val="381563"/>
                    </a:gs>
                    <a:gs pos="43000">
                      <a:srgbClr val="7B34D2"/>
                    </a:gs>
                    <a:gs pos="48000">
                      <a:srgbClr val="7230C3"/>
                    </a:gs>
                    <a:gs pos="100000">
                      <a:srgbClr val="381563"/>
                    </a:gs>
                  </a:gsLst>
                  <a:lin ang="5400000" scaled="0"/>
                </a:gradFill>
                <a:effectLst>
                  <a:reflection blurRad="12700" stA="28000" endPos="45000" dist="1003" dir="5400000" sy="-100000" algn="bl"/>
                </a:effectLst>
                <a:ea typeface="Times New Roman"/>
                <a:cs typeface="Times New Roman"/>
              </a:rPr>
              <a:t>лесу. </a:t>
            </a:r>
          </a:p>
          <a:p>
            <a:pPr marL="0" indent="0" algn="ctr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9600" b="1" cap="all" dirty="0">
                <a:ln w="4496" cap="flat" cmpd="sng" algn="ctr">
                  <a:solidFill>
                    <a:srgbClr val="5C437A"/>
                  </a:solidFill>
                  <a:prstDash val="solid"/>
                  <a:round/>
                </a:ln>
                <a:solidFill>
                  <a:srgbClr val="7030A0"/>
                </a:solidFill>
                <a:effectLst>
                  <a:reflection blurRad="12700" stA="28000" endPos="45000" dist="1003" dir="5400000" sy="-100000" algn="bl"/>
                </a:effectLst>
                <a:ea typeface="Times New Roman"/>
                <a:cs typeface="Times New Roman"/>
              </a:rPr>
              <a:t> </a:t>
            </a:r>
            <a:r>
              <a:rPr lang="ru-RU" sz="9600" b="1" cap="all" dirty="0" smtClean="0">
                <a:ln w="4496" cap="flat" cmpd="sng" algn="ctr">
                  <a:solidFill>
                    <a:srgbClr val="5C437A"/>
                  </a:solidFill>
                  <a:prstDash val="solid"/>
                  <a:round/>
                </a:ln>
                <a:solidFill>
                  <a:srgbClr val="7030A0"/>
                </a:solidFill>
                <a:effectLst>
                  <a:reflection blurRad="12700" stA="28000" endPos="45000" dist="1003" dir="5400000" sy="-100000" algn="bl"/>
                </a:effectLst>
                <a:ea typeface="Times New Roman"/>
                <a:cs typeface="Times New Roman"/>
              </a:rPr>
              <a:t>           </a:t>
            </a:r>
          </a:p>
          <a:p>
            <a:pPr marL="0" indent="0" algn="ctr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9600" b="1" cap="all" dirty="0" smtClean="0">
                <a:ln w="4496" cap="flat" cmpd="sng" algn="ctr">
                  <a:solidFill>
                    <a:srgbClr val="5C437A"/>
                  </a:solidFill>
                  <a:prstDash val="solid"/>
                  <a:round/>
                </a:ln>
                <a:solidFill>
                  <a:srgbClr val="FF0000"/>
                </a:solidFill>
                <a:effectLst>
                  <a:reflection blurRad="12700" stA="28000" endPos="45000" dist="1003" dir="5400000" sy="-100000" algn="bl"/>
                </a:effectLst>
                <a:ea typeface="Times New Roman"/>
                <a:cs typeface="Times New Roman"/>
              </a:rPr>
              <a:t>Сохраним нашу природу вместе!</a:t>
            </a:r>
          </a:p>
          <a:p>
            <a:pPr marL="0" indent="0" algn="just">
              <a:lnSpc>
                <a:spcPct val="115000"/>
              </a:lnSpc>
              <a:spcAft>
                <a:spcPts val="1000"/>
              </a:spcAft>
              <a:buNone/>
            </a:pPr>
            <a:endParaRPr lang="ru-RU" sz="4000" dirty="0">
              <a:ea typeface="Times New Roman"/>
              <a:cs typeface="Times New Roman"/>
            </a:endParaRPr>
          </a:p>
          <a:p>
            <a:pPr marL="0" indent="0" algn="just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b="1" cap="all" dirty="0">
                <a:ln w="4496" cap="flat" cmpd="sng" algn="ctr">
                  <a:solidFill>
                    <a:srgbClr val="5C437A"/>
                  </a:solidFill>
                  <a:prstDash val="solid"/>
                  <a:round/>
                </a:ln>
                <a:gradFill>
                  <a:gsLst>
                    <a:gs pos="0">
                      <a:srgbClr val="381563"/>
                    </a:gs>
                    <a:gs pos="43000">
                      <a:srgbClr val="7B34D2"/>
                    </a:gs>
                    <a:gs pos="48000">
                      <a:srgbClr val="7230C3"/>
                    </a:gs>
                    <a:gs pos="100000">
                      <a:srgbClr val="381563"/>
                    </a:gs>
                  </a:gsLst>
                  <a:lin ang="5400000" scaled="0"/>
                </a:gradFill>
                <a:effectLst>
                  <a:reflection blurRad="12700" stA="28000" endPos="45000" dist="1003" dir="5400000" sy="-100000" algn="bl"/>
                </a:effectLst>
                <a:ea typeface="Times New Roman"/>
                <a:cs typeface="Times New Roman"/>
              </a:rPr>
              <a:t> </a:t>
            </a:r>
            <a:endParaRPr lang="ru-RU" sz="2000" dirty="0">
              <a:ea typeface="Times New Roman"/>
              <a:cs typeface="Times New Roman"/>
            </a:endParaRP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5" name="Загнутый угол 4"/>
          <p:cNvSpPr/>
          <p:nvPr/>
        </p:nvSpPr>
        <p:spPr>
          <a:xfrm>
            <a:off x="9756576" y="2924944"/>
            <a:ext cx="45719" cy="45719"/>
          </a:xfrm>
          <a:prstGeom prst="foldedCorne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083754468"/>
      </p:ext>
    </p:extLst>
  </p:cSld>
  <p:clrMapOvr>
    <a:masterClrMapping/>
  </p:clrMapOvr>
  <p:transition spd="slow" advTm="16391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10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1000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2|2.9|2.2|1.2|2.3|1.7|1.8|1.4|1.8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2|1|1|1.1|0.7|1|0.8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9|1.1|1.1|1|1.2|1.2|1.2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|1.4|3.6|2.3|1.4|1.2|1.4|1.2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6|1|1.4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1|1|1.2|0.9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4|1|1.1|1.1|2.5|1.7|0.3|1.2|2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4|1.6|1.7|1.9|1.7|1.6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|1.1|1.3|0.9|1.3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3|1.2|1.4|1.8|1|0.9|1.1|0.9|1|1|0.9|1|0.7|1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1400</TotalTime>
  <Words>507</Words>
  <Application>Microsoft Office PowerPoint</Application>
  <PresentationFormat>Экран (4:3)</PresentationFormat>
  <Paragraphs>88</Paragraphs>
  <Slides>10</Slides>
  <Notes>1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  <vt:variant>
        <vt:lpstr>Произвольные показы</vt:lpstr>
      </vt:variant>
      <vt:variant>
        <vt:i4>1</vt:i4>
      </vt:variant>
    </vt:vector>
  </HeadingPairs>
  <TitlesOfParts>
    <vt:vector size="12" baseType="lpstr">
      <vt:lpstr>Тема Office</vt:lpstr>
      <vt:lpstr>Муниципальное автономное общеобразовательное учреждение города Калининграда средняя общеобразовательная школа № 29  Открытая ученическая научно-практическая конференция «Поиск и творчество» школьный уровень секция «Юный исследователь»  «Красная книга или возьмем под защиту!»      </vt:lpstr>
      <vt:lpstr>Содержание</vt:lpstr>
      <vt:lpstr>1. Введение</vt:lpstr>
      <vt:lpstr>2. Красная книга</vt:lpstr>
      <vt:lpstr>3. Красная книга Калининградской области</vt:lpstr>
      <vt:lpstr>Семь самых редких животных Калининградской области</vt:lpstr>
      <vt:lpstr>Презентация PowerPoint</vt:lpstr>
      <vt:lpstr>4. Охраняемые территории Калининградской области</vt:lpstr>
      <vt:lpstr>5. Заключение</vt:lpstr>
      <vt:lpstr>6. Список литературы</vt:lpstr>
      <vt:lpstr>Произвольный показ 1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Вася</dc:creator>
  <cp:lastModifiedBy>Вася</cp:lastModifiedBy>
  <cp:revision>29</cp:revision>
  <dcterms:created xsi:type="dcterms:W3CDTF">2018-10-07T16:18:48Z</dcterms:created>
  <dcterms:modified xsi:type="dcterms:W3CDTF">2018-10-08T18:18:39Z</dcterms:modified>
</cp:coreProperties>
</file>