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4" r:id="rId2"/>
    <p:sldId id="261" r:id="rId3"/>
    <p:sldId id="259" r:id="rId4"/>
    <p:sldId id="258" r:id="rId5"/>
    <p:sldId id="325" r:id="rId6"/>
    <p:sldId id="307" r:id="rId7"/>
    <p:sldId id="323" r:id="rId8"/>
    <p:sldId id="321" r:id="rId9"/>
    <p:sldId id="283" r:id="rId10"/>
    <p:sldId id="292" r:id="rId11"/>
    <p:sldId id="306" r:id="rId12"/>
    <p:sldId id="293" r:id="rId13"/>
    <p:sldId id="294" r:id="rId14"/>
    <p:sldId id="312" r:id="rId15"/>
    <p:sldId id="304" r:id="rId16"/>
    <p:sldId id="308" r:id="rId17"/>
    <p:sldId id="313" r:id="rId18"/>
    <p:sldId id="311" r:id="rId19"/>
    <p:sldId id="315" r:id="rId20"/>
    <p:sldId id="314" r:id="rId21"/>
    <p:sldId id="317" r:id="rId22"/>
    <p:sldId id="316" r:id="rId23"/>
    <p:sldId id="309" r:id="rId24"/>
    <p:sldId id="326" r:id="rId25"/>
    <p:sldId id="330" r:id="rId26"/>
    <p:sldId id="331" r:id="rId27"/>
    <p:sldId id="328" r:id="rId28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357B56"/>
    <a:srgbClr val="FFCC00"/>
    <a:srgbClr val="C3239D"/>
    <a:srgbClr val="FFCCFF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3" autoAdjust="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E5EE4-1575-4C15-A1A5-6B13BF229D7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1E179-6E88-47D6-82C5-AF97C4D6AB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806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67A5D-283C-4FDC-8672-699333926321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D6478-7A73-4157-A484-60BF34AD65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752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67A5D-283C-4FDC-8672-699333926321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D6478-7A73-4157-A484-60BF34AD65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7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67A5D-283C-4FDC-8672-699333926321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D6478-7A73-4157-A484-60BF34AD65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62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67A5D-283C-4FDC-8672-699333926321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D6478-7A73-4157-A484-60BF34AD65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912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67A5D-283C-4FDC-8672-699333926321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D6478-7A73-4157-A484-60BF34AD65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362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67A5D-283C-4FDC-8672-699333926321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D6478-7A73-4157-A484-60BF34AD65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62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67A5D-283C-4FDC-8672-699333926321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D6478-7A73-4157-A484-60BF34AD65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88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67A5D-283C-4FDC-8672-699333926321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D6478-7A73-4157-A484-60BF34AD65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71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67A5D-283C-4FDC-8672-699333926321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D6478-7A73-4157-A484-60BF34AD65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199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67A5D-283C-4FDC-8672-699333926321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D6478-7A73-4157-A484-60BF34AD65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191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67A5D-283C-4FDC-8672-699333926321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D6478-7A73-4157-A484-60BF34AD65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8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67A5D-283C-4FDC-8672-699333926321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D6478-7A73-4157-A484-60BF34AD65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708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4.png"/><Relationship Id="rId18" Type="http://schemas.openxmlformats.org/officeDocument/2006/relationships/image" Target="../media/image20.svg"/><Relationship Id="rId26" Type="http://schemas.openxmlformats.org/officeDocument/2006/relationships/image" Target="../media/image28.svg"/><Relationship Id="rId3" Type="http://schemas.openxmlformats.org/officeDocument/2006/relationships/image" Target="../media/image9.png"/><Relationship Id="rId21" Type="http://schemas.openxmlformats.org/officeDocument/2006/relationships/image" Target="../media/image18.png"/><Relationship Id="rId34" Type="http://schemas.openxmlformats.org/officeDocument/2006/relationships/image" Target="../media/image36.svg"/><Relationship Id="rId7" Type="http://schemas.openxmlformats.org/officeDocument/2006/relationships/image" Target="../media/image11.png"/><Relationship Id="rId12" Type="http://schemas.openxmlformats.org/officeDocument/2006/relationships/image" Target="../media/image14.svg"/><Relationship Id="rId17" Type="http://schemas.openxmlformats.org/officeDocument/2006/relationships/image" Target="../media/image16.png"/><Relationship Id="rId25" Type="http://schemas.openxmlformats.org/officeDocument/2006/relationships/image" Target="../media/image20.png"/><Relationship Id="rId33" Type="http://schemas.openxmlformats.org/officeDocument/2006/relationships/image" Target="../media/image24.png"/><Relationship Id="rId2" Type="http://schemas.openxmlformats.org/officeDocument/2006/relationships/image" Target="../media/image1.jpeg"/><Relationship Id="rId16" Type="http://schemas.openxmlformats.org/officeDocument/2006/relationships/image" Target="../media/image18.svg"/><Relationship Id="rId20" Type="http://schemas.openxmlformats.org/officeDocument/2006/relationships/image" Target="../media/image22.svg"/><Relationship Id="rId29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24" Type="http://schemas.openxmlformats.org/officeDocument/2006/relationships/image" Target="../media/image26.svg"/><Relationship Id="rId32" Type="http://schemas.openxmlformats.org/officeDocument/2006/relationships/image" Target="../media/image34.svg"/><Relationship Id="rId5" Type="http://schemas.openxmlformats.org/officeDocument/2006/relationships/image" Target="../media/image10.png"/><Relationship Id="rId15" Type="http://schemas.openxmlformats.org/officeDocument/2006/relationships/image" Target="../media/image15.png"/><Relationship Id="rId23" Type="http://schemas.openxmlformats.org/officeDocument/2006/relationships/image" Target="../media/image19.png"/><Relationship Id="rId28" Type="http://schemas.openxmlformats.org/officeDocument/2006/relationships/image" Target="../media/image30.svg"/><Relationship Id="rId10" Type="http://schemas.openxmlformats.org/officeDocument/2006/relationships/image" Target="../media/image12.svg"/><Relationship Id="rId19" Type="http://schemas.openxmlformats.org/officeDocument/2006/relationships/image" Target="../media/image17.png"/><Relationship Id="rId31" Type="http://schemas.openxmlformats.org/officeDocument/2006/relationships/image" Target="../media/image23.png"/><Relationship Id="rId4" Type="http://schemas.openxmlformats.org/officeDocument/2006/relationships/image" Target="../media/image6.svg"/><Relationship Id="rId9" Type="http://schemas.openxmlformats.org/officeDocument/2006/relationships/image" Target="../media/image12.png"/><Relationship Id="rId14" Type="http://schemas.openxmlformats.org/officeDocument/2006/relationships/image" Target="../media/image16.svg"/><Relationship Id="rId22" Type="http://schemas.openxmlformats.org/officeDocument/2006/relationships/image" Target="../media/image24.svg"/><Relationship Id="rId27" Type="http://schemas.openxmlformats.org/officeDocument/2006/relationships/image" Target="../media/image21.png"/><Relationship Id="rId30" Type="http://schemas.openxmlformats.org/officeDocument/2006/relationships/image" Target="../media/image32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13" Type="http://schemas.openxmlformats.org/officeDocument/2006/relationships/image" Target="../media/image30.png"/><Relationship Id="rId18" Type="http://schemas.openxmlformats.org/officeDocument/2006/relationships/image" Target="../media/image52.svg"/><Relationship Id="rId26" Type="http://schemas.openxmlformats.org/officeDocument/2006/relationships/image" Target="../media/image60.svg"/><Relationship Id="rId3" Type="http://schemas.openxmlformats.org/officeDocument/2006/relationships/image" Target="../media/image25.png"/><Relationship Id="rId21" Type="http://schemas.openxmlformats.org/officeDocument/2006/relationships/image" Target="../media/image34.png"/><Relationship Id="rId7" Type="http://schemas.openxmlformats.org/officeDocument/2006/relationships/image" Target="../media/image27.png"/><Relationship Id="rId12" Type="http://schemas.openxmlformats.org/officeDocument/2006/relationships/image" Target="../media/image46.svg"/><Relationship Id="rId17" Type="http://schemas.openxmlformats.org/officeDocument/2006/relationships/image" Target="../media/image32.png"/><Relationship Id="rId25" Type="http://schemas.openxmlformats.org/officeDocument/2006/relationships/image" Target="../media/image36.png"/><Relationship Id="rId2" Type="http://schemas.openxmlformats.org/officeDocument/2006/relationships/image" Target="../media/image1.jpeg"/><Relationship Id="rId16" Type="http://schemas.openxmlformats.org/officeDocument/2006/relationships/image" Target="../media/image50.svg"/><Relationship Id="rId20" Type="http://schemas.openxmlformats.org/officeDocument/2006/relationships/image" Target="../media/image5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svg"/><Relationship Id="rId11" Type="http://schemas.openxmlformats.org/officeDocument/2006/relationships/image" Target="../media/image29.png"/><Relationship Id="rId24" Type="http://schemas.openxmlformats.org/officeDocument/2006/relationships/image" Target="../media/image58.svg"/><Relationship Id="rId5" Type="http://schemas.openxmlformats.org/officeDocument/2006/relationships/image" Target="../media/image26.png"/><Relationship Id="rId15" Type="http://schemas.openxmlformats.org/officeDocument/2006/relationships/image" Target="../media/image31.png"/><Relationship Id="rId23" Type="http://schemas.openxmlformats.org/officeDocument/2006/relationships/image" Target="../media/image35.png"/><Relationship Id="rId10" Type="http://schemas.openxmlformats.org/officeDocument/2006/relationships/image" Target="../media/image44.svg"/><Relationship Id="rId19" Type="http://schemas.openxmlformats.org/officeDocument/2006/relationships/image" Target="../media/image33.png"/><Relationship Id="rId4" Type="http://schemas.openxmlformats.org/officeDocument/2006/relationships/image" Target="../media/image38.svg"/><Relationship Id="rId9" Type="http://schemas.openxmlformats.org/officeDocument/2006/relationships/image" Target="../media/image28.png"/><Relationship Id="rId14" Type="http://schemas.openxmlformats.org/officeDocument/2006/relationships/image" Target="../media/image48.svg"/><Relationship Id="rId22" Type="http://schemas.openxmlformats.org/officeDocument/2006/relationships/image" Target="../media/image56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ÐºÐ°ÑÑÐ¸Ð½ÐºÐ° ÑÐ¾Ð½ Ð·ÐµÐ»ÑÐ½ÑÐ¹ Ð´Ð»Ñ Ð¿ÑÐµÐ·ÐµÐ½ÑÐ°ÑÐ¸Ð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712"/>
            <a:ext cx="9163616" cy="687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573" y="3140968"/>
            <a:ext cx="5242357" cy="34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043608" y="188640"/>
            <a:ext cx="7681913" cy="345467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ts val="0"/>
              </a:spcBef>
            </a:pPr>
            <a:endParaRPr lang="ru-RU" sz="2000" spc="-150" dirty="0"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889621"/>
            <a:ext cx="9036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23992" y="404664"/>
            <a:ext cx="7691412" cy="2815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№2120 Дошкольная образовательная площадка 8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СОВЕТ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Экологическое развитие средствами живой и неживой природы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205828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57200" y="980728"/>
            <a:ext cx="7972425" cy="47688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42900" algn="just"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endParaRPr lang="ru-RU" sz="23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B0AA4C8-651C-41D7-98D2-BB4F290EF719}"/>
              </a:ext>
            </a:extLst>
          </p:cNvPr>
          <p:cNvSpPr/>
          <p:nvPr/>
        </p:nvSpPr>
        <p:spPr>
          <a:xfrm>
            <a:off x="1403648" y="502012"/>
            <a:ext cx="6552728" cy="45243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Природа – источник познания. 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природе все меняется ежедневно, нужно только не пропустить эти маленькие, но не похожие один на другой праздники. Дети узнают, что солнце является источником тепла и света на Земле, что растения дышат и растут, что холодная снежинка коснувшись теплой ладошки, превращается в капельку воды и многое-многое другое. Важно воспитать у детей познавательное отношение к природе, желание узнать о ней как можно больше. </a:t>
            </a:r>
          </a:p>
        </p:txBody>
      </p:sp>
    </p:spTree>
    <p:extLst>
      <p:ext uri="{BB962C8B-B14F-4D97-AF65-F5344CB8AC3E}">
        <p14:creationId xmlns:p14="http://schemas.microsoft.com/office/powerpoint/2010/main" val="204380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43DC67-DE70-46E8-AE66-A29EE2AD5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2760FB-E211-4D80-8B4A-76DD7CAD6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3628" y="620688"/>
            <a:ext cx="6696744" cy="5544616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pPr marL="0" lvl="0" indent="0" algn="ctr">
              <a:lnSpc>
                <a:spcPct val="150000"/>
              </a:lnSpc>
              <a:buNone/>
              <a:tabLst>
                <a:tab pos="685800" algn="l"/>
              </a:tabLst>
            </a:pPr>
            <a:r>
              <a:rPr lang="ru-RU" sz="58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Природа – источник укрепления здоровья.</a:t>
            </a:r>
          </a:p>
          <a:p>
            <a:pPr marL="0" lvl="0" indent="0" algn="just">
              <a:lnSpc>
                <a:spcPct val="150000"/>
              </a:lnSpc>
              <a:buNone/>
              <a:tabLst>
                <a:tab pos="685800" algn="l"/>
              </a:tabLs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Сочетание полноценного питания, солнцем, воздух, воды, труда и отдыха – все это целебный источник здоровья.  А целебные ли они сейчас? По утверждению ученых человечество идет к экологической катастрофе. За последнее десятилетия проблемы загрязнения и разрушения окружающей среды приняли глобальный характер. Бурный НТП, безнравственное отношение к природным богатствам и нерациональное их использование привели к нарушению экологического равновесия.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02008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500063" y="1000125"/>
            <a:ext cx="7329487" cy="4500563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42900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None/>
              <a:defRPr/>
            </a:pPr>
            <a:endParaRPr lang="ru-RU" sz="33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Documents and Settings\1\Рабочий стол\ПСИХОЛОГ\психолог-картинки\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861048"/>
            <a:ext cx="3643306" cy="2760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85786" y="2404058"/>
            <a:ext cx="80010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6EC66B6-1CAE-4CFB-97D5-5AE355366CB3}"/>
              </a:ext>
            </a:extLst>
          </p:cNvPr>
          <p:cNvSpPr/>
          <p:nvPr/>
        </p:nvSpPr>
        <p:spPr>
          <a:xfrm>
            <a:off x="500063" y="404664"/>
            <a:ext cx="7832432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период нарушения экологического равновесия в стране важнейшим направлением в работе ДОУ является экологическое образование, то есть формирование экологической культуры детей. Каков человек, такова его деятельность, таков и мир, который он создает вокруг себя. Поэтому необходимо научить ребенка с дошкольного возраста беречь природу. Один из путей повышения его эффективности состоит в использовании разнообразных форм и методов работы. 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endParaRPr lang="ru-RU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378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39552" y="3278346"/>
            <a:ext cx="86044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5125DFA-DE8E-429F-9B93-E2E882929B11}"/>
              </a:ext>
            </a:extLst>
          </p:cNvPr>
          <p:cNvSpPr/>
          <p:nvPr/>
        </p:nvSpPr>
        <p:spPr>
          <a:xfrm>
            <a:off x="759024" y="2689498"/>
            <a:ext cx="2304256" cy="11521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Предметное окружение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769890B-4935-4C15-9E71-87B005F8F642}"/>
              </a:ext>
            </a:extLst>
          </p:cNvPr>
          <p:cNvSpPr/>
          <p:nvPr/>
        </p:nvSpPr>
        <p:spPr>
          <a:xfrm>
            <a:off x="323528" y="758125"/>
            <a:ext cx="8064896" cy="9874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Ознакомление с окружающим миром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1B3EBFF-B2A5-4B82-A96D-DFDBB409CB0B}"/>
              </a:ext>
            </a:extLst>
          </p:cNvPr>
          <p:cNvSpPr/>
          <p:nvPr/>
        </p:nvSpPr>
        <p:spPr>
          <a:xfrm>
            <a:off x="3341352" y="2659303"/>
            <a:ext cx="2619039" cy="199108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9900"/>
                </a:solidFill>
              </a:rPr>
              <a:t>Природное окружение, экологическое воспитание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CAEF20B-2952-4183-8FB6-32B4EB0DC933}"/>
              </a:ext>
            </a:extLst>
          </p:cNvPr>
          <p:cNvSpPr/>
          <p:nvPr/>
        </p:nvSpPr>
        <p:spPr>
          <a:xfrm>
            <a:off x="6264672" y="2689498"/>
            <a:ext cx="2304256" cy="11521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Социальное окружение</a:t>
            </a:r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6E2E5930-0AD3-4799-8AA8-6C512047B7B0}"/>
              </a:ext>
            </a:extLst>
          </p:cNvPr>
          <p:cNvSpPr/>
          <p:nvPr/>
        </p:nvSpPr>
        <p:spPr>
          <a:xfrm>
            <a:off x="1714444" y="1734863"/>
            <a:ext cx="452876" cy="7911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971A7779-F525-4A42-9A71-6BAB28FF64BC}"/>
              </a:ext>
            </a:extLst>
          </p:cNvPr>
          <p:cNvSpPr/>
          <p:nvPr/>
        </p:nvSpPr>
        <p:spPr>
          <a:xfrm>
            <a:off x="4443429" y="1742072"/>
            <a:ext cx="452876" cy="7911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10959CEA-3240-46DD-AF5E-46E376334787}"/>
              </a:ext>
            </a:extLst>
          </p:cNvPr>
          <p:cNvSpPr/>
          <p:nvPr/>
        </p:nvSpPr>
        <p:spPr>
          <a:xfrm>
            <a:off x="7175550" y="1757238"/>
            <a:ext cx="452876" cy="7911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Группа">
            <a:extLst>
              <a:ext uri="{FF2B5EF4-FFF2-40B4-BE49-F238E27FC236}">
                <a16:creationId xmlns:a16="http://schemas.microsoft.com/office/drawing/2014/main" id="{8BA7DB8C-FF33-4D84-91A0-0F3A9FE821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201483" y="3798340"/>
            <a:ext cx="914400" cy="914400"/>
          </a:xfrm>
          <a:prstGeom prst="rect">
            <a:avLst/>
          </a:prstGeom>
        </p:spPr>
      </p:pic>
      <p:pic>
        <p:nvPicPr>
          <p:cNvPr id="14" name="Рисунок 13" descr="Циркуль">
            <a:extLst>
              <a:ext uri="{FF2B5EF4-FFF2-40B4-BE49-F238E27FC236}">
                <a16:creationId xmlns:a16="http://schemas.microsoft.com/office/drawing/2014/main" id="{22D406C5-7573-4FBA-BD63-65E46E9FC6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82058" y="4122050"/>
            <a:ext cx="914400" cy="914400"/>
          </a:xfrm>
          <a:prstGeom prst="rect">
            <a:avLst/>
          </a:prstGeom>
        </p:spPr>
      </p:pic>
      <p:pic>
        <p:nvPicPr>
          <p:cNvPr id="16" name="Рисунок 15" descr="Земной шар с очертаниями Африки и Европы">
            <a:extLst>
              <a:ext uri="{FF2B5EF4-FFF2-40B4-BE49-F238E27FC236}">
                <a16:creationId xmlns:a16="http://schemas.microsoft.com/office/drawing/2014/main" id="{BC7CA5FC-E529-4812-AB78-255302053EF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7344358" y="809094"/>
            <a:ext cx="914400" cy="914400"/>
          </a:xfrm>
          <a:prstGeom prst="rect">
            <a:avLst/>
          </a:prstGeom>
        </p:spPr>
      </p:pic>
      <p:pic>
        <p:nvPicPr>
          <p:cNvPr id="18" name="Рисунок 17" descr="Швабра и ведро">
            <a:extLst>
              <a:ext uri="{FF2B5EF4-FFF2-40B4-BE49-F238E27FC236}">
                <a16:creationId xmlns:a16="http://schemas.microsoft.com/office/drawing/2014/main" id="{973E32EC-F881-422D-B6CB-9E41F6C38F9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1129768" y="5514026"/>
            <a:ext cx="914400" cy="914400"/>
          </a:xfrm>
          <a:prstGeom prst="rect">
            <a:avLst/>
          </a:prstGeom>
        </p:spPr>
      </p:pic>
      <p:pic>
        <p:nvPicPr>
          <p:cNvPr id="20" name="Рисунок 19" descr="Гребешок">
            <a:extLst>
              <a:ext uri="{FF2B5EF4-FFF2-40B4-BE49-F238E27FC236}">
                <a16:creationId xmlns:a16="http://schemas.microsoft.com/office/drawing/2014/main" id="{A115E404-FDED-4E4A-B44A-C61A8F67DBC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996752" y="3891042"/>
            <a:ext cx="914400" cy="914400"/>
          </a:xfrm>
          <a:prstGeom prst="rect">
            <a:avLst/>
          </a:prstGeom>
        </p:spPr>
      </p:pic>
      <p:pic>
        <p:nvPicPr>
          <p:cNvPr id="22" name="Рисунок 21" descr="Будильник">
            <a:extLst>
              <a:ext uri="{FF2B5EF4-FFF2-40B4-BE49-F238E27FC236}">
                <a16:creationId xmlns:a16="http://schemas.microsoft.com/office/drawing/2014/main" id="{3985C4FA-AC33-4550-8C7A-2EEAD243EECC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2150572" y="5213681"/>
            <a:ext cx="914400" cy="914400"/>
          </a:xfrm>
          <a:prstGeom prst="rect">
            <a:avLst/>
          </a:prstGeom>
        </p:spPr>
      </p:pic>
      <p:pic>
        <p:nvPicPr>
          <p:cNvPr id="24" name="Рисунок 23" descr="Ветряная мельница">
            <a:extLst>
              <a:ext uri="{FF2B5EF4-FFF2-40B4-BE49-F238E27FC236}">
                <a16:creationId xmlns:a16="http://schemas.microsoft.com/office/drawing/2014/main" id="{C54F7486-072C-4F66-A879-DFF68BC203E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2195034" y="4047976"/>
            <a:ext cx="914400" cy="914400"/>
          </a:xfrm>
          <a:prstGeom prst="rect">
            <a:avLst/>
          </a:prstGeom>
        </p:spPr>
      </p:pic>
      <p:pic>
        <p:nvPicPr>
          <p:cNvPr id="26" name="Рисунок 25" descr="Подъемный кран">
            <a:extLst>
              <a:ext uri="{FF2B5EF4-FFF2-40B4-BE49-F238E27FC236}">
                <a16:creationId xmlns:a16="http://schemas.microsoft.com/office/drawing/2014/main" id="{9A73AA0B-A438-4BB3-862A-ED1CD6F33CAC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>
            <a:off x="1382672" y="4586112"/>
            <a:ext cx="914400" cy="914400"/>
          </a:xfrm>
          <a:prstGeom prst="rect">
            <a:avLst/>
          </a:prstGeom>
        </p:spPr>
      </p:pic>
      <p:pic>
        <p:nvPicPr>
          <p:cNvPr id="28" name="Рисунок 27" descr="Светофор">
            <a:extLst>
              <a:ext uri="{FF2B5EF4-FFF2-40B4-BE49-F238E27FC236}">
                <a16:creationId xmlns:a16="http://schemas.microsoft.com/office/drawing/2014/main" id="{4045516A-8D52-45F7-AE84-4E7B1FA51722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530520" y="5038495"/>
            <a:ext cx="914400" cy="914400"/>
          </a:xfrm>
          <a:prstGeom prst="rect">
            <a:avLst/>
          </a:prstGeom>
        </p:spPr>
      </p:pic>
      <p:pic>
        <p:nvPicPr>
          <p:cNvPr id="30" name="Рисунок 29" descr="Открытая ладонь с растением">
            <a:extLst>
              <a:ext uri="{FF2B5EF4-FFF2-40B4-BE49-F238E27FC236}">
                <a16:creationId xmlns:a16="http://schemas.microsoft.com/office/drawing/2014/main" id="{38168E4B-6C06-4BEE-9C08-E8D70600736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>
          <a:xfrm>
            <a:off x="3688716" y="4675555"/>
            <a:ext cx="1676942" cy="1676942"/>
          </a:xfrm>
          <a:prstGeom prst="rect">
            <a:avLst/>
          </a:prstGeom>
        </p:spPr>
      </p:pic>
      <p:pic>
        <p:nvPicPr>
          <p:cNvPr id="36" name="Рисунок 35" descr="Полиция">
            <a:extLst>
              <a:ext uri="{FF2B5EF4-FFF2-40B4-BE49-F238E27FC236}">
                <a16:creationId xmlns:a16="http://schemas.microsoft.com/office/drawing/2014/main" id="{912FE1AB-1220-4ADD-B162-DFA77A60EFC2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>
            <a:off x="7951709" y="4728729"/>
            <a:ext cx="914400" cy="914400"/>
          </a:xfrm>
          <a:prstGeom prst="rect">
            <a:avLst/>
          </a:prstGeom>
        </p:spPr>
      </p:pic>
      <p:pic>
        <p:nvPicPr>
          <p:cNvPr id="38" name="Рисунок 37" descr="Пожарный">
            <a:extLst>
              <a:ext uri="{FF2B5EF4-FFF2-40B4-BE49-F238E27FC236}">
                <a16:creationId xmlns:a16="http://schemas.microsoft.com/office/drawing/2014/main" id="{BE4DE38B-698C-4A7A-A975-1BDFA77C2124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6"/>
              </a:ext>
            </a:extLst>
          </a:blip>
          <a:stretch>
            <a:fillRect/>
          </a:stretch>
        </p:blipFill>
        <p:spPr>
          <a:xfrm>
            <a:off x="7358804" y="5495695"/>
            <a:ext cx="914400" cy="914400"/>
          </a:xfrm>
          <a:prstGeom prst="rect">
            <a:avLst/>
          </a:prstGeom>
        </p:spPr>
      </p:pic>
      <p:pic>
        <p:nvPicPr>
          <p:cNvPr id="42" name="Рисунок 41" descr="Художник">
            <a:extLst>
              <a:ext uri="{FF2B5EF4-FFF2-40B4-BE49-F238E27FC236}">
                <a16:creationId xmlns:a16="http://schemas.microsoft.com/office/drawing/2014/main" id="{490B9736-E0AD-4C9F-8692-E8D8A80B3D1C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8"/>
              </a:ext>
            </a:extLst>
          </a:blip>
          <a:stretch>
            <a:fillRect/>
          </a:stretch>
        </p:blipFill>
        <p:spPr>
          <a:xfrm>
            <a:off x="6516426" y="5492784"/>
            <a:ext cx="914400" cy="914400"/>
          </a:xfrm>
          <a:prstGeom prst="rect">
            <a:avLst/>
          </a:prstGeom>
        </p:spPr>
      </p:pic>
      <p:pic>
        <p:nvPicPr>
          <p:cNvPr id="44" name="Рисунок 43" descr="Дирижер">
            <a:extLst>
              <a:ext uri="{FF2B5EF4-FFF2-40B4-BE49-F238E27FC236}">
                <a16:creationId xmlns:a16="http://schemas.microsoft.com/office/drawing/2014/main" id="{915974D5-207F-4E71-B90D-69563D20E38E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0"/>
              </a:ext>
            </a:extLst>
          </a:blip>
          <a:stretch>
            <a:fillRect/>
          </a:stretch>
        </p:blipFill>
        <p:spPr>
          <a:xfrm>
            <a:off x="5916968" y="4649707"/>
            <a:ext cx="914400" cy="914400"/>
          </a:xfrm>
          <a:prstGeom prst="rect">
            <a:avLst/>
          </a:prstGeom>
        </p:spPr>
      </p:pic>
      <p:pic>
        <p:nvPicPr>
          <p:cNvPr id="54" name="Рисунок 53" descr="Семья с двумя детьми">
            <a:extLst>
              <a:ext uri="{FF2B5EF4-FFF2-40B4-BE49-F238E27FC236}">
                <a16:creationId xmlns:a16="http://schemas.microsoft.com/office/drawing/2014/main" id="{221D5FAC-7929-48A4-A179-A58C99563861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2"/>
              </a:ext>
            </a:extLst>
          </a:blip>
          <a:stretch>
            <a:fillRect/>
          </a:stretch>
        </p:blipFill>
        <p:spPr>
          <a:xfrm>
            <a:off x="6973626" y="4367093"/>
            <a:ext cx="914400" cy="914400"/>
          </a:xfrm>
          <a:prstGeom prst="rect">
            <a:avLst/>
          </a:prstGeom>
        </p:spPr>
      </p:pic>
      <p:pic>
        <p:nvPicPr>
          <p:cNvPr id="56" name="Рисунок 55" descr="Успех группы">
            <a:extLst>
              <a:ext uri="{FF2B5EF4-FFF2-40B4-BE49-F238E27FC236}">
                <a16:creationId xmlns:a16="http://schemas.microsoft.com/office/drawing/2014/main" id="{407C0473-7D1A-4FB8-AAA2-1BAE23B0A57F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4"/>
              </a:ext>
            </a:extLst>
          </a:blip>
          <a:stretch>
            <a:fillRect/>
          </a:stretch>
        </p:blipFill>
        <p:spPr>
          <a:xfrm>
            <a:off x="7873134" y="378617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27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E22B40B-205E-480C-ABF4-0EC318FB80E4}"/>
              </a:ext>
            </a:extLst>
          </p:cNvPr>
          <p:cNvSpPr/>
          <p:nvPr/>
        </p:nvSpPr>
        <p:spPr>
          <a:xfrm>
            <a:off x="2466663" y="689996"/>
            <a:ext cx="2927376" cy="199108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9900"/>
                </a:solidFill>
              </a:rPr>
              <a:t>Природное окружение, экологическое воспитание</a:t>
            </a:r>
          </a:p>
        </p:txBody>
      </p:sp>
      <p:pic>
        <p:nvPicPr>
          <p:cNvPr id="3" name="Рисунок 2" descr="Рыба">
            <a:extLst>
              <a:ext uri="{FF2B5EF4-FFF2-40B4-BE49-F238E27FC236}">
                <a16:creationId xmlns:a16="http://schemas.microsoft.com/office/drawing/2014/main" id="{E0444DDF-BF80-4846-8CA8-17865C0A18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7256" y="5519953"/>
            <a:ext cx="914400" cy="914400"/>
          </a:xfrm>
          <a:prstGeom prst="rect">
            <a:avLst/>
          </a:prstGeom>
        </p:spPr>
      </p:pic>
      <p:pic>
        <p:nvPicPr>
          <p:cNvPr id="5" name="Рисунок 4" descr="Звезды">
            <a:extLst>
              <a:ext uri="{FF2B5EF4-FFF2-40B4-BE49-F238E27FC236}">
                <a16:creationId xmlns:a16="http://schemas.microsoft.com/office/drawing/2014/main" id="{35F43003-A968-4284-9E5B-98EF3A0FAD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183516" y="2704700"/>
            <a:ext cx="914400" cy="914400"/>
          </a:xfrm>
          <a:prstGeom prst="rect">
            <a:avLst/>
          </a:prstGeom>
        </p:spPr>
      </p:pic>
      <p:pic>
        <p:nvPicPr>
          <p:cNvPr id="6" name="Рисунок 5" descr="Бабочка">
            <a:extLst>
              <a:ext uri="{FF2B5EF4-FFF2-40B4-BE49-F238E27FC236}">
                <a16:creationId xmlns:a16="http://schemas.microsoft.com/office/drawing/2014/main" id="{C63D95C3-3C86-46B9-9C4B-42EF8E48E7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1196848" y="4253493"/>
            <a:ext cx="914400" cy="914400"/>
          </a:xfrm>
          <a:prstGeom prst="rect">
            <a:avLst/>
          </a:prstGeom>
        </p:spPr>
      </p:pic>
      <p:pic>
        <p:nvPicPr>
          <p:cNvPr id="7" name="Рисунок 6" descr="Колибри">
            <a:extLst>
              <a:ext uri="{FF2B5EF4-FFF2-40B4-BE49-F238E27FC236}">
                <a16:creationId xmlns:a16="http://schemas.microsoft.com/office/drawing/2014/main" id="{5626C2B2-4D4E-4D44-8B71-C38E8F08619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567568" y="4729224"/>
            <a:ext cx="914400" cy="914400"/>
          </a:xfrm>
          <a:prstGeom prst="rect">
            <a:avLst/>
          </a:prstGeom>
        </p:spPr>
      </p:pic>
      <p:pic>
        <p:nvPicPr>
          <p:cNvPr id="8" name="Рисунок 7" descr="Отпечатки лап">
            <a:extLst>
              <a:ext uri="{FF2B5EF4-FFF2-40B4-BE49-F238E27FC236}">
                <a16:creationId xmlns:a16="http://schemas.microsoft.com/office/drawing/2014/main" id="{42557CC5-F20C-4261-BD62-57C6377DDC7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1395219" y="5138512"/>
            <a:ext cx="914400" cy="914400"/>
          </a:xfrm>
          <a:prstGeom prst="rect">
            <a:avLst/>
          </a:prstGeom>
        </p:spPr>
      </p:pic>
      <p:pic>
        <p:nvPicPr>
          <p:cNvPr id="12" name="Рисунок 11" descr="Пейзаж дождя">
            <a:extLst>
              <a:ext uri="{FF2B5EF4-FFF2-40B4-BE49-F238E27FC236}">
                <a16:creationId xmlns:a16="http://schemas.microsoft.com/office/drawing/2014/main" id="{F977DE3D-BBEE-469A-A2CD-B6D44822907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3583343" y="5308063"/>
            <a:ext cx="914400" cy="914400"/>
          </a:xfrm>
          <a:prstGeom prst="rect">
            <a:avLst/>
          </a:prstGeom>
        </p:spPr>
      </p:pic>
      <p:pic>
        <p:nvPicPr>
          <p:cNvPr id="14" name="Рисунок 13" descr="Пейзаж шоссе">
            <a:extLst>
              <a:ext uri="{FF2B5EF4-FFF2-40B4-BE49-F238E27FC236}">
                <a16:creationId xmlns:a16="http://schemas.microsoft.com/office/drawing/2014/main" id="{E8307692-D6AA-4CB8-A4E9-CD7D569A45CB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4646259" y="5519953"/>
            <a:ext cx="914400" cy="914400"/>
          </a:xfrm>
          <a:prstGeom prst="rect">
            <a:avLst/>
          </a:prstGeom>
        </p:spPr>
      </p:pic>
      <p:pic>
        <p:nvPicPr>
          <p:cNvPr id="16" name="Рисунок 15" descr="Пейзаж пустыни">
            <a:extLst>
              <a:ext uri="{FF2B5EF4-FFF2-40B4-BE49-F238E27FC236}">
                <a16:creationId xmlns:a16="http://schemas.microsoft.com/office/drawing/2014/main" id="{5743251E-C6BF-4880-9CC6-22C6E31AE722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>
            <a:off x="3092728" y="4327237"/>
            <a:ext cx="914400" cy="914400"/>
          </a:xfrm>
          <a:prstGeom prst="rect">
            <a:avLst/>
          </a:prstGeom>
        </p:spPr>
      </p:pic>
      <p:pic>
        <p:nvPicPr>
          <p:cNvPr id="18" name="Рисунок 17" descr="Круги со стрелками">
            <a:extLst>
              <a:ext uri="{FF2B5EF4-FFF2-40B4-BE49-F238E27FC236}">
                <a16:creationId xmlns:a16="http://schemas.microsoft.com/office/drawing/2014/main" id="{9DFF12B1-6208-41CB-B586-F3DFFC2466B4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3941351" y="4046742"/>
            <a:ext cx="1517346" cy="1517346"/>
          </a:xfrm>
          <a:prstGeom prst="rect">
            <a:avLst/>
          </a:prstGeom>
        </p:spPr>
      </p:pic>
      <p:pic>
        <p:nvPicPr>
          <p:cNvPr id="20" name="Рисунок 19" descr="Растение">
            <a:extLst>
              <a:ext uri="{FF2B5EF4-FFF2-40B4-BE49-F238E27FC236}">
                <a16:creationId xmlns:a16="http://schemas.microsoft.com/office/drawing/2014/main" id="{7F78121A-629F-41D8-9859-CD3D6F894D76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>
          <a:xfrm>
            <a:off x="6479196" y="4243463"/>
            <a:ext cx="1222464" cy="1222464"/>
          </a:xfrm>
          <a:prstGeom prst="rect">
            <a:avLst/>
          </a:prstGeom>
        </p:spPr>
      </p:pic>
      <p:pic>
        <p:nvPicPr>
          <p:cNvPr id="22" name="Рисунок 21" descr="Солнце">
            <a:extLst>
              <a:ext uri="{FF2B5EF4-FFF2-40B4-BE49-F238E27FC236}">
                <a16:creationId xmlns:a16="http://schemas.microsoft.com/office/drawing/2014/main" id="{F14A9744-C9F2-4C55-BFC6-8F5A1D8E3DD3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>
            <a:off x="5346366" y="4805415"/>
            <a:ext cx="914400" cy="914400"/>
          </a:xfrm>
          <a:prstGeom prst="rect">
            <a:avLst/>
          </a:prstGeom>
        </p:spPr>
      </p:pic>
      <p:sp>
        <p:nvSpPr>
          <p:cNvPr id="25" name="Стрелка: вниз 24">
            <a:extLst>
              <a:ext uri="{FF2B5EF4-FFF2-40B4-BE49-F238E27FC236}">
                <a16:creationId xmlns:a16="http://schemas.microsoft.com/office/drawing/2014/main" id="{61F6174E-2649-4C6A-B367-9D01E62D8CB6}"/>
              </a:ext>
            </a:extLst>
          </p:cNvPr>
          <p:cNvSpPr/>
          <p:nvPr/>
        </p:nvSpPr>
        <p:spPr>
          <a:xfrm rot="1821456">
            <a:off x="2111363" y="2677094"/>
            <a:ext cx="126824" cy="9769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11B7ED77-5D10-4848-A5AD-1EE464D5BCF4}"/>
              </a:ext>
            </a:extLst>
          </p:cNvPr>
          <p:cNvSpPr/>
          <p:nvPr/>
        </p:nvSpPr>
        <p:spPr>
          <a:xfrm flipH="1">
            <a:off x="4363341" y="2753692"/>
            <a:ext cx="136651" cy="9144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вниз 26">
            <a:extLst>
              <a:ext uri="{FF2B5EF4-FFF2-40B4-BE49-F238E27FC236}">
                <a16:creationId xmlns:a16="http://schemas.microsoft.com/office/drawing/2014/main" id="{C7D096DF-ECD2-4149-B02E-BE2CFF8E2627}"/>
              </a:ext>
            </a:extLst>
          </p:cNvPr>
          <p:cNvSpPr/>
          <p:nvPr/>
        </p:nvSpPr>
        <p:spPr>
          <a:xfrm rot="18882468">
            <a:off x="5854006" y="2511252"/>
            <a:ext cx="137183" cy="1333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6412050-F1AB-446D-A754-B837B7C2F428}"/>
              </a:ext>
            </a:extLst>
          </p:cNvPr>
          <p:cNvSpPr/>
          <p:nvPr/>
        </p:nvSpPr>
        <p:spPr>
          <a:xfrm>
            <a:off x="361696" y="3737657"/>
            <a:ext cx="2683813" cy="4110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Мир животных</a:t>
            </a:r>
          </a:p>
        </p:txBody>
      </p:sp>
      <p:pic>
        <p:nvPicPr>
          <p:cNvPr id="29" name="Рисунок 28" descr="Открытая ладонь с растением">
            <a:extLst>
              <a:ext uri="{FF2B5EF4-FFF2-40B4-BE49-F238E27FC236}">
                <a16:creationId xmlns:a16="http://schemas.microsoft.com/office/drawing/2014/main" id="{D8D3403A-C531-4FD1-9EBF-207F7FC25F99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6"/>
              </a:ext>
            </a:extLst>
          </a:blip>
          <a:stretch>
            <a:fillRect/>
          </a:stretch>
        </p:blipFill>
        <p:spPr>
          <a:xfrm>
            <a:off x="6710015" y="1950659"/>
            <a:ext cx="1243324" cy="1243324"/>
          </a:xfrm>
          <a:prstGeom prst="rect">
            <a:avLst/>
          </a:prstGeom>
        </p:spPr>
      </p:pic>
      <p:sp>
        <p:nvSpPr>
          <p:cNvPr id="30" name="Стрелка: вниз 29">
            <a:extLst>
              <a:ext uri="{FF2B5EF4-FFF2-40B4-BE49-F238E27FC236}">
                <a16:creationId xmlns:a16="http://schemas.microsoft.com/office/drawing/2014/main" id="{A3F1FA86-BDF3-4371-9CCC-923B2814FC1A}"/>
              </a:ext>
            </a:extLst>
          </p:cNvPr>
          <p:cNvSpPr/>
          <p:nvPr/>
        </p:nvSpPr>
        <p:spPr>
          <a:xfrm rot="16200000">
            <a:off x="5803057" y="1222574"/>
            <a:ext cx="114783" cy="7832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F65F0377-2C4F-4DAC-AD2D-36D57DAEF489}"/>
              </a:ext>
            </a:extLst>
          </p:cNvPr>
          <p:cNvSpPr/>
          <p:nvPr/>
        </p:nvSpPr>
        <p:spPr>
          <a:xfrm>
            <a:off x="3176635" y="3737657"/>
            <a:ext cx="2683813" cy="4110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Неживая природа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991F63B0-011E-4EE0-AD1D-E3FB51711611}"/>
              </a:ext>
            </a:extLst>
          </p:cNvPr>
          <p:cNvSpPr/>
          <p:nvPr/>
        </p:nvSpPr>
        <p:spPr>
          <a:xfrm>
            <a:off x="5991173" y="3741113"/>
            <a:ext cx="2198511" cy="4110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Мир растений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B46400C4-E698-4009-8E73-B8675BA8192D}"/>
              </a:ext>
            </a:extLst>
          </p:cNvPr>
          <p:cNvSpPr/>
          <p:nvPr/>
        </p:nvSpPr>
        <p:spPr>
          <a:xfrm>
            <a:off x="6307115" y="980728"/>
            <a:ext cx="2198511" cy="105508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Экологическое воспитание</a:t>
            </a:r>
          </a:p>
        </p:txBody>
      </p:sp>
    </p:spTree>
    <p:extLst>
      <p:ext uri="{BB962C8B-B14F-4D97-AF65-F5344CB8AC3E}">
        <p14:creationId xmlns:p14="http://schemas.microsoft.com/office/powerpoint/2010/main" val="3247548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903433"/>
            <a:ext cx="7972425" cy="2533679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42900" algn="just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  <a:defRPr/>
            </a:pP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0063" y="857250"/>
            <a:ext cx="8229600" cy="703263"/>
          </a:xfrm>
          <a:prstGeom prst="rect">
            <a:avLst/>
          </a:prstGeom>
        </p:spPr>
        <p:txBody>
          <a:bodyPr rtlCol="0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4728B42-F827-4BAA-BC24-EA8255311CBD}"/>
              </a:ext>
            </a:extLst>
          </p:cNvPr>
          <p:cNvSpPr/>
          <p:nvPr/>
        </p:nvSpPr>
        <p:spPr>
          <a:xfrm>
            <a:off x="1716508" y="522825"/>
            <a:ext cx="5453807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algn="ctr">
              <a:spcAft>
                <a:spcPts val="0"/>
              </a:spcAft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экологического образования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6C5C33A-96B2-4952-8BA1-96FA38AA16B2}"/>
              </a:ext>
            </a:extLst>
          </p:cNvPr>
          <p:cNvSpPr/>
          <p:nvPr/>
        </p:nvSpPr>
        <p:spPr>
          <a:xfrm>
            <a:off x="858416" y="2057334"/>
            <a:ext cx="7355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+mj-lt"/>
              <a:buAutoNum type="arabicPeriod"/>
              <a:tabLst>
                <a:tab pos="6858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Усвоение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системы знаний о природе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(о ее компонентах и взаимосвязях между ними)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569A532-54F6-460F-81DA-2E10EF94ADB4}"/>
              </a:ext>
            </a:extLst>
          </p:cNvPr>
          <p:cNvSpPr/>
          <p:nvPr/>
        </p:nvSpPr>
        <p:spPr>
          <a:xfrm>
            <a:off x="883917" y="2807230"/>
            <a:ext cx="7324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tabLst>
                <a:tab pos="6858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Формирование представлений об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универсальной ценности природы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C23750E-24F7-49FB-B9AC-F70C79CCEB6F}"/>
              </a:ext>
            </a:extLst>
          </p:cNvPr>
          <p:cNvSpPr/>
          <p:nvPr/>
        </p:nvSpPr>
        <p:spPr>
          <a:xfrm>
            <a:off x="883917" y="3559609"/>
            <a:ext cx="77048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tabLst>
                <a:tab pos="6858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Воспитание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потребности в общении с природой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97A85AB-58B3-43BB-BB04-12D17319517F}"/>
              </a:ext>
            </a:extLst>
          </p:cNvPr>
          <p:cNvSpPr/>
          <p:nvPr/>
        </p:nvSpPr>
        <p:spPr>
          <a:xfrm>
            <a:off x="1376247" y="4050310"/>
            <a:ext cx="70259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Привитие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трудовых природоведческих навыков</a:t>
            </a:r>
            <a:endParaRPr lang="ru-RU" b="1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B8FD59A-D1F8-4861-830D-6A61C2326AD3}"/>
              </a:ext>
            </a:extLst>
          </p:cNvPr>
          <p:cNvSpPr/>
          <p:nvPr/>
        </p:nvSpPr>
        <p:spPr>
          <a:xfrm>
            <a:off x="935599" y="4524417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tabLst>
                <a:tab pos="6858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Развитие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экологического сознания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5070E0F-E8D2-4585-82C0-76B676978AD7}"/>
              </a:ext>
            </a:extLst>
          </p:cNvPr>
          <p:cNvSpPr/>
          <p:nvPr/>
        </p:nvSpPr>
        <p:spPr>
          <a:xfrm>
            <a:off x="935599" y="5010647"/>
            <a:ext cx="41189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tabLst>
                <a:tab pos="6858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Эстетическое воспитание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5B6C7259-75EB-47AF-8060-2F4D450BE843}"/>
              </a:ext>
            </a:extLst>
          </p:cNvPr>
          <p:cNvSpPr/>
          <p:nvPr/>
        </p:nvSpPr>
        <p:spPr>
          <a:xfrm>
            <a:off x="251520" y="5459721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>
              <a:tabLst>
                <a:tab pos="6858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Решение этих задач направленно на достижение основной цели – культурно-экологического воспитания, т.е.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бережного, осознанного, ценностно-ориентированного отношения к миру.</a:t>
            </a:r>
          </a:p>
        </p:txBody>
      </p:sp>
    </p:spTree>
    <p:extLst>
      <p:ext uri="{BB962C8B-B14F-4D97-AF65-F5344CB8AC3E}">
        <p14:creationId xmlns:p14="http://schemas.microsoft.com/office/powerpoint/2010/main" val="226806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BBF3D9-549C-48CC-85C8-26F25D22A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751301"/>
            <a:ext cx="6696744" cy="565792"/>
          </a:xfrm>
          <a:solidFill>
            <a:schemeClr val="bg1"/>
          </a:solidFill>
        </p:spPr>
        <p:txBody>
          <a:bodyPr>
            <a:noAutofit/>
          </a:bodyPr>
          <a:lstStyle/>
          <a:p>
            <a:pPr indent="342900">
              <a:spcAft>
                <a:spcPts val="0"/>
              </a:spcAft>
              <a:tabLst>
                <a:tab pos="685800" algn="l"/>
              </a:tabLst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Формы педагогической работы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0C9FF6-A864-41B8-A31E-ECD2FD023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628800"/>
            <a:ext cx="7668852" cy="4752528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50000"/>
              </a:lnSpc>
              <a:buFont typeface="+mj-lt"/>
              <a:buAutoNum type="arabicPeriod"/>
              <a:tabLst>
                <a:tab pos="685800" algn="l"/>
                <a:tab pos="5715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Экскурсии в различные биоценозы (луг, лес, поле, ..) в различные сезоны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  <a:tabLst>
                <a:tab pos="685800" algn="l"/>
                <a:tab pos="5715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Целевые прогулки за пределами участка детского сада (парк, сквер, улица, ….)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  <a:tabLst>
                <a:tab pos="5715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Прогулки на участке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  <a:tabLst>
                <a:tab pos="5715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Экскурсии в музеи (краеведческий, изобразительной искусства, зоологический), в обсерваторию, в оранжерею, на выставке цветов, собак, …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  <a:tabLst>
                <a:tab pos="5715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в группе детского сада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  <a:tabLst>
                <a:tab pos="5715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в уголке природы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20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FBB9B-1B0A-44A2-BB6D-4196E0F2F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tabLst>
                <a:tab pos="685800" algn="l"/>
                <a:tab pos="571500" algn="l"/>
              </a:tabLst>
            </a:pPr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Экскурсии в различные биоценозы (луг, лес, поле, ..) в различные сезоны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1F4DC4-0D5B-4D11-B7CE-009AEEA35D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02073"/>
            <a:ext cx="3264363" cy="24482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2B0D318-C0DC-4F4D-ADA7-1BA77822CC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4234780"/>
            <a:ext cx="2843808" cy="21328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DA81670-8253-45A3-BF55-E6A497660FD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433314"/>
            <a:ext cx="3547886" cy="199568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59BA49C-75A6-4ADE-A371-FB55A262FCD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559981"/>
            <a:ext cx="2105741" cy="280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8897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640143-81DE-4F53-B8B0-1EE77429D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566" y="404664"/>
            <a:ext cx="7416824" cy="1143000"/>
          </a:xfrm>
        </p:spPr>
        <p:txBody>
          <a:bodyPr>
            <a:normAutofit/>
          </a:bodyPr>
          <a:lstStyle/>
          <a:p>
            <a:r>
              <a:rPr lang="ru-RU" sz="2700" b="1" dirty="0"/>
              <a:t>2. Целевые прогулки за пределами участка детского сада (парк, сквер, улица, ….)</a:t>
            </a:r>
            <a:endParaRPr lang="ru-RU" b="1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4CE22481-95B7-4547-B4D5-CAE592F1CF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060847"/>
            <a:ext cx="3384376" cy="2538283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9283CA0-BAE5-47EB-811A-F9C47E9DFD1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060847"/>
            <a:ext cx="2520280" cy="336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702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A8F7EC-99B4-4E8F-BBF7-7EB3B4B20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9772" y="748369"/>
            <a:ext cx="4104456" cy="648072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tabLst>
                <a:tab pos="571500" algn="l"/>
              </a:tabLst>
            </a:pPr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Прогулки на участке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CB5030-0AFE-41FE-9521-1C90CEC03A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611534" y="2227303"/>
            <a:ext cx="3232398" cy="20491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96E4A1-2E44-4DDC-ACE6-D01C148E03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40240"/>
            <a:ext cx="2816317" cy="15841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78F1501-2888-4D52-B90F-F6D4DE9DE0D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25" r="-254"/>
          <a:stretch/>
        </p:blipFill>
        <p:spPr>
          <a:xfrm rot="5400000">
            <a:off x="2427563" y="2603362"/>
            <a:ext cx="4487890" cy="248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86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FF257A7-43D6-4067-968E-4DF080741022}"/>
              </a:ext>
            </a:extLst>
          </p:cNvPr>
          <p:cNvSpPr/>
          <p:nvPr/>
        </p:nvSpPr>
        <p:spPr>
          <a:xfrm>
            <a:off x="395536" y="548680"/>
            <a:ext cx="8496944" cy="60386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Удивительный мир природы. Он встречает ребенка морем звуков и запахов, загадками и тайными, заставляет остановится, прислушаться, присмотреться, задуматься. Есть свои секреты у поля, луга, тихой речушке, у крошечной лужицы, оставшейся на дороге, после сильного дождя.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 где бы не находился детский сад: в шумном городе или тихом поселке, за полярным кругом или в степи - воспитатель, любящий природу, помогает детям сделать первые шаги в неизведанную страну, которая называется природой.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Мне не унять метели,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 растопить снега,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 чтобы птицы пели –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Это в моих руках.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28800" indent="457200" algn="ctr">
              <a:lnSpc>
                <a:spcPct val="150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(В. Солоухин)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5136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A8F7EC-99B4-4E8F-BBF7-7EB3B4B20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404664"/>
            <a:ext cx="8363272" cy="2376264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tabLst>
                <a:tab pos="571500" algn="l"/>
              </a:tabLst>
            </a:pPr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Экскурсии в музеи (краеведческий, изобразительной искусства, зоологический), в обсерваторию, в оранжерею, на выставке цветов, собак, …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BAB632-A665-43F9-B2AB-268ADA96B8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4824" y="3003675"/>
            <a:ext cx="4132700" cy="275513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D2522BB-8FCF-474B-8857-D6D22A3802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960948"/>
            <a:ext cx="3672408" cy="275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358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A8F7EC-99B4-4E8F-BBF7-7EB3B4B20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404664"/>
            <a:ext cx="8363272" cy="79208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tabLst>
                <a:tab pos="571500" algn="l"/>
              </a:tabLst>
            </a:pPr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Занятия в группе детского сада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25142B-D0B6-4FF5-861D-29C417C07B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289344"/>
            <a:ext cx="3968441" cy="22322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BB2A0DD-0AB4-4821-92B6-5E9B89EAD8E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67556" y="2113364"/>
            <a:ext cx="3861048" cy="217184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FB7D9D9-3554-48F3-9ABB-6F0C7E84EC9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4145" y="3768502"/>
            <a:ext cx="4211960" cy="236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218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A8F7EC-99B4-4E8F-BBF7-7EB3B4B20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364" y="692696"/>
            <a:ext cx="8363272" cy="864096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tabLst>
                <a:tab pos="571500" algn="l"/>
              </a:tabLst>
            </a:pPr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6. Занятия в уголке природы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65D66F5-ED5B-4A40-9C4E-CC8AA52F6A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701" y="4349352"/>
            <a:ext cx="3384376" cy="190371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8136744-5C76-43DA-B999-C224146552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12016" y="2424889"/>
            <a:ext cx="3968440" cy="223224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C834B5A-4999-4733-AF19-304671C0BB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558" y="1556792"/>
            <a:ext cx="4464496" cy="251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233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ACF2C-3E24-4421-96A6-6B549538A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566739"/>
            <a:ext cx="7488832" cy="69148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экологического образования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BF241F-325F-4F9D-979E-69B0CAC68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024" y="1827981"/>
            <a:ext cx="7488832" cy="4409331"/>
          </a:xfrm>
        </p:spPr>
        <p:txBody>
          <a:bodyPr>
            <a:noAutofit/>
          </a:bodyPr>
          <a:lstStyle/>
          <a:p>
            <a:pPr marL="0" lvl="0" indent="0" algn="just">
              <a:buNone/>
              <a:tabLst>
                <a:tab pos="571500" algn="l"/>
              </a:tabLs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Наблюдения на экскурсии, прогулках, занятиях, в повседневной жизни.</a:t>
            </a:r>
          </a:p>
          <a:p>
            <a:pPr marL="0" lvl="0" indent="0" algn="just">
              <a:buNone/>
              <a:tabLst>
                <a:tab pos="571500" algn="l"/>
              </a:tabLs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Игра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  <a:tabLst>
                <a:tab pos="571500" algn="l"/>
              </a:tabLs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Экспериментирование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  <a:tabLst>
                <a:tab pos="571500" algn="l"/>
              </a:tabLs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Чтение литературы о природе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  <a:tabLst>
                <a:tab pos="571500" algn="l"/>
              </a:tabLs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ИЗО деятельность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  <a:tabLst>
                <a:tab pos="571500" algn="l"/>
              </a:tabLs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Исследовательская деятельность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  <a:tabLst>
                <a:tab pos="571500" algn="l"/>
              </a:tabLs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Труд на участке и в уголке природы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  <a:tabLst>
                <a:tab pos="571500" algn="l"/>
              </a:tabLs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Прогнозирование погоды по поведению животных и растений, по явлениям неорганической природы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963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ACF2C-3E24-4421-96A6-6B549538A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566738"/>
            <a:ext cx="7632848" cy="1062061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опыта работы по экологическому воспитанию Якушкиной Т.П.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BF241F-325F-4F9D-979E-69B0CAC68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024" y="1827981"/>
            <a:ext cx="7488832" cy="4409331"/>
          </a:xfrm>
        </p:spPr>
        <p:txBody>
          <a:bodyPr>
            <a:noAutofit/>
          </a:bodyPr>
          <a:lstStyle/>
          <a:p>
            <a:pPr marL="0" lvl="0" indent="0" algn="just">
              <a:buNone/>
              <a:tabLst>
                <a:tab pos="571500" algn="l"/>
              </a:tabLst>
            </a:pPr>
            <a:r>
              <a:rPr lang="ru-RU" sz="1800" dirty="0" smtClean="0"/>
              <a:t>Работа по экологическому воспитанию провожу на занятиях по оригами в кружке «Волшебный квадратик».</a:t>
            </a:r>
          </a:p>
          <a:p>
            <a:pPr marL="0" lvl="0" indent="0" algn="just">
              <a:buNone/>
              <a:tabLst>
                <a:tab pos="571500" algn="l"/>
              </a:tabLst>
            </a:pPr>
            <a:r>
              <a:rPr lang="ru-RU" sz="1800" dirty="0" smtClean="0"/>
              <a:t>Все занятия делятся на блоки: «Птицы», «Обитатели пруда», «Звери леса», «В зимнем лесу», «Весенние цветы» и т.д.</a:t>
            </a:r>
          </a:p>
          <a:p>
            <a:pPr marL="0" lvl="0" indent="0" algn="just">
              <a:buNone/>
              <a:tabLst>
                <a:tab pos="571500" algn="l"/>
              </a:tabLst>
            </a:pPr>
            <a:r>
              <a:rPr lang="ru-RU" sz="1800" dirty="0" smtClean="0"/>
              <a:t>Занятиям каждого блока предшествует большая подготовительная работа, предполагающая:</a:t>
            </a:r>
          </a:p>
          <a:p>
            <a:pPr lvl="0"/>
            <a:r>
              <a:rPr lang="ru-RU" sz="1800" dirty="0" smtClean="0"/>
              <a:t>просмотр </a:t>
            </a:r>
            <a:r>
              <a:rPr lang="ru-RU" sz="1800" dirty="0"/>
              <a:t>иллюстраций и подготовку тематических выставок;</a:t>
            </a:r>
          </a:p>
          <a:p>
            <a:pPr lvl="0"/>
            <a:r>
              <a:rPr lang="ru-RU" sz="1800" dirty="0" smtClean="0"/>
              <a:t>проведение </a:t>
            </a:r>
            <a:r>
              <a:rPr lang="ru-RU" sz="1800" dirty="0"/>
              <a:t>целевых прогулок, наблюдения;</a:t>
            </a:r>
          </a:p>
          <a:p>
            <a:pPr lvl="0"/>
            <a:r>
              <a:rPr lang="ru-RU" sz="1800" dirty="0" smtClean="0"/>
              <a:t>чтение</a:t>
            </a:r>
            <a:r>
              <a:rPr lang="ru-RU" sz="1800" dirty="0"/>
              <a:t>, анализ и пересказ произведений художественной литературы (рассказов и сказок); отгадывание загадок по теме занятия;</a:t>
            </a:r>
          </a:p>
          <a:p>
            <a:pPr lvl="0"/>
            <a:r>
              <a:rPr lang="ru-RU" sz="1800" dirty="0" smtClean="0"/>
              <a:t>предварительные </a:t>
            </a:r>
            <a:r>
              <a:rPr lang="ru-RU" sz="1800" dirty="0"/>
              <a:t>беседы, цель, которых – познакомить детей с животным, птицей или растением, которому посвящено занятие;</a:t>
            </a:r>
          </a:p>
          <a:p>
            <a:pPr lvl="0"/>
            <a:r>
              <a:rPr lang="ru-RU" sz="1800" dirty="0" smtClean="0"/>
              <a:t>проведение </a:t>
            </a:r>
            <a:r>
              <a:rPr lang="ru-RU" sz="1800" dirty="0"/>
              <a:t>дидактических и подвижных игр, посвященных теме </a:t>
            </a:r>
            <a:r>
              <a:rPr lang="ru-RU" sz="1800" dirty="0" smtClean="0"/>
              <a:t>занятия.</a:t>
            </a:r>
          </a:p>
          <a:p>
            <a:pPr marL="0" lvl="0" indent="0" algn="just">
              <a:buNone/>
              <a:tabLst>
                <a:tab pos="571500" algn="l"/>
              </a:tabLst>
            </a:pPr>
            <a:endParaRPr lang="ru-RU" sz="2800" dirty="0" smtClean="0"/>
          </a:p>
          <a:p>
            <a:pPr marL="0" lvl="0" indent="0" algn="just">
              <a:buNone/>
              <a:tabLst>
                <a:tab pos="571500" algn="l"/>
              </a:tabLst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76848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656184"/>
          </a:xfrm>
        </p:spPr>
        <p:txBody>
          <a:bodyPr>
            <a:noAutofit/>
          </a:bodyPr>
          <a:lstStyle/>
          <a:p>
            <a:pPr marL="0" lvl="0" indent="0" algn="l"/>
            <a:r>
              <a:rPr lang="ru-RU" sz="1800" dirty="0"/>
              <a:t>На занятиях вместе с детьми вспоминаем предметы и явления окружающего мира, напоминаю о том, что необходимо бережно и внимательно относиться к природе.</a:t>
            </a:r>
            <a:br>
              <a:rPr lang="ru-RU" sz="1800" dirty="0"/>
            </a:br>
            <a:r>
              <a:rPr lang="ru-RU" sz="18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На каждом занятии дети знакомятся с одним предметом или объектом окружающего мира.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644" y="2628838"/>
            <a:ext cx="4038600" cy="3744416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636912"/>
            <a:ext cx="4038600" cy="3744416"/>
          </a:xfrm>
        </p:spPr>
      </p:pic>
    </p:spTree>
    <p:extLst>
      <p:ext uri="{BB962C8B-B14F-4D97-AF65-F5344CB8AC3E}">
        <p14:creationId xmlns:p14="http://schemas.microsoft.com/office/powerpoint/2010/main" val="40072679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73050"/>
            <a:ext cx="7571184" cy="59642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457200" y="6191592"/>
            <a:ext cx="3008313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78060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B84BBB0-EAB1-4F60-8A14-15D74BB2B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7704" y="2780928"/>
            <a:ext cx="5698976" cy="64807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392063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3040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57224" y="1465019"/>
            <a:ext cx="7643866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Природа влияет на всестороннее развитие ребенка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Что же является природа для ребенка?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Итак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природа является источником: </a:t>
            </a:r>
          </a:p>
          <a:p>
            <a:pPr marL="914400" indent="-4572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Красоты, </a:t>
            </a:r>
          </a:p>
          <a:p>
            <a:pPr marL="914400" indent="-4572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Доброты, </a:t>
            </a:r>
          </a:p>
          <a:p>
            <a:pPr marL="914400" indent="-4572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Познания,</a:t>
            </a:r>
          </a:p>
          <a:p>
            <a:pPr marL="914400" indent="-4572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Укрепления здоровья.</a:t>
            </a:r>
          </a:p>
        </p:txBody>
      </p:sp>
    </p:spTree>
    <p:extLst>
      <p:ext uri="{BB962C8B-B14F-4D97-AF65-F5344CB8AC3E}">
        <p14:creationId xmlns:p14="http://schemas.microsoft.com/office/powerpoint/2010/main" val="3739415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908720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м.</a:t>
            </a: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95536" y="10297"/>
            <a:ext cx="8280920" cy="56323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lnSpc>
                <a:spcPct val="150000"/>
              </a:lnSpc>
              <a:tabLst>
                <a:tab pos="685800" algn="l"/>
              </a:tabLst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Природа – источник красоты.</a:t>
            </a:r>
          </a:p>
          <a:p>
            <a:pPr lvl="0" algn="just">
              <a:lnSpc>
                <a:spcPct val="150000"/>
              </a:lnSpc>
              <a:tabLst>
                <a:tab pos="685800" algn="l"/>
              </a:tabLst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(звучит лирическая мелодия). </a:t>
            </a:r>
          </a:p>
          <a:p>
            <a:pPr lvl="0" algn="just">
              <a:lnSpc>
                <a:spcPct val="150000"/>
              </a:lnSpc>
              <a:tabLst>
                <a:tab pos="685800" algn="l"/>
              </a:tabLst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Она прекрасна во все времена. Давайте вместе немного отдохнем и по мечтаем. Забудем наши проблемы, отложим заботы и тревоги – будем отдыхать и наслаждаться свежестью весеннего ветра, запахом летнего скошенного луга, шелестом осенних кленов, ароматом ясного зимнего дня.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Обмен опытом -  воспитывает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детей чувство любви к прекрасному, природе. </a:t>
            </a:r>
          </a:p>
        </p:txBody>
      </p:sp>
    </p:spTree>
    <p:extLst>
      <p:ext uri="{BB962C8B-B14F-4D97-AF65-F5344CB8AC3E}">
        <p14:creationId xmlns:p14="http://schemas.microsoft.com/office/powerpoint/2010/main" val="1328179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«Цветущие яблони»</a:t>
            </a:r>
            <a:br>
              <a:rPr lang="ru-RU" dirty="0" smtClean="0"/>
            </a:br>
            <a:r>
              <a:rPr lang="ru-RU" dirty="0" smtClean="0"/>
              <a:t>И. Левитан</a:t>
            </a:r>
            <a:endParaRPr lang="ru-RU" dirty="0"/>
          </a:p>
        </p:txBody>
      </p:sp>
      <p:pic>
        <p:nvPicPr>
          <p:cNvPr id="2050" name="Picture 2" descr="Исаак Левитан. Цветущие яблони. Описание картины. Шедевры русской живописи  | Русские художники. Russian Artist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6792"/>
            <a:ext cx="7643192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833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10E35F-148D-4DF8-8C80-5C3657900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«Лето»</a:t>
            </a:r>
            <a:br>
              <a:rPr lang="ru-RU" dirty="0" smtClean="0"/>
            </a:br>
            <a:r>
              <a:rPr lang="ru-RU" dirty="0" smtClean="0"/>
              <a:t> И. Левитан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BFF927-8263-4FA6-911B-E2E5AAB46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На аукционе в Лондоне продали «Лето» Исаака Левитана - за 1,1 млн долларов  | Karabakh Tod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1"/>
            <a:ext cx="8229600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53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«Золотая осень»</a:t>
            </a:r>
            <a:br>
              <a:rPr lang="ru-RU" dirty="0" smtClean="0"/>
            </a:br>
            <a:r>
              <a:rPr lang="ru-RU" dirty="0" smtClean="0"/>
              <a:t>И. Левитан</a:t>
            </a:r>
            <a:endParaRPr lang="ru-RU" dirty="0"/>
          </a:p>
        </p:txBody>
      </p:sp>
      <p:pic>
        <p:nvPicPr>
          <p:cNvPr id="3074" name="Picture 2" descr="Золотая осень (картина Левитана) — Википеди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3064" y="1600200"/>
            <a:ext cx="70378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715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«Утро в зимнем лесу»</a:t>
            </a:r>
            <a:br>
              <a:rPr lang="ru-RU" dirty="0" smtClean="0"/>
            </a:br>
            <a:r>
              <a:rPr lang="ru-RU" dirty="0" smtClean="0"/>
              <a:t>В. Юшкевич</a:t>
            </a:r>
            <a:endParaRPr lang="ru-RU" dirty="0"/>
          </a:p>
        </p:txBody>
      </p:sp>
      <p:pic>
        <p:nvPicPr>
          <p:cNvPr id="5122" name="Picture 2" descr="Очарование зимы на картинах современных русских и зарубежных художнико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07" y="1600200"/>
            <a:ext cx="704038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953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3"/>
          <p:cNvSpPr txBox="1">
            <a:spLocks/>
          </p:cNvSpPr>
          <p:nvPr/>
        </p:nvSpPr>
        <p:spPr>
          <a:xfrm>
            <a:off x="381793" y="1700808"/>
            <a:ext cx="8583488" cy="4678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81793" y="44539"/>
            <a:ext cx="8382000" cy="664797"/>
          </a:xfrm>
          <a:prstGeom prst="rect">
            <a:avLst/>
          </a:prstGeom>
        </p:spPr>
        <p:txBody>
          <a:bodyPr/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 defTabSz="914400">
              <a:spcBef>
                <a:spcPts val="0"/>
              </a:spcBef>
            </a:pPr>
            <a:endParaRPr lang="ru-RU" sz="3600" b="1" dirty="0">
              <a:solidFill>
                <a:srgbClr val="00B050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42910" y="3373508"/>
            <a:ext cx="814393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/>
              <a:t> </a:t>
            </a:r>
          </a:p>
          <a:p>
            <a:endParaRPr lang="ru-RU" sz="2400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32FD4DE-1A82-4384-8360-9953BD9E17FD}"/>
              </a:ext>
            </a:extLst>
          </p:cNvPr>
          <p:cNvSpPr/>
          <p:nvPr/>
        </p:nvSpPr>
        <p:spPr>
          <a:xfrm>
            <a:off x="464471" y="-7602994"/>
            <a:ext cx="8297736" cy="336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arenR"/>
              <a:tabLst>
                <a:tab pos="685800" algn="l"/>
              </a:tabLs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Период нарушения экологического равновесия в стране важнейшим направлением в работе ДОУ является экологическое образование, то есть формирование экологической культуры детей. Каков человек, такова его деятельность, таков и мир, который он создает вокруг себя. Поэтому необходимо научить ребенка с дошкольного возраста беречь природу. Один из путей повышения его эффективности состоит в использовании разнообразных форм и методов работы. </a:t>
            </a:r>
            <a:r>
              <a:rPr lang="ru-RU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«Формы и методы экологического образования дошкольников» (</a:t>
            </a:r>
            <a:r>
              <a:rPr lang="ru-RU" i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ст.воспитатель</a:t>
            </a:r>
            <a:r>
              <a:rPr lang="ru-RU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11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2A6B611-6C9A-441C-A6B5-11916F40FFE0}"/>
              </a:ext>
            </a:extLst>
          </p:cNvPr>
          <p:cNvSpPr/>
          <p:nvPr/>
        </p:nvSpPr>
        <p:spPr>
          <a:xfrm>
            <a:off x="2045244" y="709336"/>
            <a:ext cx="5256585" cy="41549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tabLst>
                <a:tab pos="685800" algn="l"/>
              </a:tabLst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Природа- источник доброты.</a:t>
            </a:r>
          </a:p>
          <a:p>
            <a:pPr lvl="0" algn="just">
              <a:lnSpc>
                <a:spcPct val="150000"/>
              </a:lnSpc>
              <a:tabLst>
                <a:tab pos="6858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Любование красотой – это лишь первый росток доброго чувства, который надо развивать. В детстве ребенок должен пройти эмоциональную школу, школу воспитания доброты чувств. </a:t>
            </a:r>
          </a:p>
        </p:txBody>
      </p:sp>
    </p:spTree>
    <p:extLst>
      <p:ext uri="{BB962C8B-B14F-4D97-AF65-F5344CB8AC3E}">
        <p14:creationId xmlns:p14="http://schemas.microsoft.com/office/powerpoint/2010/main" val="14271932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</TotalTime>
  <Words>1022</Words>
  <Application>Microsoft Office PowerPoint</Application>
  <PresentationFormat>Экран (4:3)</PresentationFormat>
  <Paragraphs>92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«Цветущие яблони» И. Левитан</vt:lpstr>
      <vt:lpstr>«Лето»  И. Левитан</vt:lpstr>
      <vt:lpstr>«Золотая осень» И. Левитан</vt:lpstr>
      <vt:lpstr>«Утро в зимнем лесу» В. Юшкевич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педагогической работы</vt:lpstr>
      <vt:lpstr>1. Экскурсии в различные биоценозы (луг, лес, поле, ..) в различные сезоны</vt:lpstr>
      <vt:lpstr>2. Целевые прогулки за пределами участка детского сада (парк, сквер, улица, ….)</vt:lpstr>
      <vt:lpstr>3. Прогулки на участке</vt:lpstr>
      <vt:lpstr>4. Экскурсии в музеи (краеведческий, изобразительной искусства, зоологический), в обсерваторию, в оранжерею, на выставке цветов, собак, …</vt:lpstr>
      <vt:lpstr>5. Занятия в группе детского сада</vt:lpstr>
      <vt:lpstr>6. Занятия в уголке природы</vt:lpstr>
      <vt:lpstr>Методы экологического образования</vt:lpstr>
      <vt:lpstr>Из опыта работы по экологическому воспитанию Якушкиной Т.П.</vt:lpstr>
      <vt:lpstr>На занятиях вместе с детьми вспоминаем предметы и явления окружающего мира, напоминаю о том, что необходимо бережно и внимательно относиться к природе. На каждом занятии дети знакомятся с одним предметом или объектом окружающего мира.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Jorge</cp:lastModifiedBy>
  <cp:revision>163</cp:revision>
  <cp:lastPrinted>2018-09-12T10:17:39Z</cp:lastPrinted>
  <dcterms:created xsi:type="dcterms:W3CDTF">2017-08-13T07:20:25Z</dcterms:created>
  <dcterms:modified xsi:type="dcterms:W3CDTF">2020-12-01T13:52:55Z</dcterms:modified>
</cp:coreProperties>
</file>