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972" r:id="rId3"/>
  </p:sldMasterIdLst>
  <p:notesMasterIdLst>
    <p:notesMasterId r:id="rId18"/>
  </p:notesMasterIdLst>
  <p:sldIdLst>
    <p:sldId id="347" r:id="rId4"/>
    <p:sldId id="351" r:id="rId5"/>
    <p:sldId id="263" r:id="rId6"/>
    <p:sldId id="286" r:id="rId7"/>
    <p:sldId id="348" r:id="rId8"/>
    <p:sldId id="349" r:id="rId9"/>
    <p:sldId id="350" r:id="rId10"/>
    <p:sldId id="352" r:id="rId11"/>
    <p:sldId id="353" r:id="rId12"/>
    <p:sldId id="354" r:id="rId13"/>
    <p:sldId id="355" r:id="rId14"/>
    <p:sldId id="356" r:id="rId15"/>
    <p:sldId id="358" r:id="rId16"/>
    <p:sldId id="35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091EA"/>
    <a:srgbClr val="FF0000"/>
    <a:srgbClr val="00B415"/>
    <a:srgbClr val="FFC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4660"/>
  </p:normalViewPr>
  <p:slideViewPr>
    <p:cSldViewPr>
      <p:cViewPr>
        <p:scale>
          <a:sx n="80" d="100"/>
          <a:sy n="80" d="100"/>
        </p:scale>
        <p:origin x="-138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EA6E38-82B1-47BB-A812-313B295FEFF2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89E94-532B-494D-AD7A-712B16D9F5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1098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76048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5531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0057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4810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591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153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925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36382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26285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837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5613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45F7-77F9-4401-AA0E-BF14C26D8903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0586-5A1C-41FD-AA9D-07A4E729E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/>
              <a:pPr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B7A0F-5B99-4F35-9BDD-321CD3C098F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11/6/2020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B3369-7666-44EB-AEA9-5FA9440DB40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6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28600" y="2667000"/>
            <a:ext cx="4038600" cy="1600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dirty="0" smtClean="0"/>
              <a:t> </a:t>
            </a:r>
            <a:endParaRPr lang="ru-RU" sz="5000" dirty="0"/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997525" y="4136611"/>
            <a:ext cx="2461876" cy="564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600" dirty="0" smtClean="0"/>
              <a:t> </a:t>
            </a:r>
            <a:endParaRPr lang="ru-RU" sz="2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04800"/>
            <a:ext cx="5105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Wingdings" pitchFamily="2" charset="2"/>
              <a:buNone/>
            </a:pPr>
            <a:r>
              <a:rPr lang="ru-RU" sz="3200" dirty="0" smtClean="0"/>
              <a:t>«САМООБРАЗОВАНИЕ- одна из форм повышения профессионального образования  в деле повышения квалификации, </a:t>
            </a:r>
            <a:r>
              <a:rPr lang="ru-RU" sz="3200" dirty="0" smtClean="0">
                <a:solidFill>
                  <a:srgbClr val="C00000"/>
                </a:solidFill>
              </a:rPr>
              <a:t>путь к успеху</a:t>
            </a:r>
            <a:r>
              <a:rPr lang="ru-RU" sz="3200" dirty="0" smtClean="0"/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4114801"/>
            <a:ext cx="396240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МБОУ СОШ № 25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err="1" smtClean="0"/>
              <a:t>ст.Анастасиевская</a:t>
            </a:r>
            <a:r>
              <a:rPr lang="ru-RU" b="1" dirty="0" smtClean="0"/>
              <a:t> </a:t>
            </a:r>
          </a:p>
          <a:p>
            <a:pPr algn="ctr"/>
            <a:r>
              <a:rPr lang="ru-RU" b="1" dirty="0" smtClean="0"/>
              <a:t>Выполнила зам.директора по УВР</a:t>
            </a:r>
          </a:p>
          <a:p>
            <a:pPr algn="ctr"/>
            <a:r>
              <a:rPr lang="ru-RU" b="1" dirty="0" err="1" smtClean="0"/>
              <a:t>О.В.Ликунова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915400" cy="1173163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Психологические критерии успешности учителя </a:t>
            </a:r>
            <a:endParaRPr lang="en-US" sz="3200" b="1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1336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1524000"/>
            <a:ext cx="7086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Интерес, мотивация;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сознательное обучение;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взаимоотношения в системе «учитель- ученик»;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учёт индивидуальных особенностей ученика.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8915400" cy="1173163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Личностные критерии успешности учителя </a:t>
            </a:r>
            <a:endParaRPr lang="en-US" sz="3200" b="1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1336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0600" y="1524000"/>
            <a:ext cx="769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295400" y="2057400"/>
            <a:ext cx="7086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057400" y="1600200"/>
            <a:ext cx="6172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Эмоциональность.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Выразительность речи.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Творческое начало личности.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Организаторские способности.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Чувство юмора. 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/>
              <a:t>Настойчивость, дисциплинированность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Притча «Всё в твоих руках!»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0593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2300" b="1" dirty="0" smtClean="0"/>
              <a:t>Давным-давно в старинном городе жил Мастер, окружённый учениками. Самый способный из них однажды задумался: «А есть ли вопрос, на который наш Мастер не смог бы дать ответа?» Он пошёл на цветущий луг, поймал самую красивую бабочку и спрятал её между ладонями. Бабочка цеплялась лапками за его руки, и ученику было щекотно. Улыбаясь, он подошёл к Мастеру и спросил:</a:t>
            </a:r>
          </a:p>
          <a:p>
            <a:pPr algn="just">
              <a:buFont typeface="Wingdings" pitchFamily="2" charset="2"/>
              <a:buNone/>
            </a:pPr>
            <a:r>
              <a:rPr lang="ru-RU" sz="2300" b="1" dirty="0" smtClean="0"/>
              <a:t>— Скажите, какая бабочка у меня в руках: живая или мёртвая?</a:t>
            </a:r>
          </a:p>
          <a:p>
            <a:pPr algn="just">
              <a:buFont typeface="Wingdings" pitchFamily="2" charset="2"/>
              <a:buNone/>
            </a:pPr>
            <a:r>
              <a:rPr lang="ru-RU" sz="2300" b="1" dirty="0" smtClean="0"/>
              <a:t>Он крепко держал бабочку в сомкнутых ладонях и был готов </a:t>
            </a:r>
          </a:p>
          <a:p>
            <a:pPr algn="just">
              <a:buFont typeface="Wingdings" pitchFamily="2" charset="2"/>
              <a:buNone/>
            </a:pPr>
            <a:r>
              <a:rPr lang="ru-RU" sz="2300" b="1" dirty="0" smtClean="0"/>
              <a:t>                 в любое мгновение сжать их ради своей истины.</a:t>
            </a:r>
          </a:p>
          <a:p>
            <a:pPr algn="just">
              <a:buFont typeface="Wingdings" pitchFamily="2" charset="2"/>
              <a:buNone/>
            </a:pPr>
            <a:r>
              <a:rPr lang="ru-RU" sz="2300" b="1" dirty="0" smtClean="0"/>
              <a:t>                 Не глядя на руки ученика, Мастер ответил: </a:t>
            </a:r>
          </a:p>
          <a:p>
            <a:pPr algn="just">
              <a:buFont typeface="Wingdings" pitchFamily="2" charset="2"/>
              <a:buNone/>
            </a:pPr>
            <a:r>
              <a:rPr lang="ru-RU" sz="2300" b="1" dirty="0" smtClean="0"/>
              <a:t>                   </a:t>
            </a:r>
            <a:r>
              <a:rPr lang="ru-RU" sz="4000" b="1" dirty="0" smtClean="0">
                <a:solidFill>
                  <a:srgbClr val="FF0000"/>
                </a:solidFill>
              </a:rPr>
              <a:t>— Всё в твоих руках.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146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228600" y="92750"/>
            <a:ext cx="8763000" cy="6536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21336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Всё в твоих руках!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1"/>
            <a:ext cx="8229600" cy="2362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rgbClr val="C00000"/>
                </a:solidFill>
              </a:rPr>
              <a:t>Обучая себя, обучай и развивай других</a:t>
            </a:r>
            <a:r>
              <a:rPr lang="ru-RU" sz="6600" b="1" i="1" dirty="0" smtClean="0">
                <a:solidFill>
                  <a:srgbClr val="C00000"/>
                </a:solidFill>
              </a:rPr>
              <a:t> !</a:t>
            </a:r>
            <a:endParaRPr lang="ru-RU" sz="6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228600" y="2667000"/>
            <a:ext cx="5181600" cy="1600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>
                <a:cs typeface="Times New Roman" pitchFamily="18" charset="0"/>
              </a:rPr>
              <a:t>успех</a:t>
            </a:r>
            <a:r>
              <a:rPr lang="ru-RU" sz="3200" b="1" dirty="0" smtClean="0">
                <a:cs typeface="Times New Roman" pitchFamily="18" charset="0"/>
              </a:rPr>
              <a:t> в его педагогической деятельности.</a:t>
            </a:r>
            <a:endParaRPr lang="ru-RU" sz="3200" dirty="0"/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>
          <a:xfrm>
            <a:off x="997525" y="4136611"/>
            <a:ext cx="2461876" cy="56403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600" dirty="0" smtClean="0"/>
              <a:t> </a:t>
            </a:r>
            <a:endParaRPr lang="ru-RU" sz="2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04800"/>
            <a:ext cx="510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Wingdings" pitchFamily="2" charset="2"/>
              <a:buNone/>
            </a:pPr>
            <a:r>
              <a:rPr lang="ru-RU" sz="3200" dirty="0" smtClean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4114801"/>
            <a:ext cx="39624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 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" y="609600"/>
            <a:ext cx="54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cs typeface="Times New Roman" pitchFamily="18" charset="0"/>
              </a:rPr>
              <a:t>ЦЕЛЬ                                                    личностного и профессионального саморазвития учителя: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9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9200" y="12446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ru-RU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219200" y="228600"/>
            <a:ext cx="6696075" cy="6350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ru-RU" altLang="ko-KR" sz="35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Высказывание</a:t>
            </a:r>
            <a:endParaRPr kumimoji="1" lang="en-US" altLang="ko-KR" sz="35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1295400"/>
            <a:ext cx="777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Учитель</a:t>
            </a:r>
            <a:r>
              <a:rPr lang="ru-RU" sz="3600" b="1" i="1" dirty="0" smtClean="0"/>
              <a:t> – это человек, который учится всю жизнь, только в этом случае он  обретает право учить.</a:t>
            </a:r>
          </a:p>
          <a:p>
            <a:pPr algn="ctr">
              <a:buFont typeface="Wingdings" pitchFamily="2" charset="2"/>
              <a:buNone/>
            </a:pPr>
            <a:r>
              <a:rPr lang="ru-RU" sz="3600" i="1" dirty="0" smtClean="0"/>
              <a:t> (</a:t>
            </a:r>
            <a:r>
              <a:rPr lang="ru-RU" sz="3600" i="1" dirty="0" err="1" smtClean="0"/>
              <a:t>Лизинский</a:t>
            </a:r>
            <a:r>
              <a:rPr lang="ru-RU" sz="3600" i="1" dirty="0" smtClean="0"/>
              <a:t> В. М.).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6553200" cy="715963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УЧИТЕЛЬ 21 века – это …:</a:t>
            </a:r>
            <a:endParaRPr lang="en-US" sz="3600" b="1" dirty="0">
              <a:solidFill>
                <a:srgbClr val="4D4D4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133600"/>
            <a:ext cx="7086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Гармонично развитая, внутренне богатая личность, стремящаяся к духовному, профессиональному, общекультурному и физическому совершенству;</a:t>
            </a:r>
          </a:p>
          <a:p>
            <a:pPr algn="just"/>
            <a:r>
              <a:rPr lang="ru-RU" sz="2400" b="1" dirty="0" smtClean="0"/>
              <a:t>Умеющая отбирать наиболее эффективные приёмы, средства и технологии обучения и воспитания для реализации поставленных задач;</a:t>
            </a:r>
          </a:p>
          <a:p>
            <a:r>
              <a:rPr lang="ru-RU" sz="2400" b="1" dirty="0" smtClean="0"/>
              <a:t>Умеющая организовывать рефлексивную деятельность;</a:t>
            </a:r>
          </a:p>
          <a:p>
            <a:r>
              <a:rPr lang="ru-RU" sz="2400" b="1" dirty="0" smtClean="0"/>
              <a:t>Обладающая высокой степенью профессиональной компетентности.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838200"/>
            <a:ext cx="6553200" cy="121920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C00000"/>
                </a:solidFill>
              </a:rPr>
              <a:t>Основные критерии самообразования учителя:</a:t>
            </a:r>
            <a:endParaRPr lang="en-US" sz="3600" b="1" i="1" dirty="0">
              <a:solidFill>
                <a:srgbClr val="4D4D4D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1336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2413338"/>
            <a:ext cx="6477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эффективность профессиональной педагогической деятельности (рост качества образовательного процесса, воспитанности школьников);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творческий рост учителя;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/>
              <a:t>внедрение новых педагогических технологий в образовательный процесс</a:t>
            </a:r>
            <a:r>
              <a:rPr lang="ru-RU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9200" y="12446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ru-RU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219200" y="228600"/>
            <a:ext cx="6696075" cy="12192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ru-RU" altLang="ko-KR" sz="35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</a:t>
            </a:r>
            <a:endParaRPr kumimoji="1" lang="en-US" altLang="ko-KR" sz="35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20574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endParaRPr lang="ru-RU" sz="36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609601"/>
            <a:ext cx="701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C00000"/>
                </a:solidFill>
              </a:rPr>
              <a:t>Уровни профессионального роста учителя (по И.Щербо) </a:t>
            </a:r>
            <a:endParaRPr lang="ru-RU" sz="28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76400" y="1676400"/>
            <a:ext cx="7010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Нулевой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слабая методическая подготовка;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1-й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стабильные результаты при использовании традиционных программ и учебников;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2-й уровень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применение новых технологий обучения;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3-й уровень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разработка новых форм учебных занятий;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4-й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разработка новых методик при частичном изменении содержания;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5-й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изменение содержания курса без изменения идеологии предмета;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6-й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авторского курса с изменением целевой и содержательной части;</a:t>
            </a:r>
          </a:p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7-й уровень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авторского курса, не имеющего аналога, но востребованного</a:t>
            </a:r>
            <a:r>
              <a:rPr lang="ru-RU" sz="20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9200" y="12446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ru-RU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219200" y="228600"/>
            <a:ext cx="6696075" cy="12192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ru-RU" altLang="ko-KR" sz="35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</a:t>
            </a:r>
            <a:endParaRPr kumimoji="1" lang="en-US" altLang="ko-KR" sz="35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20574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endParaRPr lang="ru-RU" sz="36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762000"/>
            <a:ext cx="701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 smtClean="0">
                <a:solidFill>
                  <a:srgbClr val="C00000"/>
                </a:solidFill>
              </a:rPr>
              <a:t> </a:t>
            </a:r>
            <a:endParaRPr lang="ru-RU" sz="28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76400" y="1676400"/>
            <a:ext cx="701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1" y="533400"/>
            <a:ext cx="39800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66800" y="3810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Результатами работы любого учителя являются:</a:t>
            </a:r>
            <a:endParaRPr lang="ru-RU" sz="32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5800" y="1600200"/>
            <a:ext cx="7848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Знания, умения и навыки.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 Воспитанность.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 Здоровье и тесно с ним связанное психологическое состояние наших учащихся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9200" y="1244600"/>
            <a:ext cx="70104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60000"/>
              </a:lnSpc>
            </a:pPr>
            <a:r>
              <a:rPr lang="ru-RU" altLang="ko-KR" sz="1400" dirty="0" smtClean="0">
                <a:solidFill>
                  <a:schemeClr val="tx2">
                    <a:lumMod val="75000"/>
                  </a:schemeClr>
                </a:solidFill>
                <a:latin typeface="Arial" charset="0"/>
                <a:ea typeface="굴림" pitchFamily="34" charset="-127"/>
              </a:rPr>
              <a:t> 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Arial" charset="0"/>
              <a:ea typeface="굴림" pitchFamily="34" charset="-127"/>
            </a:endParaRPr>
          </a:p>
        </p:txBody>
      </p:sp>
      <p:sp>
        <p:nvSpPr>
          <p:cNvPr id="5" name="AutoShape 68"/>
          <p:cNvSpPr>
            <a:spLocks noChangeArrowheads="1"/>
          </p:cNvSpPr>
          <p:nvPr/>
        </p:nvSpPr>
        <p:spPr bwMode="gray">
          <a:xfrm>
            <a:off x="1219200" y="228600"/>
            <a:ext cx="6696075" cy="1219200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hlink">
                        <a:gamma/>
                        <a:shade val="46275"/>
                        <a:invGamma/>
                      </a:schemeClr>
                    </a:gs>
                    <a:gs pos="50000">
                      <a:schemeClr val="hlink"/>
                    </a:gs>
                    <a:gs pos="100000">
                      <a:schemeClr val="hlink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atinLnBrk="1">
              <a:defRPr/>
            </a:pPr>
            <a:r>
              <a:rPr kumimoji="1" lang="ru-RU" altLang="ko-KR" sz="35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굴림" pitchFamily="34" charset="-127"/>
                <a:cs typeface="Arial" pitchFamily="34" charset="0"/>
              </a:rPr>
              <a:t> </a:t>
            </a:r>
            <a:endParaRPr kumimoji="1" lang="en-US" altLang="ko-KR" sz="35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굴림" pitchFamily="34" charset="-127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8800" y="2057400"/>
            <a:ext cx="6781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endParaRPr lang="ru-RU" sz="36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152400"/>
            <a:ext cx="701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Успешный учитель. Какой он?</a:t>
            </a:r>
            <a:endParaRPr lang="ru-RU" sz="40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76400" y="1676400"/>
            <a:ext cx="7010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1" y="533400"/>
            <a:ext cx="39800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66800" y="381000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cs typeface="Times New Roman" pitchFamily="18" charset="0"/>
              </a:rPr>
              <a:t> 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5800" y="1981200"/>
            <a:ext cx="7848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  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3429000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47800" y="1905001"/>
            <a:ext cx="5410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Три группы критериев успешности работы учителя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2967334"/>
            <a:ext cx="647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 </a:t>
            </a:r>
            <a:r>
              <a:rPr lang="ru-RU" sz="4800" b="1" i="1" dirty="0" smtClean="0"/>
              <a:t>педагогические;  </a:t>
            </a:r>
          </a:p>
          <a:p>
            <a:r>
              <a:rPr lang="ru-RU" sz="4800" b="1" i="1" dirty="0" smtClean="0"/>
              <a:t>психологические;  </a:t>
            </a:r>
          </a:p>
          <a:p>
            <a:r>
              <a:rPr lang="ru-RU" sz="4800" b="1" i="1" dirty="0" smtClean="0"/>
              <a:t>личностные.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11731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Педагогические критерии успешности   учителя</a:t>
            </a:r>
            <a:endParaRPr lang="en-US" sz="3200" b="1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752600"/>
            <a:ext cx="60960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1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1336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1828800"/>
            <a:ext cx="7391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/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Уровень </a:t>
            </a:r>
            <a:r>
              <a:rPr lang="ru-RU" sz="3200" b="1" dirty="0" err="1" smtClean="0"/>
              <a:t>сформированности</a:t>
            </a:r>
            <a:r>
              <a:rPr lang="ru-RU" sz="3200" b="1" dirty="0" smtClean="0"/>
              <a:t>           компетентностей учащихся.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Инновационная работа учителя. 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Самообразование, исследовательская работа.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Образование, квалификация. 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/>
              <a:t>Самоанализ, самодиагностика.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99473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5_Office Theme">
  <a:themeElements>
    <a:clrScheme name="Custom 47">
      <a:dk1>
        <a:sysClr val="windowText" lastClr="000000"/>
      </a:dk1>
      <a:lt1>
        <a:sysClr val="window" lastClr="FFFFFF"/>
      </a:lt1>
      <a:dk2>
        <a:srgbClr val="595959"/>
      </a:dk2>
      <a:lt2>
        <a:srgbClr val="EEECE1"/>
      </a:lt2>
      <a:accent1>
        <a:srgbClr val="666666"/>
      </a:accent1>
      <a:accent2>
        <a:srgbClr val="9B9B9B"/>
      </a:accent2>
      <a:accent3>
        <a:srgbClr val="C5C5C5"/>
      </a:accent3>
      <a:accent4>
        <a:srgbClr val="FDDC17"/>
      </a:accent4>
      <a:accent5>
        <a:srgbClr val="7F7F7F"/>
      </a:accent5>
      <a:accent6>
        <a:srgbClr val="FFC74E"/>
      </a:accent6>
      <a:hlink>
        <a:srgbClr val="FFE3A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1798</TotalTime>
  <Words>533</Words>
  <Application>Microsoft Office PowerPoint</Application>
  <PresentationFormat>Экран (4:3)</PresentationFormat>
  <Paragraphs>107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Office Theme</vt:lpstr>
      <vt:lpstr>1_Office Theme</vt:lpstr>
      <vt:lpstr>15_Office Theme</vt:lpstr>
      <vt:lpstr>Слайд 1</vt:lpstr>
      <vt:lpstr>Слайд 2</vt:lpstr>
      <vt:lpstr>Слайд 3</vt:lpstr>
      <vt:lpstr>УЧИТЕЛЬ 21 века – это …:</vt:lpstr>
      <vt:lpstr>  Основные критерии самообразования учителя:</vt:lpstr>
      <vt:lpstr>Слайд 6</vt:lpstr>
      <vt:lpstr>Слайд 7</vt:lpstr>
      <vt:lpstr>Слайд 8</vt:lpstr>
      <vt:lpstr>Педагогические критерии успешности   учителя</vt:lpstr>
      <vt:lpstr> Психологические критерии успешности учителя </vt:lpstr>
      <vt:lpstr>  Личностные критерии успешности учителя </vt:lpstr>
      <vt:lpstr>Притча «Всё в твоих руках!»</vt:lpstr>
      <vt:lpstr>Слайд 13</vt:lpstr>
      <vt:lpstr>   Всё в твоих руках!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1</cp:lastModifiedBy>
  <cp:revision>231</cp:revision>
  <dcterms:created xsi:type="dcterms:W3CDTF">2012-04-26T17:06:14Z</dcterms:created>
  <dcterms:modified xsi:type="dcterms:W3CDTF">2020-11-06T04:25:42Z</dcterms:modified>
</cp:coreProperties>
</file>