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2" r:id="rId10"/>
    <p:sldId id="263" r:id="rId11"/>
    <p:sldId id="264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Методические разработки по развитию речи с использованием инновационных методов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Гр.№2</a:t>
            </a:r>
          </a:p>
          <a:p>
            <a:r>
              <a:rPr lang="ru-RU" dirty="0" smtClean="0"/>
              <a:t>«КАПЕЛЬКА»</a:t>
            </a:r>
          </a:p>
          <a:p>
            <a:r>
              <a:rPr lang="ru-RU" sz="2800" dirty="0"/>
              <a:t>ГБДОУ №40 г. </a:t>
            </a:r>
            <a:r>
              <a:rPr lang="ru-RU" sz="2800"/>
              <a:t>Севастополь</a:t>
            </a:r>
            <a:r>
              <a:rPr lang="ru-RU"/>
              <a:t/>
            </a:r>
            <a:br>
              <a:rPr lang="ru-RU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9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ЛЕПБУК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/>
              <a:t>Лэпбук</a:t>
            </a:r>
            <a:r>
              <a:rPr lang="ru-RU" dirty="0"/>
              <a:t> позволяют ребёнку думать, фантазировать и действовать, не боясь ошибиться. Тренируя пальцы, мы оказываем мощное воздействие на работоспособность коры головного мозга, а, следовательно, и на развитие речи. Это дает возможность формировать у детей с ОНР как речевую, так и связанные с ней неречевые виды деятельности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b="1" dirty="0" err="1" smtClean="0"/>
              <a:t>Лэпбук</a:t>
            </a:r>
            <a:r>
              <a:rPr lang="ru-RU" dirty="0"/>
              <a:t> позволяют ребёнку думать, фантазировать и действовать, не боясь ошибиться. Тренируя пальцы, мы оказываем мощное воздействие на работоспособность коры головного мозга, а, следовательно, и на развитие речи. Это дает возможность формировать у детей с ОНР как речевую, так и связанные с ней неречевые виды деятельности.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39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ru-RU" dirty="0"/>
              <a:t>Использование </a:t>
            </a:r>
            <a:r>
              <a:rPr lang="ru-RU" dirty="0" err="1"/>
              <a:t>лэпбука</a:t>
            </a:r>
            <a:r>
              <a:rPr lang="ru-RU" dirty="0" smtClean="0"/>
              <a:t>, как </a:t>
            </a:r>
            <a:r>
              <a:rPr lang="ru-RU" dirty="0"/>
              <a:t>нетрадиционного приема коррекции звукопроизношения и словаря позволяет: уточнить имеющийся словарь; активизировать и обогатить словарь через обучение различным способам словообразования. Все это создает основу для коррекции звукопроизношения не только </a:t>
            </a:r>
            <a:r>
              <a:rPr lang="ru-RU" i="1" dirty="0"/>
              <a:t>«искусственным»</a:t>
            </a:r>
            <a:r>
              <a:rPr lang="ru-RU" dirty="0"/>
              <a:t> путем, но и </a:t>
            </a:r>
            <a:r>
              <a:rPr lang="ru-RU" i="1" dirty="0"/>
              <a:t>«естественным»</a:t>
            </a:r>
            <a:r>
              <a:rPr lang="ru-RU" dirty="0"/>
              <a:t>, через развитие лексико-грамматической стороны речи.</a:t>
            </a:r>
          </a:p>
        </p:txBody>
      </p:sp>
    </p:spTree>
    <p:extLst>
      <p:ext uri="{BB962C8B-B14F-4D97-AF65-F5344CB8AC3E}">
        <p14:creationId xmlns:p14="http://schemas.microsoft.com/office/powerpoint/2010/main" val="362439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Правильное речевое дыхание обеспечивает четкую дикцию, произношение звуков, за счет нормального звукообразования, достаточной громкости, соблюдение пауз, сохранение плавности речи и её выразительности. Дыхательная</a:t>
            </a:r>
            <a:r>
              <a:rPr lang="ru-RU" b="1" dirty="0"/>
              <a:t> </a:t>
            </a:r>
            <a:r>
              <a:rPr lang="ru-RU" dirty="0"/>
              <a:t>гимнастика позволяет выработать сильный, плавный, удлиненный выдох, сформировать целенаправленную воздушную струю – это позволяет ребенку более быстро освоить труднопроизносимые звуки.</a:t>
            </a:r>
          </a:p>
        </p:txBody>
      </p:sp>
    </p:spTree>
    <p:extLst>
      <p:ext uri="{BB962C8B-B14F-4D97-AF65-F5344CB8AC3E}">
        <p14:creationId xmlns:p14="http://schemas.microsoft.com/office/powerpoint/2010/main" val="18335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2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Следует напомнить, что при постановке правильного </a:t>
            </a:r>
            <a:r>
              <a:rPr lang="ru-RU" dirty="0" smtClean="0"/>
              <a:t>дыхания</a:t>
            </a:r>
            <a:r>
              <a:rPr lang="ru-RU" b="1" dirty="0" smtClean="0"/>
              <a:t> </a:t>
            </a:r>
            <a:r>
              <a:rPr lang="ru-RU" dirty="0" smtClean="0"/>
              <a:t>существуют </a:t>
            </a:r>
            <a:r>
              <a:rPr lang="ru-RU" dirty="0"/>
              <a:t>общие правила выполнения упражнений:</a:t>
            </a:r>
          </a:p>
          <a:p>
            <a:pPr marL="0" indent="0">
              <a:buNone/>
            </a:pPr>
            <a:r>
              <a:rPr lang="ru-RU" dirty="0"/>
              <a:t>-заниматься в хорошо проветренном помещении, при t 18-20 градусов.</a:t>
            </a:r>
          </a:p>
          <a:p>
            <a:pPr marL="0" indent="0">
              <a:buNone/>
            </a:pPr>
            <a:r>
              <a:rPr lang="ru-RU" dirty="0"/>
              <a:t>-одежда не должна сковывать движения.</a:t>
            </a:r>
          </a:p>
          <a:p>
            <a:pPr marL="0" indent="0">
              <a:buNone/>
            </a:pPr>
            <a:r>
              <a:rPr lang="ru-RU" dirty="0"/>
              <a:t>-не заниматься сразу после приема пищи.</a:t>
            </a:r>
          </a:p>
          <a:p>
            <a:pPr marL="0" indent="0">
              <a:buNone/>
            </a:pPr>
            <a:r>
              <a:rPr lang="ru-RU" dirty="0"/>
              <a:t>-при заболевании органов дыхания в острой форме </a:t>
            </a:r>
            <a:r>
              <a:rPr lang="ru-RU" dirty="0" smtClean="0"/>
              <a:t>заниматься запрещено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-сопроводительный текст произносит взрослый.</a:t>
            </a:r>
          </a:p>
          <a:p>
            <a:r>
              <a:rPr lang="ru-RU" dirty="0"/>
              <a:t>Необходимо следить за техникой выполнения упражнений:</a:t>
            </a:r>
          </a:p>
          <a:p>
            <a:pPr marL="0" indent="0">
              <a:buNone/>
            </a:pPr>
            <a:r>
              <a:rPr lang="ru-RU" dirty="0"/>
              <a:t>-воздух набирать через нос.</a:t>
            </a:r>
          </a:p>
          <a:p>
            <a:pPr marL="0" indent="0">
              <a:buNone/>
            </a:pPr>
            <a:r>
              <a:rPr lang="ru-RU" dirty="0"/>
              <a:t>-плечи не поднимать.</a:t>
            </a:r>
          </a:p>
          <a:p>
            <a:pPr marL="0" indent="0">
              <a:buNone/>
            </a:pPr>
            <a:r>
              <a:rPr lang="ru-RU" dirty="0"/>
              <a:t>-выдох должен быть длинным и плавным.</a:t>
            </a:r>
          </a:p>
          <a:p>
            <a:pPr marL="0" indent="0">
              <a:buNone/>
            </a:pPr>
            <a:r>
              <a:rPr lang="ru-RU" dirty="0"/>
              <a:t>-щеки не надувать.</a:t>
            </a:r>
          </a:p>
          <a:p>
            <a:pPr marL="0" indent="0">
              <a:buNone/>
            </a:pPr>
            <a:r>
              <a:rPr lang="ru-RU" dirty="0"/>
              <a:t>-дозировать выполнение упражнений (индивидуально, так как может закружиться голова.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9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dirty="0" smtClean="0"/>
              <a:t>Дидактическая </a:t>
            </a:r>
            <a:r>
              <a:rPr lang="ru-RU" sz="3100" dirty="0"/>
              <a:t>игра по развитию речи «Мой, моя, мои, моё» для детей старшего дошкольного возраста</a:t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Развивающая </a:t>
            </a:r>
            <a:r>
              <a:rPr lang="ru-RU" dirty="0"/>
              <a:t>игра для развития речи – обучение правильному употреблению местоимений Мой, Моя, Моё, Мои в повседневной речи, согласованию слов по родам. Также процесс игры способствует развитию внимания, памяти, мышления, мелкой моторики и будет для Вашего ребенка увлекательным, интересным и познавательным.</a:t>
            </a:r>
          </a:p>
          <a:p>
            <a:pPr marL="0" indent="0">
              <a:buNone/>
            </a:pPr>
            <a:r>
              <a:rPr lang="ru-RU" b="1" dirty="0" smtClean="0"/>
              <a:t>Цель:</a:t>
            </a:r>
            <a:r>
              <a:rPr lang="ru-RU" dirty="0"/>
              <a:t> </a:t>
            </a:r>
            <a:r>
              <a:rPr lang="ru-RU" dirty="0" smtClean="0"/>
              <a:t>Формирование </a:t>
            </a:r>
            <a:r>
              <a:rPr lang="ru-RU" dirty="0"/>
              <a:t>умений согласовывать местоимения с существительными.</a:t>
            </a:r>
          </a:p>
          <a:p>
            <a:pPr marL="0" indent="0">
              <a:buNone/>
            </a:pPr>
            <a:r>
              <a:rPr lang="ru-RU" b="1" dirty="0"/>
              <a:t>Задачи: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Способствовать пополнению и активизации словаря у детей.</a:t>
            </a:r>
          </a:p>
          <a:p>
            <a:pPr marL="0" indent="0">
              <a:buNone/>
            </a:pPr>
            <a:r>
              <a:rPr lang="ru-RU" dirty="0"/>
              <a:t>• Совершенствовать грамматический строй речи.</a:t>
            </a:r>
          </a:p>
          <a:p>
            <a:pPr marL="0" indent="0">
              <a:buNone/>
            </a:pPr>
            <a:r>
              <a:rPr lang="ru-RU" dirty="0"/>
              <a:t>• Развивать внимание, память, мышление, мелкую моторику, речь.</a:t>
            </a:r>
          </a:p>
          <a:p>
            <a:pPr marL="0" indent="0">
              <a:buNone/>
            </a:pPr>
            <a:r>
              <a:rPr lang="ru-RU" dirty="0"/>
              <a:t>• Воспитывать умение действовать рядом со сверстниками.</a:t>
            </a:r>
          </a:p>
          <a:p>
            <a:pPr marL="0" indent="0">
              <a:buNone/>
            </a:pPr>
            <a:r>
              <a:rPr lang="ru-RU" b="1" dirty="0" smtClean="0"/>
              <a:t> Возраст</a:t>
            </a:r>
            <a:r>
              <a:rPr lang="ru-RU" b="1" dirty="0"/>
              <a:t>: </a:t>
            </a:r>
            <a:r>
              <a:rPr lang="ru-RU" dirty="0"/>
              <a:t>Игра предназначена для детей с 4 - 7 лет, играть в нее могут не более 4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75402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Инструкция:</a:t>
            </a:r>
            <a:endParaRPr lang="ru-RU" dirty="0"/>
          </a:p>
          <a:p>
            <a:r>
              <a:rPr lang="ru-RU" dirty="0"/>
              <a:t>Взрослый предлагает детям взять по одной карте. Педагог берет маленькие карточки и показывает детям, называя предмет: «Что это?» - «Пальто», «Чьё пальто?», ребёнок должен ответить: «Моё пальто» и т. д. Игра закончится тогда, когда ребёнок положит все маленькие карточки на карту.</a:t>
            </a:r>
          </a:p>
          <a:p>
            <a:r>
              <a:rPr lang="ru-RU" dirty="0"/>
              <a:t>Это интересная настольная игра-лото, в процессе игры дети должны будут разложить карточки по игровым полям, определив соответствие существительного и местоимения.</a:t>
            </a:r>
          </a:p>
          <a:p>
            <a:r>
              <a:rPr lang="ru-RU" dirty="0"/>
              <a:t>Детям очень интересно играть самостоятельно, показывая карточки друг другу.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01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МНЕМОТАБЛИЦЫ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Мнемотехника</a:t>
            </a:r>
            <a:r>
              <a:rPr lang="ru-RU" dirty="0"/>
              <a:t> 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 </a:t>
            </a:r>
            <a:r>
              <a:rPr lang="ru-RU" b="1" dirty="0"/>
              <a:t>развитие речи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53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Содержание </a:t>
            </a:r>
            <a:r>
              <a:rPr lang="ru-RU" dirty="0" err="1"/>
              <a:t>мнемотаблицы</a:t>
            </a:r>
            <a:r>
              <a:rPr lang="ru-RU" dirty="0"/>
              <a:t> - это графическое или частично графическое изображение персонажей сказки, явлений природы, некоторых действий и др. путем выделения главных смысловых звеньев сюжета рассказа. Главное – нужно передать условно-наглядную схему, изобразить так, чтобы нарисованное было понятно детям.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Мнемотаблицы</a:t>
            </a:r>
            <a:r>
              <a:rPr lang="ru-RU" dirty="0" smtClean="0"/>
              <a:t>-схемы</a:t>
            </a:r>
            <a:r>
              <a:rPr lang="ru-RU" dirty="0"/>
              <a:t> служат дидактическим материалом в </a:t>
            </a:r>
            <a:r>
              <a:rPr lang="ru-RU" dirty="0" smtClean="0"/>
              <a:t> </a:t>
            </a:r>
            <a:r>
              <a:rPr lang="ru-RU" dirty="0"/>
              <a:t>работе по развитию связной речи детей. </a:t>
            </a:r>
            <a:r>
              <a:rPr lang="ru-RU" dirty="0" smtClean="0"/>
              <a:t>Их</a:t>
            </a:r>
            <a:r>
              <a:rPr lang="ru-RU" dirty="0"/>
              <a:t> </a:t>
            </a:r>
            <a:r>
              <a:rPr lang="ru-RU" dirty="0" smtClean="0"/>
              <a:t>используют </a:t>
            </a:r>
            <a:r>
              <a:rPr lang="ru-RU" dirty="0"/>
              <a:t>для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обогащения словарного запаса,</a:t>
            </a:r>
          </a:p>
          <a:p>
            <a:pPr marL="0" indent="0">
              <a:buNone/>
            </a:pPr>
            <a:r>
              <a:rPr lang="ru-RU" dirty="0"/>
              <a:t>• при обучении составлению рассказов,</a:t>
            </a:r>
          </a:p>
          <a:p>
            <a:pPr marL="0" indent="0">
              <a:buNone/>
            </a:pPr>
            <a:r>
              <a:rPr lang="ru-RU" dirty="0"/>
              <a:t>• при пересказах художественной литературы,</a:t>
            </a:r>
          </a:p>
          <a:p>
            <a:pPr marL="0" indent="0">
              <a:buNone/>
            </a:pPr>
            <a:r>
              <a:rPr lang="ru-RU" dirty="0"/>
              <a:t>• при отгадывании и загадывании загадок,</a:t>
            </a:r>
          </a:p>
          <a:p>
            <a:pPr marL="0" indent="0">
              <a:buNone/>
            </a:pPr>
            <a:r>
              <a:rPr lang="ru-RU" dirty="0"/>
              <a:t>• при заучивании стихов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Данные </a:t>
            </a:r>
            <a:r>
              <a:rPr lang="ru-RU" dirty="0"/>
              <a:t>схемы служат своеобразным зрительным планом для создания монологов</a:t>
            </a:r>
            <a:r>
              <a:rPr lang="ru-RU" dirty="0" smtClean="0"/>
              <a:t>, </a:t>
            </a:r>
            <a:r>
              <a:rPr lang="ru-RU" u="sng" dirty="0" smtClean="0"/>
              <a:t>помогают </a:t>
            </a:r>
            <a:r>
              <a:rPr lang="ru-RU" u="sng" dirty="0"/>
              <a:t>детям выстраивать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- строение рассказа,</a:t>
            </a:r>
          </a:p>
          <a:p>
            <a:pPr marL="0" indent="0">
              <a:buNone/>
            </a:pPr>
            <a:r>
              <a:rPr lang="ru-RU" dirty="0"/>
              <a:t>- последовательность рассказа,</a:t>
            </a:r>
          </a:p>
          <a:p>
            <a:pPr marL="0" indent="0">
              <a:buNone/>
            </a:pPr>
            <a:r>
              <a:rPr lang="ru-RU" dirty="0"/>
              <a:t>- лексико-грамматическую наполняемость рассказа.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46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2218258"/>
          </a:xfrm>
        </p:spPr>
        <p:txBody>
          <a:bodyPr>
            <a:no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4608512"/>
          </a:xfrm>
        </p:spPr>
        <p:txBody>
          <a:bodyPr>
            <a:normAutofit fontScale="92500"/>
          </a:bodyPr>
          <a:lstStyle/>
          <a:p>
            <a:r>
              <a:rPr lang="ru-RU" sz="2800" dirty="0"/>
              <a:t>Таким образом, используя приёмы мнемотехники, мы учим детей:</a:t>
            </a:r>
            <a:br>
              <a:rPr lang="ru-RU" sz="2800" dirty="0"/>
            </a:br>
            <a:r>
              <a:rPr lang="ru-RU" sz="2800" dirty="0"/>
              <a:t>1. добывать информацию, проводить исследование, делать сравнения, составлять четкий внутренний план умственных действий, речевого высказывания;</a:t>
            </a:r>
            <a:br>
              <a:rPr lang="ru-RU" sz="2800" dirty="0"/>
            </a:br>
            <a:r>
              <a:rPr lang="ru-RU" sz="2800" dirty="0"/>
              <a:t>2. формулировать и высказывать суждения, делать умозаключения;</a:t>
            </a:r>
            <a:br>
              <a:rPr lang="ru-RU" sz="2800" dirty="0"/>
            </a:br>
            <a:r>
              <a:rPr lang="ru-RU" sz="2800" dirty="0"/>
              <a:t>3. применение приёмов мнемотехники оказывает положительное влияние на развитие неречевых процессов: внимания, памяти, мышления.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4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 ТРИЗ - научить детей мыслить системно, с пониманием происходящих процессов, дать в руки воспитателям инструмент по конкретному практическому воспитанию у детей качеств творческой личности, способной понимать единство и противоречие окружающего мира, решать свои маленькие проблемы</a:t>
            </a:r>
            <a:r>
              <a:rPr lang="ru-RU" dirty="0" smtClean="0"/>
              <a:t>.</a:t>
            </a:r>
          </a:p>
          <a:p>
            <a:r>
              <a:rPr lang="ru-RU" dirty="0"/>
              <a:t>Одним из основных показателей уровня развития умственных способностей ребенка можно считать богатство его </a:t>
            </a:r>
            <a:r>
              <a:rPr lang="ru-RU" dirty="0" smtClean="0"/>
              <a:t>речи.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826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Использование адаптированных методов ТРИЗ в процессе развития речи дошкольников способствует:</a:t>
            </a:r>
          </a:p>
          <a:p>
            <a:pPr marL="0" indent="0">
              <a:buNone/>
            </a:pPr>
            <a:r>
              <a:rPr lang="ru-RU" dirty="0"/>
              <a:t>• - активизации познавательной деятельности детей;</a:t>
            </a:r>
          </a:p>
          <a:p>
            <a:pPr marL="0" indent="0">
              <a:buNone/>
            </a:pPr>
            <a:r>
              <a:rPr lang="ru-RU" dirty="0"/>
              <a:t>• - созданию мотивационных установок на проявление творчества;</a:t>
            </a:r>
          </a:p>
          <a:p>
            <a:pPr marL="0" indent="0">
              <a:buNone/>
            </a:pPr>
            <a:r>
              <a:rPr lang="ru-RU" dirty="0"/>
              <a:t>• - созданию условий для развития образной стороны речи детей (обогащение словарного запаса оценочной лексики, словами с переносным значением, синонимами и антонимами);</a:t>
            </a:r>
          </a:p>
          <a:p>
            <a:pPr marL="0" indent="0">
              <a:buNone/>
            </a:pPr>
            <a:r>
              <a:rPr lang="ru-RU" dirty="0"/>
              <a:t>• -повышению эффективности овладения всеми языковыми средствами.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983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Дидактическая игра «Предлоги».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Цель:</a:t>
            </a:r>
            <a:r>
              <a:rPr lang="ru-RU" dirty="0"/>
              <a:t> Учить понимать значение предлогов: на, в, за, под, к, от, по, около, и т.д.; дифференцировать предлоги: на – в, на – под; правильно употреблять их в речи; составлять предложения с предлогами по демонстрации действий, по сюжетным и предметным картинкам, по схеме предлога. </a:t>
            </a:r>
            <a:endParaRPr lang="ru-RU" dirty="0" smtClean="0"/>
          </a:p>
          <a:p>
            <a:r>
              <a:rPr lang="ru-RU" dirty="0"/>
              <a:t>Материал поможет понять значение предлогов: на, в, за, под, к, от, по, около и т.д.. Научит дифференцировать предлоги: на – в, на – под; правильно употреблять их в речи. А так же составлять предложения с предлогами по демонстрации действий, по сюжетным и предметным картинкам, по схеме предлога.</a:t>
            </a:r>
          </a:p>
        </p:txBody>
      </p:sp>
    </p:spTree>
    <p:extLst>
      <p:ext uri="{BB962C8B-B14F-4D97-AF65-F5344CB8AC3E}">
        <p14:creationId xmlns:p14="http://schemas.microsoft.com/office/powerpoint/2010/main" val="35779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298</Words>
  <Application>Microsoft Office PowerPoint</Application>
  <PresentationFormat>Экран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Методические разработки по развитию речи с использованием инновационных методов</vt:lpstr>
      <vt:lpstr> Дидактическая игра по развитию речи «Мой, моя, мои, моё» для детей старшего дошкольного возраста </vt:lpstr>
      <vt:lpstr>Презентация PowerPoint</vt:lpstr>
      <vt:lpstr>МНЕМОТАБЛИЦЫ</vt:lpstr>
      <vt:lpstr>Презентация PowerPoint</vt:lpstr>
      <vt:lpstr> </vt:lpstr>
      <vt:lpstr>ТРИЗ</vt:lpstr>
      <vt:lpstr>Презентация PowerPoint</vt:lpstr>
      <vt:lpstr>Дидактическая игра «Предлоги».</vt:lpstr>
      <vt:lpstr>ЛЕПБУК</vt:lpstr>
      <vt:lpstr>Презентация PowerPoint</vt:lpstr>
      <vt:lpstr>Дыхательная гимнастика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разработки по развитию речи</dc:title>
  <dc:creator>Таисия Кашникова</dc:creator>
  <cp:lastModifiedBy>Таисия Кашникова</cp:lastModifiedBy>
  <cp:revision>8</cp:revision>
  <dcterms:created xsi:type="dcterms:W3CDTF">2020-11-24T17:59:23Z</dcterms:created>
  <dcterms:modified xsi:type="dcterms:W3CDTF">2020-12-01T20:50:06Z</dcterms:modified>
</cp:coreProperties>
</file>