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7" r:id="rId2"/>
    <p:sldId id="259" r:id="rId3"/>
    <p:sldId id="260" r:id="rId4"/>
    <p:sldId id="28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2" r:id="rId14"/>
    <p:sldId id="271" r:id="rId15"/>
    <p:sldId id="272" r:id="rId16"/>
    <p:sldId id="273" r:id="rId17"/>
    <p:sldId id="281" r:id="rId18"/>
    <p:sldId id="275" r:id="rId19"/>
    <p:sldId id="276" r:id="rId20"/>
    <p:sldId id="277" r:id="rId21"/>
    <p:sldId id="283" r:id="rId22"/>
    <p:sldId id="284" r:id="rId23"/>
    <p:sldId id="27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2776"/>
    <a:srgbClr val="FF3300"/>
    <a:srgbClr val="0000CC"/>
    <a:srgbClr val="00339A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6040C8-9940-48A8-A14C-1BF6B00C0291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5AC212-F0CF-490C-9953-C86EC34F9E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867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DADF64-D89B-48E0-BEA4-6CDE81C194C3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D9C848-39BE-497C-8859-34D67AEE2E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285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A1BFB-EEF0-4663-9F05-B694DC6A35C9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A647-3CFF-4025-89F8-9A4749105D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41793"/>
      </p:ext>
    </p:extLst>
  </p:cSld>
  <p:clrMapOvr>
    <a:masterClrMapping/>
  </p:clrMapOvr>
  <p:transition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96DDD-9700-479E-8707-93975463B97A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1212-BB2D-4B2E-8E0C-9782E5B424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699279"/>
      </p:ext>
    </p:extLst>
  </p:cSld>
  <p:clrMapOvr>
    <a:masterClrMapping/>
  </p:clrMapOvr>
  <p:transition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A68A7-D002-40E5-B0F4-3DD5EBB14BDC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1FAE3-A67F-486D-8C8D-A3C142E516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225895"/>
      </p:ext>
    </p:extLst>
  </p:cSld>
  <p:clrMapOvr>
    <a:masterClrMapping/>
  </p:clrMapOvr>
  <p:transition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96AD8-8D98-426B-9294-4566B8F3AEA3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D5FBE-5AB2-4CE2-A97D-FADFC576AB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107639"/>
      </p:ext>
    </p:extLst>
  </p:cSld>
  <p:clrMapOvr>
    <a:masterClrMapping/>
  </p:clrMapOvr>
  <p:transition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8978-E448-4378-BADA-EE187B8E2A6A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4893E-E995-4500-8957-564867A5A1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752660"/>
      </p:ext>
    </p:extLst>
  </p:cSld>
  <p:clrMapOvr>
    <a:masterClrMapping/>
  </p:clrMapOvr>
  <p:transition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10E66-315E-4DC7-89A8-A8709B4DC817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8FCA-B9F6-42BC-BB75-FB8A80284A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000837"/>
      </p:ext>
    </p:extLst>
  </p:cSld>
  <p:clrMapOvr>
    <a:masterClrMapping/>
  </p:clrMapOvr>
  <p:transition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B1855-C767-4894-AB87-2A1BDC7B42E3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AAE7B-EAD9-40AC-852B-81A712411D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643586"/>
      </p:ext>
    </p:extLst>
  </p:cSld>
  <p:clrMapOvr>
    <a:masterClrMapping/>
  </p:clrMapOvr>
  <p:transition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05A4F-59E2-4481-8D31-EBC79F70F02A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989E-A3C9-4D0A-8A59-261DAE8C2F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10630"/>
      </p:ext>
    </p:extLst>
  </p:cSld>
  <p:clrMapOvr>
    <a:masterClrMapping/>
  </p:clrMapOvr>
  <p:transition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66DF4-38F3-46E2-B970-65B48A38B36A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FCD28-E5CA-43B7-A17F-47BDEBF7E8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139122"/>
      </p:ext>
    </p:extLst>
  </p:cSld>
  <p:clrMapOvr>
    <a:masterClrMapping/>
  </p:clrMapOvr>
  <p:transition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1165D-CAD1-456D-B23E-9E55F0ACC8CC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A76E4-2C2D-4CF8-828E-23325DB91F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301681"/>
      </p:ext>
    </p:extLst>
  </p:cSld>
  <p:clrMapOvr>
    <a:masterClrMapping/>
  </p:clrMapOvr>
  <p:transition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0A1CA-CE96-475E-8335-8A76DFA96290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09C8F-7191-48E7-BBD9-0CCCA29E71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0069495"/>
      </p:ext>
    </p:extLst>
  </p:cSld>
  <p:clrMapOvr>
    <a:masterClrMapping/>
  </p:clrMapOvr>
  <p:transition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CB30678E-696A-4EF1-BF70-5FD387E9B646}" type="datetimeFigureOut">
              <a:rPr lang="ru-RU"/>
              <a:pPr>
                <a:defRPr/>
              </a:pPr>
              <a:t>01.12.2020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531F1E20-D30A-476A-929A-B0D25DF807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ransition advClick="0" advTm="10000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>Муниципальное общеобразовательное учреждение Одоевская средняя общеобразовательная школа </a:t>
            </a:r>
            <a:br>
              <a:rPr lang="ru-RU" sz="24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>Шарьинского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> муниципального района Костромской области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3600" i="1" u="sng" dirty="0" smtClean="0"/>
              <a:t>Современные </a:t>
            </a:r>
            <a:r>
              <a:rPr lang="ru-RU" sz="3600" i="1" u="sng" dirty="0" err="1" smtClean="0"/>
              <a:t>здоровьесберегающие</a:t>
            </a:r>
            <a:r>
              <a:rPr lang="ru-RU" sz="3600" i="1" u="sng" dirty="0" smtClean="0"/>
              <a:t> технологии, используемые в </a:t>
            </a:r>
            <a:r>
              <a:rPr lang="ru-RU" sz="3600" i="1" u="sng" dirty="0" smtClean="0"/>
              <a:t>дошкольной группе</a:t>
            </a:r>
            <a:r>
              <a:rPr lang="ru-RU" sz="3600" i="1" u="sng" dirty="0" smtClean="0"/>
              <a:t/>
            </a:r>
            <a:br>
              <a:rPr lang="ru-RU" sz="3600" i="1" u="sng" dirty="0" smtClean="0"/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 воспитатель Ван О.Н.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  <a:cs typeface="Andalus" pitchFamily="18" charset="-78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itchFamily="34" charset="0"/>
                <a:cs typeface="Andalus" pitchFamily="18" charset="-78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3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43063" y="500063"/>
            <a:ext cx="6429375" cy="92868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Гимнастика для глаз</a:t>
            </a:r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714375" y="1857375"/>
            <a:ext cx="7756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Ежедневно по 3-5 минут, в любое свободное время; в зависимости от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интенсивности зрительной  нагрузки.</a:t>
            </a:r>
          </a:p>
        </p:txBody>
      </p:sp>
      <p:pic>
        <p:nvPicPr>
          <p:cNvPr id="12292" name="Рисунок 3" descr="D:\Сборник\ВСЕ МАМИНО\До 2017 года\Пре\WP_20180319_08_56_01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" y="2886075"/>
            <a:ext cx="4067175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Рисунок 4" descr="D:\Сборник\ВСЕ МАМИНО\До 2017 года\фотографии1\WP_20180327_11_57_18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2665413"/>
            <a:ext cx="3816350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43063" y="357188"/>
            <a:ext cx="6500812" cy="100012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Дыхательная гимнастика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143625" y="2071688"/>
            <a:ext cx="30003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Проводится в различных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формах физкультурно-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оздоровительной работы.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Активизируется кислород-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ный обмен во всех тканях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организма, что способст-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вует нормализации и оп-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тимизации его работы в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целом.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3316" name="Рисунок 3" descr="D:\Сборник\ВСЕ МАМИНО\До 2017 года\Пре\WP_20180319_08_57_39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835150"/>
            <a:ext cx="49688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214438" y="285750"/>
            <a:ext cx="7643812" cy="100012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Гимнастика после сна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71500" y="1714500"/>
            <a:ext cx="8143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i="1">
                <a:solidFill>
                  <a:schemeClr val="tx1"/>
                </a:solidFill>
                <a:latin typeface="Arial" charset="0"/>
              </a:rPr>
              <a:t>Форма проведения различна: упражнения на кроватках, обширное умывание, ходьба по дорожкам «здоровья», лёгкий бег по группе  и другие</a:t>
            </a:r>
            <a:r>
              <a:rPr lang="ru-RU" altLang="ru-RU" sz="1800" b="1">
                <a:solidFill>
                  <a:schemeClr val="tx1"/>
                </a:solidFill>
                <a:latin typeface="Arial" charset="0"/>
              </a:rPr>
              <a:t>.</a:t>
            </a:r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214438" y="285750"/>
            <a:ext cx="7643812" cy="100012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Гимнастика после сна, закаливание</a:t>
            </a:r>
          </a:p>
        </p:txBody>
      </p:sp>
      <p:pic>
        <p:nvPicPr>
          <p:cNvPr id="14341" name="Рисунок 5" descr="C:\Users\user\AppData\Local\Microsoft\Windows\Temporary Internet Files\Content.Word\WP_20180319_14_54_34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668" y="2862263"/>
            <a:ext cx="3919538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2"/>
          <p:cNvSpPr>
            <a:spLocks noGrp="1"/>
          </p:cNvSpPr>
          <p:nvPr>
            <p:ph type="body" idx="1"/>
          </p:nvPr>
        </p:nvSpPr>
        <p:spPr>
          <a:xfrm>
            <a:off x="285750" y="1428750"/>
            <a:ext cx="8472488" cy="1465263"/>
          </a:xfrm>
        </p:spPr>
        <p:txBody>
          <a:bodyPr/>
          <a:lstStyle/>
          <a:p>
            <a:r>
              <a:rPr lang="ru-RU" altLang="ru-RU" smtClean="0">
                <a:latin typeface="Comic Sans MS" pitchFamily="66" charset="0"/>
              </a:rPr>
              <a:t>Ритмическая гимнастика  укрепляет опорно-двигательный аппарат, дыхательную и сердечно- сосудистую системы, способствует формированию правильной осанки, развитию музыкальности</a:t>
            </a:r>
            <a:endParaRPr lang="ru-RU" altLang="ru-RU" smtClean="0"/>
          </a:p>
        </p:txBody>
      </p:sp>
      <p:sp>
        <p:nvSpPr>
          <p:cNvPr id="15363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6858000" y="3071813"/>
            <a:ext cx="1143000" cy="1000125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857916" cy="1143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Ритмопластика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5365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2852738"/>
            <a:ext cx="3832225" cy="2879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2852738"/>
            <a:ext cx="3725863" cy="2592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8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071563" y="357188"/>
            <a:ext cx="7643812" cy="114300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Технологии обучения здоровому образу жизни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2786063" y="785813"/>
            <a:ext cx="46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00125" y="2071688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1285875" y="1857375"/>
            <a:ext cx="6715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Утренняя гимнастика</a:t>
            </a:r>
          </a:p>
        </p:txBody>
      </p:sp>
      <p:sp>
        <p:nvSpPr>
          <p:cNvPr id="8" name="Овал 7"/>
          <p:cNvSpPr/>
          <p:nvPr/>
        </p:nvSpPr>
        <p:spPr>
          <a:xfrm>
            <a:off x="1000125" y="2643188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1071563" y="2428875"/>
            <a:ext cx="75723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chemeClr val="tx1"/>
                </a:solidFill>
                <a:latin typeface="Arial" charset="0"/>
              </a:rPr>
              <a:t>   </a:t>
            </a:r>
            <a:r>
              <a:rPr lang="ru-RU" altLang="ru-RU" sz="2800">
                <a:solidFill>
                  <a:schemeClr val="tx1"/>
                </a:solidFill>
                <a:latin typeface="Arial" charset="0"/>
              </a:rPr>
              <a:t>Непосредственно образовательная      деятельность по физическому развитию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00125" y="3643313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1285875" y="3429000"/>
            <a:ext cx="5643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Самомассаж</a:t>
            </a:r>
          </a:p>
        </p:txBody>
      </p:sp>
      <p:sp>
        <p:nvSpPr>
          <p:cNvPr id="13" name="Овал 12"/>
          <p:cNvSpPr/>
          <p:nvPr/>
        </p:nvSpPr>
        <p:spPr>
          <a:xfrm>
            <a:off x="1000125" y="4357688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5" name="TextBox 13"/>
          <p:cNvSpPr txBox="1">
            <a:spLocks noChangeArrowheads="1"/>
          </p:cNvSpPr>
          <p:nvPr/>
        </p:nvSpPr>
        <p:spPr bwMode="auto">
          <a:xfrm>
            <a:off x="1357313" y="4143375"/>
            <a:ext cx="6429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Активный отдых</a:t>
            </a:r>
          </a:p>
        </p:txBody>
      </p:sp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85875" y="428625"/>
            <a:ext cx="7358063" cy="85725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Утренняя гимнастика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85750" y="1428750"/>
            <a:ext cx="36433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Точно знаем : поутрам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Взрослым всем и малышам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Чтоб стать сильным и здоровым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Не болеть и быть весёлым,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Надо быстро просыпаться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И зарядкой заниматься.</a:t>
            </a: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113" y="2305050"/>
            <a:ext cx="3313112" cy="385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Рисунок 4" descr="D:\Сборник\ВСЕ МАМИНО\До 2017 года\фотографии1\WP_20180327_08_53_46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3197225"/>
            <a:ext cx="3800475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9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14375" y="285750"/>
            <a:ext cx="8215313" cy="1643063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Непосредственно образовательная деятельность по физическому развитию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4644008" y="3386251"/>
            <a:ext cx="3714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tx1"/>
                </a:solidFill>
                <a:latin typeface="Arial" charset="0"/>
              </a:rPr>
              <a:t>Проводятся в соответствии программой, по которой работает дошкольная группа </a:t>
            </a:r>
          </a:p>
        </p:txBody>
      </p:sp>
      <p:pic>
        <p:nvPicPr>
          <p:cNvPr id="18436" name="Рисунок 4" descr="D:\Сборник\ВСЕ МАМИНО\До 2017 года\Пре\WP_20180319_09_16_20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2371725"/>
            <a:ext cx="3743325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15409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4000" dirty="0" err="1" smtClean="0">
                <a:solidFill>
                  <a:srgbClr val="FF0000"/>
                </a:solidFill>
              </a:rPr>
              <a:t>Самомассаж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857250" y="1643063"/>
            <a:ext cx="7643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Проводится в игровой форме ежедневно в виде пятиминутного занятия или в виде динамических пауз </a:t>
            </a:r>
          </a:p>
        </p:txBody>
      </p:sp>
      <p:pic>
        <p:nvPicPr>
          <p:cNvPr id="19460" name="Объект 5" descr="D:\Сборник\ВСЕ МАМИНО\До 2017 года\Пре\WP_20180319_09_02_20_Pro.jpg"/>
          <p:cNvPicPr>
            <a:picLocks noGrp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1125" y="2636912"/>
            <a:ext cx="3456062" cy="3671888"/>
          </a:xfrm>
        </p:spPr>
      </p:pic>
    </p:spTree>
  </p:cSld>
  <p:clrMapOvr>
    <a:masterClrMapping/>
  </p:clrMapOvr>
  <p:transition advClick="0" advTm="7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71625" y="357188"/>
            <a:ext cx="6715125" cy="928687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</a:rPr>
              <a:t>Активный отдых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57188" y="2204864"/>
            <a:ext cx="8156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schemeClr val="tx1"/>
                </a:solidFill>
                <a:latin typeface="Arial" charset="0"/>
              </a:rPr>
              <a:t>Физкультурные досуги и праздники, «Дни здоровья», музыкальные досуги</a:t>
            </a:r>
          </a:p>
        </p:txBody>
      </p:sp>
      <p:pic>
        <p:nvPicPr>
          <p:cNvPr id="20484" name="Picture 6" descr="D:\Сборник\ВСЕ МАМИНО\До 2017 года\фотографии1\WP_20180327_15_56_34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4731048" cy="265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71625" y="500063"/>
            <a:ext cx="6715125" cy="1071562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Коррекционные технологии</a:t>
            </a:r>
          </a:p>
        </p:txBody>
      </p:sp>
      <p:sp>
        <p:nvSpPr>
          <p:cNvPr id="3" name="Овал 2"/>
          <p:cNvSpPr/>
          <p:nvPr/>
        </p:nvSpPr>
        <p:spPr>
          <a:xfrm>
            <a:off x="1071563" y="2071688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428750" y="1928813"/>
            <a:ext cx="6715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Артикуляционная гимнастика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1071563" y="3286125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1357313" y="3071813"/>
            <a:ext cx="67865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Сказкотерапия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1143000" y="4429125"/>
            <a:ext cx="142875" cy="1428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1428750" y="4214813"/>
            <a:ext cx="78311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Технология музыкального воздействия</a:t>
            </a:r>
          </a:p>
        </p:txBody>
      </p: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4438" y="500063"/>
            <a:ext cx="7072312" cy="8572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Здоровьесберегающие технологии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929063" y="1428750"/>
            <a:ext cx="571500" cy="500063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7313" y="2000250"/>
            <a:ext cx="6786562" cy="12144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целостная система воспитательно – оздоровительных, коррекционных и профилактических мер, которые осуществляются в процессе взаимодействия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643063" y="3286125"/>
            <a:ext cx="571500" cy="5715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143375" y="3286125"/>
            <a:ext cx="571500" cy="5715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143750" y="3286125"/>
            <a:ext cx="571500" cy="571500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3" y="4000500"/>
            <a:ext cx="2286000" cy="15716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i="1" dirty="0"/>
              <a:t>ребёнка и педагога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86125" y="4000500"/>
            <a:ext cx="2509838" cy="15716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i="1" dirty="0"/>
              <a:t>ребёнка и родителей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15063" y="4000500"/>
            <a:ext cx="2357437" cy="15001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i="1" dirty="0"/>
              <a:t>ребёнка и доктора</a:t>
            </a:r>
          </a:p>
        </p:txBody>
      </p: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750" y="642938"/>
            <a:ext cx="7000875" cy="85725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Артикуляционная гимнастика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335588" y="1989138"/>
            <a:ext cx="3694112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charset="0"/>
              </a:rPr>
              <a:t>Упражнения для тренировки органов артикуляции(губ, языка, нижней челюсти), которые необходимы для правильного звукопроизношения.</a:t>
            </a:r>
          </a:p>
        </p:txBody>
      </p:sp>
      <p:pic>
        <p:nvPicPr>
          <p:cNvPr id="22532" name="Picture 5" descr="ÐÐ°ÑÑÐ¸Ð½ÐºÐ¸ Ð¿Ð¾ Ð·Ð°Ð¿ÑÐ¾ÑÑ Ð°ÑÑÐ¸ÐºÑÐ»ÑÑÐ¸Ð¾Ð½Ð½Ð°Ñ Ð³Ð¸Ð¼Ð½Ð°ÑÑÐ¸ÐºÐ° Ð² ÐºÐ°ÑÑÐ¸Ð½ÐºÐ°Ñ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8" y="1989138"/>
            <a:ext cx="4843462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4000" dirty="0" err="1" smtClean="0">
                <a:solidFill>
                  <a:srgbClr val="FF0000"/>
                </a:solidFill>
              </a:rPr>
              <a:t>Сказкотерапия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2355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68"/>
          <a:stretch>
            <a:fillRect/>
          </a:stretch>
        </p:blipFill>
        <p:spPr>
          <a:xfrm>
            <a:off x="2843808" y="1988840"/>
            <a:ext cx="3779838" cy="3986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Технология музыкального воздействия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4580" name="Рисунок 4" descr="D:\Сборник\ВСЕ МАМИНО\До 2017 года\фотографии1\WP_20180327_15_59_31_Pr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37132"/>
            <a:ext cx="3924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1357313" y="1714500"/>
            <a:ext cx="66436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7200" b="1" i="1">
                <a:solidFill>
                  <a:srgbClr val="FF0000"/>
                </a:solidFill>
                <a:latin typeface="Arial" charset="0"/>
              </a:rPr>
              <a:t>    Спасибо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7200" b="1" i="1">
                <a:solidFill>
                  <a:srgbClr val="FF0000"/>
                </a:solidFill>
                <a:latin typeface="Arial" charset="0"/>
              </a:rPr>
              <a:t> за внимание!</a:t>
            </a:r>
            <a:endParaRPr lang="ru-RU" altLang="ru-RU" sz="72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 advTm="4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357313" y="285750"/>
            <a:ext cx="7000875" cy="164306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Цель  </a:t>
            </a:r>
            <a:r>
              <a:rPr lang="ru-RU" sz="2800" b="1" dirty="0" err="1">
                <a:solidFill>
                  <a:srgbClr val="FF0000"/>
                </a:solidFill>
              </a:rPr>
              <a:t>здоровьесберегающих</a:t>
            </a:r>
            <a:r>
              <a:rPr lang="ru-RU" sz="2800" b="1" dirty="0">
                <a:solidFill>
                  <a:srgbClr val="FF0000"/>
                </a:solidFill>
              </a:rPr>
              <a:t> образовательных технологий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500063" y="2357438"/>
            <a:ext cx="285750" cy="28575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1000125" y="2071688"/>
            <a:ext cx="67500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Arial" charset="0"/>
              </a:rPr>
              <a:t>обеспечить дошкольнику возможность сохранения здоровья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500063" y="3286125"/>
            <a:ext cx="285750" cy="28575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26" name="TextBox 9"/>
          <p:cNvSpPr txBox="1">
            <a:spLocks noChangeArrowheads="1"/>
          </p:cNvSpPr>
          <p:nvPr/>
        </p:nvSpPr>
        <p:spPr bwMode="auto">
          <a:xfrm>
            <a:off x="1071563" y="3357563"/>
            <a:ext cx="73818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Arial" charset="0"/>
              </a:rPr>
              <a:t>сформировать у него необходимые знания, умения и навыки ЗОЖ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500063" y="4857750"/>
            <a:ext cx="285750" cy="28575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28" name="TextBox 11"/>
          <p:cNvSpPr txBox="1">
            <a:spLocks noChangeArrowheads="1"/>
          </p:cNvSpPr>
          <p:nvPr/>
        </p:nvSpPr>
        <p:spPr bwMode="auto">
          <a:xfrm>
            <a:off x="1214438" y="4786313"/>
            <a:ext cx="72215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chemeClr val="tx1"/>
                </a:solidFill>
                <a:latin typeface="Arial" charset="0"/>
              </a:rPr>
              <a:t>научить использовать полученные знания в повседневной жизни</a:t>
            </a:r>
          </a:p>
        </p:txBody>
      </p:sp>
      <p:sp>
        <p:nvSpPr>
          <p:cNvPr id="5129" name="TextBox 13"/>
          <p:cNvSpPr txBox="1">
            <a:spLocks noChangeArrowheads="1"/>
          </p:cNvSpPr>
          <p:nvPr/>
        </p:nvSpPr>
        <p:spPr bwMode="auto">
          <a:xfrm>
            <a:off x="7215188" y="1143000"/>
            <a:ext cx="142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:</a:t>
            </a:r>
          </a:p>
        </p:txBody>
      </p:sp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071563" y="357188"/>
            <a:ext cx="7786687" cy="10001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Система </a:t>
            </a:r>
            <a:r>
              <a:rPr lang="ru-RU" sz="2800" b="1" dirty="0" err="1">
                <a:solidFill>
                  <a:srgbClr val="FF0000"/>
                </a:solidFill>
              </a:rPr>
              <a:t>здоровьесбережения</a:t>
            </a:r>
            <a:r>
              <a:rPr lang="ru-RU" sz="2800" b="1" dirty="0">
                <a:solidFill>
                  <a:srgbClr val="FF0000"/>
                </a:solidFill>
              </a:rPr>
              <a:t> в  дошкольной группе</a:t>
            </a:r>
          </a:p>
        </p:txBody>
      </p:sp>
      <p:sp>
        <p:nvSpPr>
          <p:cNvPr id="6147" name="Прямоугольник 4"/>
          <p:cNvSpPr>
            <a:spLocks noChangeArrowheads="1"/>
          </p:cNvSpPr>
          <p:nvPr/>
        </p:nvSpPr>
        <p:spPr bwMode="auto">
          <a:xfrm>
            <a:off x="571500" y="1403485"/>
            <a:ext cx="8143875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-различные оздоровительные режимы (адаптационный, на время каникул);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-комплекс закаливающих мероприятий (воздушное закаливание, хождение по “дорожкам здоровья”, профилактика плоскостопия; максимальное пребывание детей на свежем воздухе, бодрящая гимнастика);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-Непосредственная образовательная деятельность по физической культуре всех типов;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-оптимизация двигательного режима: традиционная двигательная деятельность детей (утренняя гимнастика, физкультурные занятия, проведение подвижных игр, прогулки)  и инновационные технологии оздоровления и профилактики (ритмопластика, </a:t>
            </a:r>
            <a:r>
              <a:rPr lang="ru-RU" altLang="ru-RU" sz="1800" b="1" i="1" dirty="0" err="1">
                <a:solidFill>
                  <a:srgbClr val="002776"/>
                </a:solidFill>
                <a:latin typeface="Arial" charset="0"/>
              </a:rPr>
              <a:t>логоритмика</a:t>
            </a: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, тактильные дорожки);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-организация рационального питания;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-медико-профилактическая работа с детьми и родителями;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-соблюдение требований СанПиНа к организации педагогического процесса;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solidFill>
                  <a:srgbClr val="002776"/>
                </a:solidFill>
                <a:latin typeface="Arial" charset="0"/>
              </a:rPr>
              <a:t>-комплекс мероприятий по сохранению физического и психологического здоровья педагогов.</a:t>
            </a:r>
          </a:p>
        </p:txBody>
      </p:sp>
    </p:spTree>
  </p:cSld>
  <p:clrMapOvr>
    <a:masterClrMapping/>
  </p:clrMapOvr>
  <p:transition advClick="0" advTm="4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428750" y="357188"/>
            <a:ext cx="7358063" cy="178593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Технологии сохранения и стимулирования здоровья</a:t>
            </a:r>
          </a:p>
        </p:txBody>
      </p:sp>
      <p:sp>
        <p:nvSpPr>
          <p:cNvPr id="7" name="Блок-схема: узел 6"/>
          <p:cNvSpPr/>
          <p:nvPr/>
        </p:nvSpPr>
        <p:spPr>
          <a:xfrm flipH="1">
            <a:off x="1143000" y="2428875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400" dirty="0"/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1357313" y="2214563"/>
            <a:ext cx="4400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Динамические паузы</a:t>
            </a:r>
          </a:p>
        </p:txBody>
      </p:sp>
      <p:sp>
        <p:nvSpPr>
          <p:cNvPr id="9" name="Блок-схема: узел 8"/>
          <p:cNvSpPr/>
          <p:nvPr/>
        </p:nvSpPr>
        <p:spPr>
          <a:xfrm flipH="1" flipV="1">
            <a:off x="1143000" y="3000375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1357313" y="2786063"/>
            <a:ext cx="6286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Подвижные и спортивные игры</a:t>
            </a:r>
          </a:p>
        </p:txBody>
      </p:sp>
      <p:sp>
        <p:nvSpPr>
          <p:cNvPr id="11" name="Блок-схема: узел 10"/>
          <p:cNvSpPr/>
          <p:nvPr/>
        </p:nvSpPr>
        <p:spPr>
          <a:xfrm flipV="1">
            <a:off x="1143000" y="3571875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6" name="TextBox 11"/>
          <p:cNvSpPr txBox="1">
            <a:spLocks noChangeArrowheads="1"/>
          </p:cNvSpPr>
          <p:nvPr/>
        </p:nvSpPr>
        <p:spPr bwMode="auto">
          <a:xfrm>
            <a:off x="1357313" y="3357563"/>
            <a:ext cx="2425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Релаксация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1143000" y="4143375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1357313" y="3857625"/>
            <a:ext cx="4987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Пальчиковая гимнастика</a:t>
            </a:r>
          </a:p>
        </p:txBody>
      </p:sp>
      <p:sp>
        <p:nvSpPr>
          <p:cNvPr id="15" name="Блок-схема: узел 14"/>
          <p:cNvSpPr/>
          <p:nvPr/>
        </p:nvSpPr>
        <p:spPr>
          <a:xfrm>
            <a:off x="1143000" y="4572000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80" name="TextBox 16"/>
          <p:cNvSpPr txBox="1">
            <a:spLocks noChangeArrowheads="1"/>
          </p:cNvSpPr>
          <p:nvPr/>
        </p:nvSpPr>
        <p:spPr bwMode="auto">
          <a:xfrm>
            <a:off x="1357313" y="4357688"/>
            <a:ext cx="4248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Гимнастика для глаз</a:t>
            </a:r>
          </a:p>
        </p:txBody>
      </p:sp>
      <p:sp>
        <p:nvSpPr>
          <p:cNvPr id="18" name="Блок-схема: узел 17"/>
          <p:cNvSpPr/>
          <p:nvPr/>
        </p:nvSpPr>
        <p:spPr>
          <a:xfrm>
            <a:off x="1143000" y="5072063"/>
            <a:ext cx="142875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82" name="TextBox 18"/>
          <p:cNvSpPr txBox="1">
            <a:spLocks noChangeArrowheads="1"/>
          </p:cNvSpPr>
          <p:nvPr/>
        </p:nvSpPr>
        <p:spPr bwMode="auto">
          <a:xfrm>
            <a:off x="1357313" y="4857750"/>
            <a:ext cx="5038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Дыхательная гимнастика</a:t>
            </a:r>
          </a:p>
        </p:txBody>
      </p:sp>
      <p:sp>
        <p:nvSpPr>
          <p:cNvPr id="20" name="Блок-схема: узел 19"/>
          <p:cNvSpPr/>
          <p:nvPr/>
        </p:nvSpPr>
        <p:spPr>
          <a:xfrm>
            <a:off x="1122363" y="5715000"/>
            <a:ext cx="163512" cy="142875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84" name="TextBox 20"/>
          <p:cNvSpPr txBox="1">
            <a:spLocks noChangeArrowheads="1"/>
          </p:cNvSpPr>
          <p:nvPr/>
        </p:nvSpPr>
        <p:spPr bwMode="auto">
          <a:xfrm>
            <a:off x="1357313" y="5429250"/>
            <a:ext cx="45005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Гимнастика после сна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1"/>
                </a:solidFill>
                <a:latin typeface="Arial" charset="0"/>
              </a:rPr>
              <a:t>Ритмопластика</a:t>
            </a:r>
          </a:p>
        </p:txBody>
      </p:sp>
    </p:spTree>
  </p:cSld>
  <p:clrMapOvr>
    <a:masterClrMapping/>
  </p:clrMapOvr>
  <p:transition advClick="0" advTm="1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14500" y="500063"/>
            <a:ext cx="6072188" cy="9144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Динамические паузы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928688" y="1714500"/>
            <a:ext cx="7885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" charset="0"/>
              </a:rPr>
              <a:t>Во время НОД, 2-5 мин.,по мере утомляемости детей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700" y="2176463"/>
            <a:ext cx="4284663" cy="420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43000" y="285750"/>
            <a:ext cx="7072313" cy="92868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Подвижные и спортивные игры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4643438" y="1428750"/>
            <a:ext cx="45005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Как часть физкультурного занятия, на прогулке, в групповой комнате – малой, средней подвижности.</a:t>
            </a:r>
          </a:p>
        </p:txBody>
      </p:sp>
      <p:pic>
        <p:nvPicPr>
          <p:cNvPr id="9220" name="Рисунок 3" descr="D:\Сборник\ВСЕ МАМИНО\До 2017 года\Пре\WP_20180319_10_08_58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90713"/>
            <a:ext cx="3779838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4" descr="D:\Сборник\ВСЕ МАМИНО\До 2017 года\Пре\WP_20180319_10_23_07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675" y="2565400"/>
            <a:ext cx="349250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7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857375" y="357188"/>
            <a:ext cx="6072188" cy="7858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</a:rPr>
              <a:t>Релаксация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642938" y="1357313"/>
            <a:ext cx="694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Используется классическая, спокойная музыка, звуки природы.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4714875" y="4429125"/>
            <a:ext cx="442912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Будто мы лежим на травке…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На зелёной мягкой травке…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Греет солнышко сейчас,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Руки тёплые у нас.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Жарче солнышко пригрело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И ногам тепло, и телу.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Дышится легко, вольно, глубоко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142875" y="2000250"/>
            <a:ext cx="40576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Тише, тише, тишина! Разговаривать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нельзя! Мы устали – надо спать.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Ляжем тихо на кровать. И тихонько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chemeClr val="tx1"/>
                </a:solidFill>
                <a:latin typeface="Arial" charset="0"/>
              </a:rPr>
              <a:t>будем спать.</a:t>
            </a:r>
          </a:p>
        </p:txBody>
      </p:sp>
      <p:pic>
        <p:nvPicPr>
          <p:cNvPr id="10246" name="Рисунок 6" descr="D:\Сборник\ВСЕ МАМИНО\До 2017 года\Пре\WP_20180319_13_15_04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88" y="3357563"/>
            <a:ext cx="367188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Рисунок 6" descr="D:\Сборник\ВСЕ МАМИНО\До 2017 года\фотографии1\WP_20180327_15_55_05_Pr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13" y="1727200"/>
            <a:ext cx="3743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8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14500" y="357188"/>
            <a:ext cx="6429375" cy="7858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Пальчиковая гимнастика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5357813" y="4643438"/>
            <a:ext cx="33464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3200">
                <a:solidFill>
                  <a:srgbClr val="483226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Blip>
                <a:blip r:embed="rId3"/>
              </a:buBlip>
              <a:defRPr sz="2800">
                <a:solidFill>
                  <a:srgbClr val="483226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Blip>
                <a:blip r:embed="rId2"/>
              </a:buBlip>
              <a:defRPr sz="2400">
                <a:solidFill>
                  <a:srgbClr val="483226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Blip>
                <a:blip r:embed="rId3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rgbClr val="483226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charset="0"/>
              </a:rPr>
              <a:t>Разотру ладошки сильно,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charset="0"/>
              </a:rPr>
              <a:t>Каждый пальчик покручу.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charset="0"/>
              </a:rPr>
              <a:t>Поздороваюсь со всеми,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chemeClr val="tx1"/>
                </a:solidFill>
                <a:latin typeface="Arial" charset="0"/>
              </a:rPr>
              <a:t>Никого не обойду.</a:t>
            </a:r>
          </a:p>
        </p:txBody>
      </p:sp>
      <p:pic>
        <p:nvPicPr>
          <p:cNvPr id="11268" name="Рисунок 4" descr="D:\Сборник\ВСЕ МАМИНО\До 2017 года\Пре\WP_20180319_10_10_32_Pr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43100"/>
            <a:ext cx="4391025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8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и школ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551</Words>
  <Application>Microsoft Office PowerPoint</Application>
  <PresentationFormat>Экран (4:3)</PresentationFormat>
  <Paragraphs>98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природа и школа</vt:lpstr>
      <vt:lpstr>   Муниципальное общеобразовательное учреждение Одоевская средняя общеобразовательная школа  Шарьинского муниципального района Костромской области  Современные здоровьесберегающие технологии, используемые в дошкольной группе      Выполнила:  воспитатель Ван О.Н.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Ритмопластика</vt:lpstr>
      <vt:lpstr>Презентация PowerPoint</vt:lpstr>
      <vt:lpstr>Презентация PowerPoint</vt:lpstr>
      <vt:lpstr>Презентация PowerPoint</vt:lpstr>
      <vt:lpstr>Самомассаж</vt:lpstr>
      <vt:lpstr>Презентация PowerPoint</vt:lpstr>
      <vt:lpstr>Презентация PowerPoint</vt:lpstr>
      <vt:lpstr>Презентация PowerPoint</vt:lpstr>
      <vt:lpstr>Сказкотерапия</vt:lpstr>
      <vt:lpstr>Технология музыкального воздействия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5</cp:revision>
  <dcterms:created xsi:type="dcterms:W3CDTF">2010-01-27T14:48:45Z</dcterms:created>
  <dcterms:modified xsi:type="dcterms:W3CDTF">2020-12-01T09:33:05Z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TC103626451049</vt:lpwstr>
  </property>
</Properties>
</file>