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6" r:id="rId1"/>
    <p:sldMasterId id="2147484278" r:id="rId2"/>
  </p:sldMasterIdLst>
  <p:notesMasterIdLst>
    <p:notesMasterId r:id="rId26"/>
  </p:notesMasterIdLst>
  <p:sldIdLst>
    <p:sldId id="340" r:id="rId3"/>
    <p:sldId id="302" r:id="rId4"/>
    <p:sldId id="271" r:id="rId5"/>
    <p:sldId id="272" r:id="rId6"/>
    <p:sldId id="321" r:id="rId7"/>
    <p:sldId id="336" r:id="rId8"/>
    <p:sldId id="325" r:id="rId9"/>
    <p:sldId id="285" r:id="rId10"/>
    <p:sldId id="276" r:id="rId11"/>
    <p:sldId id="281" r:id="rId12"/>
    <p:sldId id="330" r:id="rId13"/>
    <p:sldId id="337" r:id="rId14"/>
    <p:sldId id="291" r:id="rId15"/>
    <p:sldId id="339" r:id="rId16"/>
    <p:sldId id="332" r:id="rId17"/>
    <p:sldId id="335" r:id="rId18"/>
    <p:sldId id="293" r:id="rId19"/>
    <p:sldId id="287" r:id="rId20"/>
    <p:sldId id="295" r:id="rId21"/>
    <p:sldId id="288" r:id="rId22"/>
    <p:sldId id="292" r:id="rId23"/>
    <p:sldId id="270" r:id="rId24"/>
    <p:sldId id="29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8297"/>
    <a:srgbClr val="25C6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66" autoAdjust="0"/>
  </p:normalViewPr>
  <p:slideViewPr>
    <p:cSldViewPr>
      <p:cViewPr>
        <p:scale>
          <a:sx n="100" d="100"/>
          <a:sy n="100" d="100"/>
        </p:scale>
        <p:origin x="-1596" y="-18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D888F-92E3-4AF1-9469-BEFDB494FF06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41741-63EC-4560-A29C-CE03DC2874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18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641741-63EC-4560-A29C-CE03DC2874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34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AB6D27-E4DE-4E19-89C1-A227C8C46AA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EFB69A-43A0-4B60-A471-50C758178D6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532FB5-F606-45A0-B333-C8210BA83CB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C79DDF-BBA1-48CE-85F8-EBCDB9D43B5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A0919-8D23-49E3-8AF9-2BA8700B147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854A61-5E00-41F9-A69A-77D77DEC8DD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0714C-0DFD-4342-AF32-0BE64AB7766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42ADEF-4B09-421C-8806-EE1DBD31A555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FE2E26-7AFD-4E9B-8641-907ACD38E77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063D91-0BB2-4EA2-BEA1-DF8E2BFEA6D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20806-8CA0-4069-BA02-F24E5733395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68BD-50D3-4A5E-8172-EBCF863BD068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FF8C-9480-4F75-8A71-00D903D34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594284-8CF2-447A-A200-71D9BEF2812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594284-8CF2-447A-A200-71D9BEF2812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upload.wikimedia.org/wikipedia/commons/6/67/VolkhovHydroelectricPlant.jp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hyperlink" Target="http://regionavtica.ru/gallery/data/media/198/Podporogie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6.jpeg"/><Relationship Id="rId7" Type="http://schemas.openxmlformats.org/officeDocument/2006/relationships/hyperlink" Target="https://ru.wikipedia.org/wiki/%D0%A4%D0%B0%D0%B9%D0%BB:Russia_political_location_map_(Crimea_disputed).svg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gif"/><Relationship Id="rId11" Type="http://schemas.openxmlformats.org/officeDocument/2006/relationships/image" Target="../media/image31.jpeg"/><Relationship Id="rId5" Type="http://schemas.openxmlformats.org/officeDocument/2006/relationships/hyperlink" Target="http://www.smenergo.ru/img/aes_contour.gif" TargetMode="External"/><Relationship Id="rId10" Type="http://schemas.openxmlformats.org/officeDocument/2006/relationships/hyperlink" Target="file:///\\upload.wikimedia.org\wikipedia\commons\4\45\RIAN_archive_409173_World's_first_nuclear_power_plant_in_Obninsk.jpg" TargetMode="External"/><Relationship Id="rId4" Type="http://schemas.openxmlformats.org/officeDocument/2006/relationships/image" Target="../media/image27.jpe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chel-godunov.narod.ru/picture01.jpg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iles.ecoteco.ru/images/2009-big/energija_e1568g67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g1.liveinternet.ru/images/foto/b/3/518/3094518/f_1726227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Doliwo-Dobrowolsky.jpg" TargetMode="Externa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9039" y="214290"/>
            <a:ext cx="5200648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Электроэнергетика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143375"/>
            <a:ext cx="35718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3789040"/>
            <a:ext cx="1696495" cy="2816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2857501"/>
            <a:ext cx="2512324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Молния 16"/>
          <p:cNvSpPr/>
          <p:nvPr/>
        </p:nvSpPr>
        <p:spPr>
          <a:xfrm>
            <a:off x="3857625" y="4000500"/>
            <a:ext cx="428625" cy="428625"/>
          </a:xfrm>
          <a:prstGeom prst="lightningBol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357188"/>
            <a:ext cx="35147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Молния 23"/>
          <p:cNvSpPr/>
          <p:nvPr/>
        </p:nvSpPr>
        <p:spPr>
          <a:xfrm rot="1396187">
            <a:off x="1476375" y="2879725"/>
            <a:ext cx="712788" cy="1169988"/>
          </a:xfrm>
          <a:prstGeom prst="lightningBol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 flipV="1">
            <a:off x="3786188" y="4000500"/>
            <a:ext cx="3306092" cy="5715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3" name="TextBox 10"/>
          <p:cNvSpPr txBox="1">
            <a:spLocks noChangeArrowheads="1"/>
          </p:cNvSpPr>
          <p:nvPr/>
        </p:nvSpPr>
        <p:spPr bwMode="auto">
          <a:xfrm>
            <a:off x="3929063" y="4929188"/>
            <a:ext cx="21431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Franklin Gothic Book" pitchFamily="34" charset="0"/>
              </a:rPr>
              <a:t>Учитель географии: </a:t>
            </a:r>
            <a:r>
              <a:rPr lang="ru-RU" dirty="0">
                <a:latin typeface="Franklin Gothic Book" pitchFamily="34" charset="0"/>
              </a:rPr>
              <a:t>Следевская И.Ф. Гимназия № 209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56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34653 -0.178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8353"/>
            <a:ext cx="8229600" cy="54032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Ленинградская область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42756"/>
              </p:ext>
            </p:extLst>
          </p:nvPr>
        </p:nvGraphicFramePr>
        <p:xfrm>
          <a:off x="203595" y="3068960"/>
          <a:ext cx="7184148" cy="3618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2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225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ГЭС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Река 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49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Волховская</a:t>
                      </a: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ГЭС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 Волхов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8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Нарвская  ГЭС 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 </a:t>
                      </a: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Нарова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9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Каскад-2 Свирских  ГЭС: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 Свирь</a:t>
                      </a: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2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Верхнесвирская </a:t>
                      </a: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2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Нижнесвирская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49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Каскад-1 </a:t>
                      </a:r>
                      <a:r>
                        <a:rPr lang="ru-RU" sz="1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Вуоксинских</a:t>
                      </a: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ГЭС :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 </a:t>
                      </a:r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Вуокса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29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Светогорская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29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Лесогорская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4" name="Picture 2" descr="Файл:VolkhovHydroelectricPlant.jpg">
            <a:hlinkClick r:id="rId2"/>
            <a:extLst>
              <a:ext uri="{FF2B5EF4-FFF2-40B4-BE49-F238E27FC236}">
                <a16:creationId xmlns:a16="http://schemas.microsoft.com/office/drawing/2014/main" id="{C48A9375-50F8-4C2F-A268-A59DA3CC5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993742"/>
            <a:ext cx="4386064" cy="14872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Картинка 18 из 923">
            <a:hlinkClick r:id="rId4"/>
            <a:extLst>
              <a:ext uri="{FF2B5EF4-FFF2-40B4-BE49-F238E27FC236}">
                <a16:creationId xmlns:a16="http://schemas.microsoft.com/office/drawing/2014/main" id="{5466F4FF-65AA-4046-9246-94A19B7A4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960" y="525481"/>
            <a:ext cx="2796675" cy="2098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6914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869309"/>
            <a:ext cx="6372200" cy="478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олния 4"/>
          <p:cNvSpPr/>
          <p:nvPr/>
        </p:nvSpPr>
        <p:spPr>
          <a:xfrm rot="1092702">
            <a:off x="4513075" y="5554404"/>
            <a:ext cx="184598" cy="238002"/>
          </a:xfrm>
          <a:prstGeom prst="lightningBol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Молния 5"/>
          <p:cNvSpPr/>
          <p:nvPr/>
        </p:nvSpPr>
        <p:spPr>
          <a:xfrm rot="1092702">
            <a:off x="4661189" y="5248541"/>
            <a:ext cx="180101" cy="289059"/>
          </a:xfrm>
          <a:prstGeom prst="lightningBol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Молния 6"/>
          <p:cNvSpPr/>
          <p:nvPr/>
        </p:nvSpPr>
        <p:spPr>
          <a:xfrm rot="1092702">
            <a:off x="4863227" y="5289779"/>
            <a:ext cx="180450" cy="288001"/>
          </a:xfrm>
          <a:prstGeom prst="lightningBol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олния 7"/>
          <p:cNvSpPr/>
          <p:nvPr/>
        </p:nvSpPr>
        <p:spPr>
          <a:xfrm rot="1092702">
            <a:off x="5235285" y="5232270"/>
            <a:ext cx="217870" cy="174267"/>
          </a:xfrm>
          <a:prstGeom prst="lightningBolt">
            <a:avLst/>
          </a:prstGeom>
          <a:solidFill>
            <a:srgbClr val="003399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99743" y="5942013"/>
            <a:ext cx="18573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Саяно-Шушенская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26062" y="5592258"/>
            <a:ext cx="20716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Красноярская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86374" y="5446622"/>
            <a:ext cx="20716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Братская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300386" y="5206461"/>
            <a:ext cx="2286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Усть-Илимская</a:t>
            </a: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BA6A697F-E867-45A7-BC7F-1B9B5A25F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3" y="214313"/>
            <a:ext cx="6229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Братская ГЭС- одна из крупнейших ГЭС России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4A63FE9-9BF2-41AA-BB5E-F3DE29B24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" y="0"/>
            <a:ext cx="2341493" cy="193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894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1052" y="-3323"/>
            <a:ext cx="5521896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Атомные  электростанции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679" y="1734976"/>
            <a:ext cx="2448097" cy="183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3154984" y="1758429"/>
            <a:ext cx="285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Курская  АЭС</a:t>
            </a:r>
          </a:p>
        </p:txBody>
      </p:sp>
      <p:sp>
        <p:nvSpPr>
          <p:cNvPr id="22535" name="TextBox 11"/>
          <p:cNvSpPr txBox="1">
            <a:spLocks noChangeArrowheads="1"/>
          </p:cNvSpPr>
          <p:nvPr/>
        </p:nvSpPr>
        <p:spPr bwMode="auto">
          <a:xfrm>
            <a:off x="28398" y="411537"/>
            <a:ext cx="894300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  на  ядерном  топливе (уран, плутоний). 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производства  равного  количества  энергии  на  АЭС  надо  1  кг  ядерного  топлива,  а  на  ТЭС  -  3000  т  каменного  угля.  На  20-30  т  ядерного  топлива  АЭС  может  работать  несколько  лет.</a:t>
            </a:r>
          </a:p>
        </p:txBody>
      </p:sp>
      <p:pic>
        <p:nvPicPr>
          <p:cNvPr id="225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7506" y="1556792"/>
            <a:ext cx="3458096" cy="23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selen.su/j25/images/prikoly/%D1%83%D1%80%D0%B0%D0%BD_235_%D0%B2%D0%BE%D1%82_%D0%BE%D0%BD_%D0%BA%D0%B0%D0%BA%D0%BE%D0%B9.jpg">
            <a:extLst>
              <a:ext uri="{FF2B5EF4-FFF2-40B4-BE49-F238E27FC236}">
                <a16:creationId xmlns:a16="http://schemas.microsoft.com/office/drawing/2014/main" id="{2C5A92D2-14A8-4379-BF78-638AE7234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373" y="2168885"/>
            <a:ext cx="1577301" cy="118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Картинка 19 из 2579">
            <a:hlinkClick r:id="rId5" tgtFrame="_blank"/>
            <a:extLst>
              <a:ext uri="{FF2B5EF4-FFF2-40B4-BE49-F238E27FC236}">
                <a16:creationId xmlns:a16="http://schemas.microsoft.com/office/drawing/2014/main" id="{D158746C-BA0A-42C3-A135-E1758F2EDD83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77494" y="4149080"/>
            <a:ext cx="3638107" cy="2297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Обнинская АЭС (Россия)">
            <a:hlinkClick r:id="rId7" tooltip="Обнинская АЭС (Россия)"/>
            <a:extLst>
              <a:ext uri="{FF2B5EF4-FFF2-40B4-BE49-F238E27FC236}">
                <a16:creationId xmlns:a16="http://schemas.microsoft.com/office/drawing/2014/main" id="{B70DB0FB-E544-4F8B-A403-F6D38BC4B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0278" y="3785770"/>
            <a:ext cx="2857500" cy="1609726"/>
          </a:xfrm>
          <a:prstGeom prst="rect">
            <a:avLst/>
          </a:prstGeom>
          <a:noFill/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4113E4F-61DD-40E3-8C52-E015434A5F34}"/>
              </a:ext>
            </a:extLst>
          </p:cNvPr>
          <p:cNvSpPr/>
          <p:nvPr/>
        </p:nvSpPr>
        <p:spPr>
          <a:xfrm>
            <a:off x="624324" y="4201002"/>
            <a:ext cx="1933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err="1">
                <a:solidFill>
                  <a:prstClr val="black"/>
                </a:solidFill>
              </a:rPr>
              <a:t>Обнинская</a:t>
            </a:r>
            <a:r>
              <a:rPr lang="ru-RU" dirty="0">
                <a:solidFill>
                  <a:prstClr val="black"/>
                </a:solidFill>
              </a:rPr>
              <a:t> АЭС</a:t>
            </a:r>
          </a:p>
        </p:txBody>
      </p:sp>
      <p:pic>
        <p:nvPicPr>
          <p:cNvPr id="14" name="Picture 9" descr="Red pog.png">
            <a:extLst>
              <a:ext uri="{FF2B5EF4-FFF2-40B4-BE49-F238E27FC236}">
                <a16:creationId xmlns:a16="http://schemas.microsoft.com/office/drawing/2014/main" id="{5A43CEE1-6812-4F75-BA0D-426F661F3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1462" y="4527472"/>
            <a:ext cx="85725" cy="85725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CD06488-0264-410C-BE00-2F32D7A6DB9D}"/>
              </a:ext>
            </a:extLst>
          </p:cNvPr>
          <p:cNvSpPr/>
          <p:nvPr/>
        </p:nvSpPr>
        <p:spPr>
          <a:xfrm>
            <a:off x="107679" y="5288340"/>
            <a:ext cx="48857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Обнинск ( Калужской область) введена в строй в 1954г.  Является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первой в мире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промышленной атомной станцией. В настоящее время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Обнинская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АЭС выведена из эксплуатации. Её реактор был заглушён 29 апреля 2002 года</a:t>
            </a:r>
            <a:endParaRPr lang="ru-RU" sz="1600" dirty="0"/>
          </a:p>
        </p:txBody>
      </p:sp>
      <p:pic>
        <p:nvPicPr>
          <p:cNvPr id="16" name="Picture 2" descr="Файл:RIAN archive 409173 World's first nuclear power plant in Obninsk.jpg">
            <a:hlinkClick r:id="rId10"/>
            <a:extLst>
              <a:ext uri="{FF2B5EF4-FFF2-40B4-BE49-F238E27FC236}">
                <a16:creationId xmlns:a16="http://schemas.microsoft.com/office/drawing/2014/main" id="{80A4D5FA-121C-477E-9B86-052586428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982" y="3861792"/>
            <a:ext cx="2107869" cy="1399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485" y="3986463"/>
            <a:ext cx="3779912" cy="524252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defRPr/>
            </a:pP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Крупнейшие АЭС России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4595018"/>
            <a:ext cx="4038600" cy="452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Курская</a:t>
            </a:r>
          </a:p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Ленинградская</a:t>
            </a:r>
          </a:p>
          <a:p>
            <a:pPr eaLnBrk="1" hangingPunct="1">
              <a:defRPr/>
            </a:pP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Балаковская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Смоленская</a:t>
            </a:r>
          </a:p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Белоярская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3"/>
          </p:nvPr>
        </p:nvSpPr>
        <p:spPr>
          <a:xfrm>
            <a:off x="2020407" y="4595018"/>
            <a:ext cx="3084995" cy="2121024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Калининская</a:t>
            </a:r>
          </a:p>
          <a:p>
            <a:pPr eaLnBrk="1" hangingPunct="1">
              <a:defRPr/>
            </a:pP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Билибинская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Кольская</a:t>
            </a:r>
          </a:p>
          <a:p>
            <a:pPr eaLnBrk="1" hangingPunct="1">
              <a:defRPr/>
            </a:pP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Нововоронежская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Ростовская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Волгодонская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3" y="51557"/>
            <a:ext cx="360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dirty="0"/>
              <a:t>«+»</a:t>
            </a:r>
          </a:p>
          <a:p>
            <a:pPr algn="ctr">
              <a:defRPr/>
            </a:pPr>
            <a:r>
              <a:rPr lang="ru-RU" dirty="0">
                <a:latin typeface="Arkhive" pitchFamily="34" charset="0"/>
              </a:rPr>
              <a:t>Не требуют перевозки топлива </a:t>
            </a:r>
            <a:r>
              <a:rPr lang="ru-RU" b="1" dirty="0"/>
              <a:t>=&gt;</a:t>
            </a:r>
          </a:p>
          <a:p>
            <a:pPr algn="ctr">
              <a:defRPr/>
            </a:pPr>
            <a:r>
              <a:rPr lang="ru-RU" dirty="0">
                <a:latin typeface="Arkhive" pitchFamily="34" charset="0"/>
              </a:rPr>
              <a:t>можно строить в отдаленных местах и районах, где нет топлива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-81211"/>
            <a:ext cx="3923928" cy="170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 algn="ctr" fontAlgn="base">
              <a:spcAft>
                <a:spcPct val="0"/>
              </a:spcAft>
              <a:buClr>
                <a:srgbClr val="660000"/>
              </a:buClr>
              <a:buSzPct val="70000"/>
              <a:buFont typeface="Wingdings" pitchFamily="2" charset="2"/>
              <a:buNone/>
              <a:defRPr/>
            </a:pPr>
            <a:r>
              <a:rPr lang="ru-RU" sz="4000" kern="0" dirty="0">
                <a:solidFill>
                  <a:srgbClr val="000000"/>
                </a:solidFill>
              </a:rPr>
              <a:t>«-»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kern="0" dirty="0">
                <a:solidFill>
                  <a:srgbClr val="000000"/>
                </a:solidFill>
                <a:latin typeface="Arkhive" pitchFamily="34" charset="0"/>
              </a:rPr>
              <a:t>Сложное строительство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kern="0" dirty="0">
                <a:solidFill>
                  <a:srgbClr val="000000"/>
                </a:solidFill>
                <a:latin typeface="Arkhive" pitchFamily="34" charset="0"/>
              </a:rPr>
              <a:t>Сложная эксплуатация</a:t>
            </a:r>
          </a:p>
          <a:p>
            <a:pPr marL="46990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buFont typeface="Wingdings" pitchFamily="2" charset="2"/>
              <a:buChar char="o"/>
              <a:defRPr/>
            </a:pPr>
            <a:endParaRPr lang="ru-RU" kern="0" dirty="0">
              <a:solidFill>
                <a:srgbClr val="000000"/>
              </a:solidFill>
              <a:latin typeface="Arkhive" pitchFamily="34" charset="0"/>
            </a:endParaRPr>
          </a:p>
        </p:txBody>
      </p:sp>
      <p:pic>
        <p:nvPicPr>
          <p:cNvPr id="5122" name="Picture 2" descr="http://116almet.ru/sites/116kzn.ru/files/styles/news-img-full/public/2015/12/Iran-v-blizhayshie-dni-otpravit.jpg?itok=IK9Xr_Q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042" y="1449487"/>
            <a:ext cx="3156870" cy="216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lh3.googleusercontent.com/-Q60SIujuZes/VYxqidHhYWI/AAAAAAAIY-o/_UTPtwN6Lkc/clip_image003%25255B8%25255D.jpg?imgmax=8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433" y="1849506"/>
            <a:ext cx="2112539" cy="176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Ядерная физика - АЭС России сегодня">
            <a:extLst>
              <a:ext uri="{FF2B5EF4-FFF2-40B4-BE49-F238E27FC236}">
                <a16:creationId xmlns:a16="http://schemas.microsoft.com/office/drawing/2014/main" id="{0E1270B7-A58A-4E5E-9377-13B1D328C5F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808" y="4534879"/>
            <a:ext cx="3743570" cy="216294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F393F78-422E-4EC0-B9ED-C07C65F4D893}"/>
              </a:ext>
            </a:extLst>
          </p:cNvPr>
          <p:cNvSpPr/>
          <p:nvPr/>
        </p:nvSpPr>
        <p:spPr>
          <a:xfrm>
            <a:off x="6023219" y="3986463"/>
            <a:ext cx="2375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Ленинградская АЭС</a:t>
            </a:r>
          </a:p>
        </p:txBody>
      </p:sp>
    </p:spTree>
    <p:extLst>
      <p:ext uri="{BB962C8B-B14F-4D97-AF65-F5344CB8AC3E}">
        <p14:creationId xmlns:p14="http://schemas.microsoft.com/office/powerpoint/2010/main" val="950546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E6BB5037-A8FE-41FD-A33F-43BE97BF56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283487-E731-4A09-897C-030C870094AD}" type="slidenum">
              <a:rPr lang="en-US" altLang="ru-RU"/>
              <a:pPr/>
              <a:t>14</a:t>
            </a:fld>
            <a:endParaRPr lang="en-US" altLang="ru-RU"/>
          </a:p>
        </p:txBody>
      </p:sp>
      <p:sp>
        <p:nvSpPr>
          <p:cNvPr id="17409" name="Rectangle 1">
            <a:extLst>
              <a:ext uri="{FF2B5EF4-FFF2-40B4-BE49-F238E27FC236}">
                <a16:creationId xmlns:a16="http://schemas.microsoft.com/office/drawing/2014/main" id="{62449FAE-2558-46C3-81DB-8A0E39B975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7860"/>
            <a:ext cx="8748464" cy="602828"/>
          </a:xfrm>
          <a:ln/>
        </p:spPr>
        <p:txBody>
          <a:bodyPr vert="horz" lIns="91440" tIns="45720" rIns="45560" bIns="45720" rtlCol="0" anchor="b">
            <a:noAutofit/>
          </a:bodyPr>
          <a:lstStyle/>
          <a:p>
            <a:pPr marL="40182"/>
            <a:r>
              <a:rPr lang="en-US" alt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Гидроаккумулирующие электростанции (ГАЭС)</a:t>
            </a:r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121571BE-EFBA-4597-805A-B1E0C53C2B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799" y="597743"/>
            <a:ext cx="5195565" cy="776883"/>
          </a:xfrm>
          <a:ln/>
        </p:spPr>
        <p:txBody>
          <a:bodyPr vert="horz" lIns="91440" tIns="45720" rIns="45560" bIns="45720" rtlCol="0">
            <a:normAutofit/>
          </a:bodyPr>
          <a:lstStyle/>
          <a:p>
            <a:r>
              <a:rPr lang="en-US" alt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r>
              <a:rPr lang="en-US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гидроаккумулирующей</a:t>
            </a:r>
            <a:r>
              <a:rPr lang="en-US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электростанции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0B81533-CDDF-45FD-BAB0-7D969E175292}"/>
              </a:ext>
            </a:extLst>
          </p:cNvPr>
          <p:cNvSpPr>
            <a:spLocks/>
          </p:cNvSpPr>
          <p:nvPr/>
        </p:nvSpPr>
        <p:spPr bwMode="auto">
          <a:xfrm>
            <a:off x="7502676" y="6245201"/>
            <a:ext cx="248785" cy="19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28574" bIns="0">
            <a:spAutoFit/>
          </a:bodyPr>
          <a:lstStyle>
            <a:lvl1pPr marL="39688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ru-RU" sz="1266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16</a:t>
            </a: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5CD57DB8-7D9C-4944-85E9-ADFF793FD57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2095"/>
            <a:ext cx="3124100" cy="228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4" name="Rectangle 6">
            <a:extLst>
              <a:ext uri="{FF2B5EF4-FFF2-40B4-BE49-F238E27FC236}">
                <a16:creationId xmlns:a16="http://schemas.microsoft.com/office/drawing/2014/main" id="{703FDAFC-7EDA-4271-8ED7-71691FEB74DD}"/>
              </a:ext>
            </a:extLst>
          </p:cNvPr>
          <p:cNvSpPr>
            <a:spLocks/>
          </p:cNvSpPr>
          <p:nvPr/>
        </p:nvSpPr>
        <p:spPr bwMode="auto">
          <a:xfrm>
            <a:off x="223764" y="1324073"/>
            <a:ext cx="5515619" cy="77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Такой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тип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электростанций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можно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строить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на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любых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реках</a:t>
            </a:r>
            <a:endParaRPr lang="en-US" altLang="ru-RU" sz="1687" b="1" dirty="0">
              <a:solidFill>
                <a:srgbClr val="1F8700"/>
              </a:solidFill>
              <a:latin typeface="Times" panose="02020603050405020304" pitchFamily="18" charset="0"/>
              <a:cs typeface="Times" panose="02020603050405020304" pitchFamily="18" charset="0"/>
              <a:sym typeface="Times" panose="02020603050405020304" pitchFamily="18" charset="0"/>
            </a:endParaRPr>
          </a:p>
          <a:p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Во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время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пика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потребления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электроэнергии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они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работают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как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</a:t>
            </a:r>
            <a:r>
              <a:rPr lang="en-US" altLang="ru-RU" sz="1687" b="1" dirty="0" err="1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обычные</a:t>
            </a:r>
            <a:r>
              <a:rPr lang="en-US" altLang="ru-RU" sz="1687" b="1" dirty="0">
                <a:solidFill>
                  <a:srgbClr val="1F8700"/>
                </a:solidFill>
                <a:latin typeface="Times" panose="02020603050405020304" pitchFamily="18" charset="0"/>
                <a:cs typeface="Times" panose="02020603050405020304" pitchFamily="18" charset="0"/>
                <a:sym typeface="Times" panose="02020603050405020304" pitchFamily="18" charset="0"/>
              </a:rPr>
              <a:t> электростанции.</a:t>
            </a: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07DF48FE-0B56-4754-A664-130B4C34C486}"/>
              </a:ext>
            </a:extLst>
          </p:cNvPr>
          <p:cNvSpPr>
            <a:spLocks/>
          </p:cNvSpPr>
          <p:nvPr/>
        </p:nvSpPr>
        <p:spPr bwMode="auto">
          <a:xfrm>
            <a:off x="5177879" y="650652"/>
            <a:ext cx="892969" cy="892969"/>
          </a:xfrm>
          <a:prstGeom prst="rightArrow">
            <a:avLst>
              <a:gd name="adj1" fmla="val 32000"/>
              <a:gd name="adj2" fmla="val 44000"/>
            </a:avLst>
          </a:prstGeom>
          <a:solidFill>
            <a:schemeClr val="accent1"/>
          </a:soli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ru-RU" sz="1266"/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E9FAF213-679F-4B7A-8595-26871EE1DBE2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" y="2541004"/>
            <a:ext cx="4521103" cy="374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6830B8-E23D-4445-B1B3-C188BA485E16}"/>
              </a:ext>
            </a:extLst>
          </p:cNvPr>
          <p:cNvSpPr/>
          <p:nvPr/>
        </p:nvSpPr>
        <p:spPr>
          <a:xfrm>
            <a:off x="4374232" y="3875281"/>
            <a:ext cx="4643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Загорская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гидроаккумулирующая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электростанция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(ГАЭС)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рядом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городом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Сергиев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Посад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17" y="65293"/>
            <a:ext cx="5453096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 электроэнергии</a:t>
            </a:r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3635896" y="659882"/>
            <a:ext cx="55081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Энергосистема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группа электростанций разных типов, объединённых линиями электропередач   (ЛЭП) и управляемых из одного центра.</a:t>
            </a: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147707" y="2940071"/>
            <a:ext cx="515618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Создание энергосистем повышает надёжность обеспечения потребителей электроэнергией и позволяет передавать её из района в район. </a:t>
            </a:r>
          </a:p>
        </p:txBody>
      </p:sp>
      <p:sp>
        <p:nvSpPr>
          <p:cNvPr id="27655" name="Прямоугольник 6"/>
          <p:cNvSpPr>
            <a:spLocks noChangeArrowheads="1"/>
          </p:cNvSpPr>
          <p:nvPr/>
        </p:nvSpPr>
        <p:spPr bwMode="auto">
          <a:xfrm>
            <a:off x="147707" y="4209562"/>
            <a:ext cx="509268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– 73 крупные энергосистемы, которые, в свою очередь, слагают, районные энергосистемы: Центральную, Уральскую, Сибирскую и т. д. Большая часть районных энергосистем входит в состав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Энергосистемы России (ЕЭС)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 неё пока изолирована энергосистема Дальнего Востока.</a:t>
            </a:r>
          </a:p>
        </p:txBody>
      </p:sp>
      <p:pic>
        <p:nvPicPr>
          <p:cNvPr id="7" name="Picture 5" descr="Картинка 3 из 37500">
            <a:hlinkClick r:id="rId2"/>
            <a:extLst>
              <a:ext uri="{FF2B5EF4-FFF2-40B4-BE49-F238E27FC236}">
                <a16:creationId xmlns:a16="http://schemas.microsoft.com/office/drawing/2014/main" id="{B3799E61-6544-4671-BBB0-95A47669F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0" y="598994"/>
            <a:ext cx="3392766" cy="232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489CB69-148D-4783-BAD2-8B1DBD7F145B}"/>
              </a:ext>
            </a:extLst>
          </p:cNvPr>
          <p:cNvSpPr/>
          <p:nvPr/>
        </p:nvSpPr>
        <p:spPr>
          <a:xfrm>
            <a:off x="5571728" y="5157192"/>
            <a:ext cx="3563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энергосистема России</a:t>
            </a:r>
            <a:endParaRPr lang="ru-RU" b="1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Надежность в случаях неполадок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-Переброска энергии, используя разницу во времени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-Покрытие «пиковых» нагрузок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6847AD-0354-4FF6-9FE2-F251E3C8B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828" y="1753866"/>
            <a:ext cx="2885687" cy="335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74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7114" y="188640"/>
            <a:ext cx="3933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выводы: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692696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Электроэнергетика является важнейшей частью народного хозяйства страны, так как обеспечивает электроэнергией абсолютно все сферы промышленности, сельского хозяйства, транспорта и инфраструктуры;</a:t>
            </a:r>
          </a:p>
          <a:p>
            <a:pPr eaLnBrk="0" hangingPunct="0"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Наиболее дешёвую электроэнергию производят ГЭС и АЭС;</a:t>
            </a:r>
          </a:p>
          <a:p>
            <a:pPr eaLnBrk="0" hangingPunct="0"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Работа всех электростанций страны объединена в районные энергосистемы, составляющие часть Единой Энергосистемы России.</a:t>
            </a:r>
          </a:p>
          <a:p>
            <a:pPr eaLnBrk="0" hangingPunct="0">
              <a:buFontTx/>
              <a:buChar char="•"/>
            </a:pPr>
            <a:r>
              <a:rPr lang="ru-RU" sz="28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Большую часть электроэнергии России производят на ТЭС;</a:t>
            </a:r>
          </a:p>
          <a:p>
            <a:pPr eaLnBrk="0" hangingPunct="0"/>
            <a:endParaRPr lang="ru-RU" sz="2800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165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2699792" y="857250"/>
            <a:ext cx="6198146" cy="132343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 Cyr"/>
              </a:rPr>
              <a:t>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древнейших времен человек использовал силу ветра: сначала в судоходстве, а затем для замены своей мускульной силы. Первые простейшие ветродвигатели приме-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глубокой древности в Китае и в Египте. 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2125439" cy="306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14744" y="214290"/>
            <a:ext cx="514275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Ветровая   энергия</a:t>
            </a:r>
          </a:p>
        </p:txBody>
      </p:sp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2593" y="2397125"/>
            <a:ext cx="361640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5364088" y="2359694"/>
            <a:ext cx="35338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Современные  ветровые  установки.</a:t>
            </a:r>
          </a:p>
        </p:txBody>
      </p:sp>
      <p:sp>
        <p:nvSpPr>
          <p:cNvPr id="29704" name="TextBox 8"/>
          <p:cNvSpPr txBox="1">
            <a:spLocks noChangeArrowheads="1"/>
          </p:cNvSpPr>
          <p:nvPr/>
        </p:nvSpPr>
        <p:spPr bwMode="auto">
          <a:xfrm>
            <a:off x="214313" y="3279517"/>
            <a:ext cx="2857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Ветряная  мельница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C7089F-3446-4604-A38A-591EFA152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70" y="4149081"/>
            <a:ext cx="4350465" cy="267118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F7A6CD-02D4-48F2-A7E9-D8D84400D008}"/>
              </a:ext>
            </a:extLst>
          </p:cNvPr>
          <p:cNvSpPr/>
          <p:nvPr/>
        </p:nvSpPr>
        <p:spPr>
          <a:xfrm>
            <a:off x="4230340" y="4991661"/>
            <a:ext cx="49320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Энергию ветра рентабельно использовать в районах, где среднегодовая скорость ветра более 3 м/с. В  России к зонам ветровой активности относятся острова Северного Ледовитого океана от Кольского полуострова до Камчатки, районы Нижней и Средней Волги и Каспийского моря, побережье Охотского, Баренцева, Балтийского, Черного и Азовского морей.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94" y="799065"/>
            <a:ext cx="3200503" cy="226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4714" y="715426"/>
            <a:ext cx="3026527" cy="226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71149"/>
            <a:ext cx="509466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Энергия  приливов</a:t>
            </a:r>
          </a:p>
        </p:txBody>
      </p:sp>
      <p:sp>
        <p:nvSpPr>
          <p:cNvPr id="28677" name="Прямоугольник 8"/>
          <p:cNvSpPr>
            <a:spLocks noChangeArrowheads="1"/>
          </p:cNvSpPr>
          <p:nvPr/>
        </p:nvSpPr>
        <p:spPr bwMode="auto">
          <a:xfrm>
            <a:off x="3300797" y="1021039"/>
            <a:ext cx="2681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 err="1">
                <a:latin typeface="Bookman Old Style" pitchFamily="18" charset="0"/>
              </a:rPr>
              <a:t>Кислогубская</a:t>
            </a:r>
            <a:r>
              <a:rPr lang="ru-RU" sz="2000" dirty="0">
                <a:latin typeface="Bookman Old Style" pitchFamily="18" charset="0"/>
              </a:rPr>
              <a:t>  ПЭС</a:t>
            </a:r>
          </a:p>
        </p:txBody>
      </p:sp>
      <p:sp>
        <p:nvSpPr>
          <p:cNvPr id="28678" name="TextBox 9"/>
          <p:cNvSpPr txBox="1">
            <a:spLocks noChangeArrowheads="1"/>
          </p:cNvSpPr>
          <p:nvPr/>
        </p:nvSpPr>
        <p:spPr bwMode="auto">
          <a:xfrm>
            <a:off x="3739074" y="1850374"/>
            <a:ext cx="24891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Схема  работы  приливной электростанции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CF7A81A-2B7A-4DCF-B67A-3CA2547CC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600" y="3690939"/>
            <a:ext cx="4928691" cy="3008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низ 4">
            <a:extLst>
              <a:ext uri="{FF2B5EF4-FFF2-40B4-BE49-F238E27FC236}">
                <a16:creationId xmlns:a16="http://schemas.microsoft.com/office/drawing/2014/main" id="{AF0098DF-E8AE-4252-AF8C-8AC9FB847CBE}"/>
              </a:ext>
            </a:extLst>
          </p:cNvPr>
          <p:cNvSpPr/>
          <p:nvPr/>
        </p:nvSpPr>
        <p:spPr>
          <a:xfrm rot="1413087">
            <a:off x="4599846" y="4006028"/>
            <a:ext cx="185738" cy="8572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6">
            <a:extLst>
              <a:ext uri="{FF2B5EF4-FFF2-40B4-BE49-F238E27FC236}">
                <a16:creationId xmlns:a16="http://schemas.microsoft.com/office/drawing/2014/main" id="{171CD648-1BB6-494B-A1F1-8D54ADF0C3F9}"/>
              </a:ext>
            </a:extLst>
          </p:cNvPr>
          <p:cNvSpPr/>
          <p:nvPr/>
        </p:nvSpPr>
        <p:spPr>
          <a:xfrm flipH="1">
            <a:off x="4211463" y="4451302"/>
            <a:ext cx="132428" cy="8572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5">
            <a:extLst>
              <a:ext uri="{FF2B5EF4-FFF2-40B4-BE49-F238E27FC236}">
                <a16:creationId xmlns:a16="http://schemas.microsoft.com/office/drawing/2014/main" id="{2C119405-B68F-4BDD-93B0-0038AAAE24DB}"/>
              </a:ext>
            </a:extLst>
          </p:cNvPr>
          <p:cNvSpPr/>
          <p:nvPr/>
        </p:nvSpPr>
        <p:spPr>
          <a:xfrm rot="1413087">
            <a:off x="1711398" y="3262314"/>
            <a:ext cx="185737" cy="8572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5">
            <a:extLst>
              <a:ext uri="{FF2B5EF4-FFF2-40B4-BE49-F238E27FC236}">
                <a16:creationId xmlns:a16="http://schemas.microsoft.com/office/drawing/2014/main" id="{EF63AF1F-DA8C-4ABD-B5B8-6C4E09354548}"/>
              </a:ext>
            </a:extLst>
          </p:cNvPr>
          <p:cNvSpPr/>
          <p:nvPr/>
        </p:nvSpPr>
        <p:spPr>
          <a:xfrm rot="1413087">
            <a:off x="1866789" y="3692343"/>
            <a:ext cx="185737" cy="8572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3C692C-07ED-402C-9296-B04CE319ABB3}"/>
              </a:ext>
            </a:extLst>
          </p:cNvPr>
          <p:cNvSpPr/>
          <p:nvPr/>
        </p:nvSpPr>
        <p:spPr>
          <a:xfrm>
            <a:off x="5057291" y="3414606"/>
            <a:ext cx="42516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Залив  Кислая  Губа 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Кислогубская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ПЭС)</a:t>
            </a:r>
            <a:r>
              <a:rPr lang="ru-RU" b="1" dirty="0">
                <a:latin typeface="Bookman Old Style" pitchFamily="18" charset="0"/>
              </a:rPr>
              <a:t>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Залив  Мезенская  Губа  (Малая Мезенская  ПЭС)</a:t>
            </a:r>
            <a:r>
              <a:rPr lang="ru-RU" b="1" dirty="0">
                <a:latin typeface="Bookman Old Style" pitchFamily="18" charset="0"/>
              </a:rPr>
              <a:t>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Залив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Пенжинская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Губа 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Пенжинская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ПЭС)</a:t>
            </a:r>
            <a:endParaRPr lang="ru-RU" b="1" dirty="0">
              <a:latin typeface="Bookman Old Style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Тугурский  залив  (перспективный)</a:t>
            </a: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C8D07C23-AD92-4428-945F-A1B8D4AA8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80775" y="6264410"/>
            <a:ext cx="7143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F3C7542-AEC6-40AB-A374-9D735179BB8E}"/>
              </a:ext>
            </a:extLst>
          </p:cNvPr>
          <p:cNvSpPr/>
          <p:nvPr/>
        </p:nvSpPr>
        <p:spPr>
          <a:xfrm>
            <a:off x="2906904" y="6264410"/>
            <a:ext cx="61719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itchFamily="18" charset="0"/>
              </a:rPr>
              <a:t>Районы  возможного  использования  приливной  энергии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35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9647" y="214290"/>
            <a:ext cx="418390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 Энергия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273" y="214290"/>
            <a:ext cx="2839034" cy="205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3251721" y="935590"/>
            <a:ext cx="55721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 Cyr"/>
              </a:rPr>
              <a:t>  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Гелиоустановка 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фокусирует свет и тепло при помощи линз или зеркал, причем зеркала меняют свое положение в зависимости от расположения.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1926597"/>
            <a:ext cx="3350146" cy="221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Прямоугольник 9"/>
          <p:cNvSpPr>
            <a:spLocks noChangeArrowheads="1"/>
          </p:cNvSpPr>
          <p:nvPr/>
        </p:nvSpPr>
        <p:spPr bwMode="auto">
          <a:xfrm>
            <a:off x="3337718" y="2189485"/>
            <a:ext cx="228144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Солнечная электростанция в Германии</a:t>
            </a:r>
          </a:p>
        </p:txBody>
      </p:sp>
      <p:pic>
        <p:nvPicPr>
          <p:cNvPr id="3072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7369" y="2493911"/>
            <a:ext cx="2639938" cy="199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Box 11"/>
          <p:cNvSpPr txBox="1">
            <a:spLocks noChangeArrowheads="1"/>
          </p:cNvSpPr>
          <p:nvPr/>
        </p:nvSpPr>
        <p:spPr bwMode="auto">
          <a:xfrm>
            <a:off x="255031" y="4506698"/>
            <a:ext cx="3071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Bookman Old Style" pitchFamily="18" charset="0"/>
              </a:rPr>
              <a:t>Солнечные  батареи</a:t>
            </a:r>
          </a:p>
        </p:txBody>
      </p:sp>
      <p:pic>
        <p:nvPicPr>
          <p:cNvPr id="9" name="Picture 5" descr="karta2">
            <a:extLst>
              <a:ext uri="{FF2B5EF4-FFF2-40B4-BE49-F238E27FC236}">
                <a16:creationId xmlns:a16="http://schemas.microsoft.com/office/drawing/2014/main" id="{2745E066-4656-4B4D-9F99-4BC7C2691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7535" y="4339547"/>
            <a:ext cx="4067944" cy="251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низ 6">
            <a:extLst>
              <a:ext uri="{FF2B5EF4-FFF2-40B4-BE49-F238E27FC236}">
                <a16:creationId xmlns:a16="http://schemas.microsoft.com/office/drawing/2014/main" id="{86614044-58AA-4AAE-AFB6-EE0A73556FD9}"/>
              </a:ext>
            </a:extLst>
          </p:cNvPr>
          <p:cNvSpPr/>
          <p:nvPr/>
        </p:nvSpPr>
        <p:spPr>
          <a:xfrm>
            <a:off x="4644008" y="4653136"/>
            <a:ext cx="214312" cy="1071563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F8F2C97-2AA1-4C9B-80E3-0923F5714203}"/>
              </a:ext>
            </a:extLst>
          </p:cNvPr>
          <p:cNvSpPr/>
          <p:nvPr/>
        </p:nvSpPr>
        <p:spPr>
          <a:xfrm>
            <a:off x="286320" y="576885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Южные  районы  Европейской  части  России, юг  Сибири  и  Дальнего  Востока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78 0.00069 0.00573 0.00093 0.00851 0.00231 C 0.01042 0.00324 0.01181 0.00579 0.01372 0.00671 C 0.02414 0.01181 0.03716 0.01574 0.04827 0.01829 C 0.06459 0.02569 0.05487 0.02245 0.07744 0.02523 C 0.08525 0.0287 0.09132 0.03542 0.09827 0.0412 C 0.09983 0.04236 0.10174 0.04236 0.1033 0.04352 C 0.10695 0.0463 0.10973 0.05093 0.11372 0.05278 C 0.11719 0.0544 0.12414 0.05741 0.12414 0.05741 C 0.14601 0.09769 0.17917 0.08356 0.21546 0.08495 C 0.22327 0.08681 0.23039 0.08866 0.23785 0.0919 C 0.24306 0.09884 0.2481 0.10556 0.2533 0.1125 C 0.25469 0.11435 0.25521 0.11759 0.25678 0.11944 C 0.25816 0.12106 0.26042 0.1206 0.26198 0.12176 C 0.26389 0.12292 0.26563 0.12454 0.26719 0.12639 C 0.27257 0.13241 0.275 0.13935 0.28091 0.14468 C 0.28316 0.14931 0.2856 0.15394 0.28785 0.15856 C 0.29011 0.16319 0.29827 0.16782 0.29827 0.16782 C 0.30625 0.1838 0.30816 0.18472 0.32066 0.19306 C 0.33455 0.20231 0.31771 0.19398 0.33091 0.2 C 0.34445 0.22616 0.3908 0.22176 0.40851 0.22292 C 0.43577 0.22755 0.46632 0.22801 0.49306 0.21597 C 0.50174 0.21204 0.51007 0.20764 0.51893 0.20463 C 0.52344 0.20301 0.53264 0.2 0.53264 0.2 C 0.54532 0.18866 0.55834 0.1838 0.5724 0.17685 C 0.5823 0.17199 0.59046 0.16204 0.6 0.15625 C 0.60903 0.15093 0.61962 0.14792 0.62917 0.14468 C 0.63091 0.14468 0.67587 0.14352 0.69306 0.14931 C 0.70105 0.15208 0.70764 0.15741 0.71546 0.16088 C 0.72084 0.17153 0.72101 0.18495 0.72587 0.19537 C 0.72744 0.19884 0.73073 0.2044 0.73091 0.20903 C 0.73143 0.22361 0.73091 0.23819 0.73091 0.25278 " pathEditMode="relative" ptsTypes="fffffffffffffffffffffffffffffffA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14313" y="2286000"/>
            <a:ext cx="8643937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Bookman Old Style" pitchFamily="18" charset="0"/>
              </a:rPr>
              <a:t>обучающая: </a:t>
            </a:r>
          </a:p>
          <a:p>
            <a:pPr algn="just">
              <a:buFontTx/>
              <a:buChar char="-"/>
            </a:pPr>
            <a:r>
              <a:rPr lang="ru-RU" sz="2000">
                <a:latin typeface="Bookman Old Style" pitchFamily="18" charset="0"/>
              </a:rPr>
              <a:t> углубить знания учащихся по топливно-энергетическому комплексу России;</a:t>
            </a:r>
            <a:r>
              <a:rPr lang="ru-RU" sz="2000" b="1">
                <a:latin typeface="Bookman Old Style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2000" b="1">
                <a:latin typeface="Bookman Old Style" pitchFamily="18" charset="0"/>
              </a:rPr>
              <a:t> </a:t>
            </a:r>
            <a:r>
              <a:rPr lang="ru-RU" sz="2000">
                <a:latin typeface="Bookman Old Style" pitchFamily="18" charset="0"/>
              </a:rPr>
              <a:t>дать представление о роли и значении электроэнергетики для промышленности и населения страны;</a:t>
            </a:r>
          </a:p>
          <a:p>
            <a:r>
              <a:rPr lang="ru-RU" sz="2000" b="1">
                <a:latin typeface="Bookman Old Style" pitchFamily="18" charset="0"/>
              </a:rPr>
              <a:t>развивающая: </a:t>
            </a:r>
          </a:p>
          <a:p>
            <a:pPr>
              <a:buFontTx/>
              <a:buChar char="-"/>
            </a:pPr>
            <a:r>
              <a:rPr lang="ru-RU" sz="2000">
                <a:latin typeface="Bookman Old Style" pitchFamily="18" charset="0"/>
              </a:rPr>
              <a:t> развивать у учащихся умения и навыки работы с картой и тек-стом; </a:t>
            </a:r>
          </a:p>
          <a:p>
            <a:pPr>
              <a:buFontTx/>
              <a:buChar char="-"/>
            </a:pPr>
            <a:r>
              <a:rPr lang="ru-RU" sz="2000">
                <a:latin typeface="Bookman Old Style" pitchFamily="18" charset="0"/>
              </a:rPr>
              <a:t> способствовать развитию аналитического и логического мыш-ления;</a:t>
            </a:r>
          </a:p>
          <a:p>
            <a:r>
              <a:rPr lang="ru-RU" sz="2000" b="1">
                <a:latin typeface="Bookman Old Style" pitchFamily="18" charset="0"/>
              </a:rPr>
              <a:t>воспитательная: </a:t>
            </a:r>
          </a:p>
          <a:p>
            <a:r>
              <a:rPr lang="ru-RU" sz="2000" b="1">
                <a:latin typeface="Bookman Old Style" pitchFamily="18" charset="0"/>
              </a:rPr>
              <a:t>- </a:t>
            </a:r>
            <a:r>
              <a:rPr lang="ru-RU" sz="2000">
                <a:latin typeface="Bookman Old Style" pitchFamily="18" charset="0"/>
              </a:rPr>
              <a:t>воспитывать интерес к географии родной страны, её экономи-ке и экологии.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28604"/>
            <a:ext cx="153760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Цель:</a:t>
            </a: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2143125" y="428625"/>
            <a:ext cx="67865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Bookman Old Style" pitchFamily="18" charset="0"/>
              </a:rPr>
              <a:t>сформировать у учащихся представление об электроэнергетике России как об авангардной отрасли народного хозяйства страны.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050"/>
            <a:ext cx="219643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задачи: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3581" y="617538"/>
            <a:ext cx="3384377" cy="253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5275226" y="3178503"/>
            <a:ext cx="35788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Мутновская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геотермальная станция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9160" y="32763"/>
            <a:ext cx="510267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геотермальная  Энергия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14313" y="612478"/>
            <a:ext cx="5798381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Геотермальная энергия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т.е. теплота недр Земли, уже используется в ряде стран, например в Исландии, России, Италии и Новой Зеландии</a:t>
            </a:r>
            <a:r>
              <a:rPr lang="ru-RU" sz="20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777" y="1827358"/>
            <a:ext cx="3133551" cy="235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Прямоугольник 9"/>
          <p:cNvSpPr>
            <a:spLocks noChangeArrowheads="1"/>
          </p:cNvSpPr>
          <p:nvPr/>
        </p:nvSpPr>
        <p:spPr bwMode="auto">
          <a:xfrm>
            <a:off x="3400500" y="1942322"/>
            <a:ext cx="174493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Паужетская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геотермальная станция</a:t>
            </a:r>
          </a:p>
        </p:txBody>
      </p:sp>
      <p:pic>
        <p:nvPicPr>
          <p:cNvPr id="8" name="Picture 5" descr="karta3">
            <a:extLst>
              <a:ext uri="{FF2B5EF4-FFF2-40B4-BE49-F238E27FC236}">
                <a16:creationId xmlns:a16="http://schemas.microsoft.com/office/drawing/2014/main" id="{F0C3C6A5-3FCE-4A59-BC8B-227D8E0FB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3450" y="3861048"/>
            <a:ext cx="4439152" cy="293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31D61C-3945-4165-A5AA-31C07134C0D5}"/>
              </a:ext>
            </a:extLst>
          </p:cNvPr>
          <p:cNvSpPr/>
          <p:nvPr/>
        </p:nvSpPr>
        <p:spPr>
          <a:xfrm>
            <a:off x="267063" y="4581128"/>
            <a:ext cx="4067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территории Камчатской области действуют три геотермальные электростанции: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Паужетская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Верхне-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Мутновская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Мутновская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ГеоЭС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Суммарная мощность геотермальных электростанций составляет около 80 МВт.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>
            <a:extLst>
              <a:ext uri="{FF2B5EF4-FFF2-40B4-BE49-F238E27FC236}">
                <a16:creationId xmlns:a16="http://schemas.microsoft.com/office/drawing/2014/main" id="{72E1F8CC-9908-4103-89F1-512A205A5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9675" y="123825"/>
            <a:ext cx="555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Биоэнергетика- на отходах </a:t>
            </a:r>
          </a:p>
        </p:txBody>
      </p:sp>
      <p:sp>
        <p:nvSpPr>
          <p:cNvPr id="17411" name="Прямоугольник 4">
            <a:extLst>
              <a:ext uri="{FF2B5EF4-FFF2-40B4-BE49-F238E27FC236}">
                <a16:creationId xmlns:a16="http://schemas.microsoft.com/office/drawing/2014/main" id="{1AE65C81-05A2-4FE3-A1AF-812918BB0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981075"/>
            <a:ext cx="4572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</a:rPr>
              <a:t>Биогазовые установки бывают небольшие для обеспечения предприятия своей энергией и гигантские централлизованные энергопарки для подачи газа и электроэнергии в сеть.</a:t>
            </a:r>
            <a:b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altLang="ru-RU">
                <a:solidFill>
                  <a:schemeClr val="tx1"/>
                </a:solidFill>
                <a:latin typeface="Times New Roman" panose="02020603050405020304" pitchFamily="18" charset="0"/>
              </a:rPr>
              <a:t>Для производства биогаза пригодно большинство отходов пищевой промышленности и сельского хозяйства, а также специально выращенные энергетические растения. Биогазовые установки могут работать как на моно-сырье, так и на смеси.</a:t>
            </a:r>
          </a:p>
        </p:txBody>
      </p:sp>
      <p:pic>
        <p:nvPicPr>
          <p:cNvPr id="6" name="Picture 3" descr="C:\Documents and Settings\1\Рабочий стол\МYр@\832275_20060221161956.jpg">
            <a:extLst>
              <a:ext uri="{FF2B5EF4-FFF2-40B4-BE49-F238E27FC236}">
                <a16:creationId xmlns:a16="http://schemas.microsoft.com/office/drawing/2014/main" id="{5A249389-BCCF-4E8A-ABED-A7A76F7DE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58850"/>
            <a:ext cx="343217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http://ru-stroyka.com/uploads/posts/2011-05/1305725730_biogas_2.jpg">
            <a:extLst>
              <a:ext uri="{FF2B5EF4-FFF2-40B4-BE49-F238E27FC236}">
                <a16:creationId xmlns:a16="http://schemas.microsoft.com/office/drawing/2014/main" id="{C5526A0D-A6F6-41F3-B44A-A479D1E8E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7300"/>
            <a:ext cx="4468813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180" name="Picture 2" descr="D:\ФОТОШОП\школа\bumag203.png">
            <a:extLst>
              <a:ext uri="{FF2B5EF4-FFF2-40B4-BE49-F238E27FC236}">
                <a16:creationId xmlns:a16="http://schemas.microsoft.com/office/drawing/2014/main" id="{DE3BD141-3026-4039-A518-B41BB65F8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792088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7">
            <a:extLst>
              <a:ext uri="{FF2B5EF4-FFF2-40B4-BE49-F238E27FC236}">
                <a16:creationId xmlns:a16="http://schemas.microsoft.com/office/drawing/2014/main" id="{0B006949-405A-43A7-8364-910EAFF19E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914402"/>
            <a:ext cx="8064895" cy="16927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>
                <a:solidFill>
                  <a:srgbClr val="C00000"/>
                </a:solidFill>
              </a:rPr>
              <a:t>Домашнее задание:</a:t>
            </a:r>
          </a:p>
          <a:p>
            <a:pPr algn="ctr" eaLnBrk="1" hangingPunct="1">
              <a:defRPr/>
            </a:pPr>
            <a:endParaRPr lang="ru-RU" altLang="ru-RU" sz="2400" b="1" dirty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dirty="0"/>
              <a:t>§7 , вопрос 9 в тетради+ таблица ( ниже)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dirty="0"/>
              <a:t>В к/к нанести эл/</a:t>
            </a:r>
            <a:r>
              <a:rPr lang="ru-RU" sz="2400" b="1" dirty="0" err="1"/>
              <a:t>ст</a:t>
            </a:r>
            <a:r>
              <a:rPr lang="ru-RU" sz="2400" b="1" dirty="0"/>
              <a:t> </a:t>
            </a:r>
            <a:r>
              <a:rPr lang="ru-RU" sz="2400" b="1" dirty="0" err="1"/>
              <a:t>стр</a:t>
            </a:r>
            <a:r>
              <a:rPr lang="ru-RU" sz="2400" b="1" dirty="0"/>
              <a:t> 4-5</a:t>
            </a:r>
          </a:p>
        </p:txBody>
      </p:sp>
      <p:pic>
        <p:nvPicPr>
          <p:cNvPr id="690182" name="Picture 7" descr="D:\ФОТОШОП\анимация\Школа\PENCIL1.GIF">
            <a:extLst>
              <a:ext uri="{FF2B5EF4-FFF2-40B4-BE49-F238E27FC236}">
                <a16:creationId xmlns:a16="http://schemas.microsoft.com/office/drawing/2014/main" id="{F29101A3-B74D-4964-A78D-E988A26C65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221088"/>
            <a:ext cx="175736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6921"/>
            <a:ext cx="7632848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Д/З  Характеристика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электростанций  разных  видов ( выбрать цифры и поставить в колонки)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5750" y="3714750"/>
            <a:ext cx="86439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Минимальные  затраты  на  перевозку  топлива.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Возможность размещения практически в любом месте.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Низкая  себестоимость  электроэнергии.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Экологически  чистое  производство.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Работают  на  невозобновимых  ресурсах.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Относительно  низкая  стоимость  строительства.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Возможность  использования  различных  видов  топлива.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1428750"/>
            <a:ext cx="8643938" cy="2143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Bookman Old Style" pitchFamily="18" charset="0"/>
              </a:rPr>
              <a:t>Закрепление.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Bookman Old Style" pitchFamily="18" charset="0"/>
              </a:rPr>
              <a:t>Заполните  таблицу,  вставив  цифру  каждого  </a:t>
            </a:r>
            <a:r>
              <a:rPr lang="ru-RU" sz="2000" b="1" dirty="0" err="1">
                <a:latin typeface="Bookman Old Style" pitchFamily="18" charset="0"/>
              </a:rPr>
              <a:t>утвержде-ния</a:t>
            </a:r>
            <a:r>
              <a:rPr lang="ru-RU" sz="2000" b="1" dirty="0">
                <a:latin typeface="Bookman Old Style" pitchFamily="18" charset="0"/>
              </a:rPr>
              <a:t>  в  соответствующую  ячейку.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50" y="1397000"/>
          <a:ext cx="8644000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Тип  электростанций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Преимущества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Недостатки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ТЭС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ГЭС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АЭС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Альтернативные </a:t>
                      </a:r>
                      <a:r>
                        <a:rPr lang="ru-RU" dirty="0"/>
                        <a:t>(ветровые, солнечные, приливные, геотермальные)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8179"/>
            <a:ext cx="7139136" cy="40344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Электроэнергетика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486150" y="980728"/>
            <a:ext cx="5562600" cy="19050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dirty="0"/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электроэнергии на различных видах электростанций и ее передача по линиям электропередач</a:t>
            </a:r>
          </a:p>
        </p:txBody>
      </p:sp>
      <p:pic>
        <p:nvPicPr>
          <p:cNvPr id="5124" name="Picture 2" descr="Картинка 5 из 734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11626"/>
            <a:ext cx="3028950" cy="3509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Картинка 14 из 19123">
            <a:hlinkClick r:id="rId4"/>
            <a:extLst>
              <a:ext uri="{FF2B5EF4-FFF2-40B4-BE49-F238E27FC236}">
                <a16:creationId xmlns:a16="http://schemas.microsoft.com/office/drawing/2014/main" id="{DBB5B8F9-B23F-4F10-A6A9-E0A2870655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979" y="3103693"/>
            <a:ext cx="4299255" cy="262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95EDF97-2BFF-4B69-BCC2-32DE99A1774D}"/>
              </a:ext>
            </a:extLst>
          </p:cNvPr>
          <p:cNvSpPr/>
          <p:nvPr/>
        </p:nvSpPr>
        <p:spPr>
          <a:xfrm>
            <a:off x="90673" y="4653136"/>
            <a:ext cx="51818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dirty="0"/>
              <a:t>От </a:t>
            </a:r>
            <a:r>
              <a:rPr lang="en-US" altLang="ru-RU" dirty="0" err="1"/>
              <a:t>электроэнергетики</a:t>
            </a:r>
            <a:r>
              <a:rPr lang="en-US" altLang="ru-RU" dirty="0"/>
              <a:t> </a:t>
            </a:r>
            <a:r>
              <a:rPr lang="en-US" altLang="ru-RU" dirty="0" err="1"/>
              <a:t>зависит</a:t>
            </a:r>
            <a:r>
              <a:rPr lang="en-US" altLang="ru-RU" dirty="0"/>
              <a:t> </a:t>
            </a:r>
            <a:r>
              <a:rPr lang="en-US" altLang="ru-RU" dirty="0" err="1"/>
              <a:t>развитие</a:t>
            </a:r>
            <a:r>
              <a:rPr lang="en-US" altLang="ru-RU" dirty="0"/>
              <a:t> </a:t>
            </a:r>
            <a:r>
              <a:rPr lang="en-US" altLang="ru-RU" dirty="0" err="1"/>
              <a:t>производства</a:t>
            </a:r>
            <a:r>
              <a:rPr lang="en-US" altLang="ru-RU" dirty="0"/>
              <a:t> и </a:t>
            </a:r>
            <a:r>
              <a:rPr lang="en-US" altLang="ru-RU" dirty="0" err="1"/>
              <a:t>обеспечение</a:t>
            </a:r>
            <a:r>
              <a:rPr lang="en-US" altLang="ru-RU" dirty="0"/>
              <a:t> </a:t>
            </a:r>
            <a:r>
              <a:rPr lang="en-US" altLang="ru-RU" dirty="0" err="1"/>
              <a:t>жизнедеятельности</a:t>
            </a:r>
            <a:r>
              <a:rPr lang="en-US" altLang="ru-RU" dirty="0"/>
              <a:t> </a:t>
            </a:r>
            <a:r>
              <a:rPr lang="en-US" altLang="ru-RU" dirty="0" err="1"/>
              <a:t>населения</a:t>
            </a:r>
            <a:r>
              <a:rPr lang="en-US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346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-10187"/>
            <a:ext cx="8231832" cy="55886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электроэнергетики в РФ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6696744" cy="45720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1.1891 г.  - Михаил Осипович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-Добровольский осуществил практическую передачу электрической мощности около 220 кВт на расстояние 175 км. 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1920 г.  - план ГОЭЛРО (Государственная комиссия по электрификации России)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предусматривал строительство 30 ЭС</a:t>
            </a:r>
          </a:p>
          <a:p>
            <a:pPr marL="571500" indent="-571500">
              <a:buFont typeface="Wingdings" pitchFamily="2" charset="2"/>
              <a:buAutoNum type="romanU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2" descr="Портрет">
            <a:hlinkClick r:id="rId3" tooltip="Портрет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69246"/>
            <a:ext cx="1934418" cy="241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2134" y="3690125"/>
            <a:ext cx="8424936" cy="14401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1800" dirty="0">
              <a:effectLst/>
              <a:latin typeface="Arkhive" pitchFamily="34" charset="0"/>
            </a:endParaRPr>
          </a:p>
          <a:p>
            <a:pPr>
              <a:defRPr/>
            </a:pPr>
            <a:endParaRPr lang="ru-RU" sz="1800" dirty="0">
              <a:effectLst/>
              <a:latin typeface="Arkhive" pitchFamily="34" charset="0"/>
            </a:endParaRPr>
          </a:p>
          <a:p>
            <a:pPr>
              <a:defRPr/>
            </a:pPr>
            <a:endParaRPr lang="ru-RU" sz="1800" b="1" dirty="0">
              <a:solidFill>
                <a:schemeClr val="tx1"/>
              </a:solidFill>
              <a:effectLst/>
              <a:latin typeface="Arkhive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ПРОИЗВОДСТВА ЭЛЕКТРОЭНЕРГИИ</a:t>
            </a:r>
          </a:p>
          <a:p>
            <a:pPr algn="l">
              <a:lnSpc>
                <a:spcPct val="100000"/>
              </a:lnSpc>
              <a:defRPr/>
            </a:pPr>
            <a:r>
              <a:rPr lang="ru-RU" sz="1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СТРАНЫ-ЛИДЕРЫ-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США  КИТАЙ   ЯПОНИЯ   РОССИЯ    ИНДИЯ</a:t>
            </a:r>
          </a:p>
          <a:p>
            <a:pPr>
              <a:defRPr/>
            </a:pPr>
            <a:endParaRPr lang="ru-RU" sz="2800" dirty="0">
              <a:effectLst/>
              <a:latin typeface="Arkhive" pitchFamily="34" charset="0"/>
            </a:endParaRPr>
          </a:p>
        </p:txBody>
      </p:sp>
      <p:graphicFrame>
        <p:nvGraphicFramePr>
          <p:cNvPr id="6" name="Содержимое 3">
            <a:extLst>
              <a:ext uri="{FF2B5EF4-FFF2-40B4-BE49-F238E27FC236}">
                <a16:creationId xmlns:a16="http://schemas.microsoft.com/office/drawing/2014/main" id="{CE13E000-4C49-45AE-9DD6-F77CE2B2D9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88768"/>
              </p:ext>
            </p:extLst>
          </p:nvPr>
        </p:nvGraphicFramePr>
        <p:xfrm>
          <a:off x="281952" y="4554582"/>
          <a:ext cx="5010128" cy="2249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5" imgW="8608298" imgH="4304149" progId="Excel.Chart.8">
                  <p:embed/>
                </p:oleObj>
              </mc:Choice>
              <mc:Fallback>
                <p:oleObj r:id="rId5" imgW="8608298" imgH="4304149" progId="Excel.Chart.8">
                  <p:embed/>
                  <p:pic>
                    <p:nvPicPr>
                      <p:cNvPr id="6" name="Содержимое 3">
                        <a:extLst>
                          <a:ext uri="{FF2B5EF4-FFF2-40B4-BE49-F238E27FC236}">
                            <a16:creationId xmlns:a16="http://schemas.microsoft.com/office/drawing/2014/main" id="{CE13E000-4C49-45AE-9DD6-F77CE2B2D9D0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52" y="4554582"/>
                        <a:ext cx="5010128" cy="22499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D2C3C7-4019-44FF-9D91-DE04224FECCC}"/>
              </a:ext>
            </a:extLst>
          </p:cNvPr>
          <p:cNvSpPr/>
          <p:nvPr/>
        </p:nvSpPr>
        <p:spPr>
          <a:xfrm>
            <a:off x="5790707" y="5947204"/>
            <a:ext cx="3324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900 млрд кВт ч-4 место в мире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1FC396DB-6D7E-4972-A483-43CD9CDE7AA1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098" y="4012547"/>
            <a:ext cx="1591568" cy="1655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21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257" y="15889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ТЭС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тепловая электростанция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вырабатывает электроэнергию.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 на  разных видах  топлива –торфе, сланцах, бурых углях, природном газе, мазуте.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ТЭС  используют  1/3  всего  добываемого  в  России  топлива!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Строятся в районах добычи топлива и в районах потребления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oreanda.ru/aimg/64x16000/1020599/hea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368" y="15889"/>
            <a:ext cx="3421724" cy="227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Фото 13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00" y="2378555"/>
            <a:ext cx="2567236" cy="16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3000372"/>
            <a:ext cx="2286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«+»</a:t>
            </a:r>
          </a:p>
          <a:p>
            <a:r>
              <a:rPr lang="ru-RU" dirty="0">
                <a:latin typeface="Arkhive" pitchFamily="34" charset="0"/>
              </a:rPr>
              <a:t>Быстро строятся</a:t>
            </a:r>
          </a:p>
          <a:p>
            <a:r>
              <a:rPr lang="ru-RU" dirty="0">
                <a:latin typeface="Arkhive" pitchFamily="34" charset="0"/>
              </a:rPr>
              <a:t>Дешевле в обслуживании</a:t>
            </a:r>
          </a:p>
          <a:p>
            <a:r>
              <a:rPr lang="ru-RU" dirty="0">
                <a:latin typeface="Arkhive" pitchFamily="34" charset="0"/>
              </a:rPr>
              <a:t>Стабильный режим работы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58626" y="3000372"/>
            <a:ext cx="25672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 algn="ctr" fontAlgn="base">
              <a:spcAft>
                <a:spcPct val="0"/>
              </a:spcAft>
              <a:buClr>
                <a:srgbClr val="660000"/>
              </a:buClr>
              <a:buSzPct val="70000"/>
              <a:buFont typeface="Wingdings" pitchFamily="2" charset="2"/>
              <a:buNone/>
              <a:defRPr/>
            </a:pPr>
            <a:r>
              <a:rPr lang="ru-RU" sz="3600" kern="0" dirty="0">
                <a:solidFill>
                  <a:srgbClr val="000000"/>
                </a:solidFill>
              </a:rPr>
              <a:t>«-»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персонала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Топливо (невозобновимые ПИ)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транспортировка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требуют длительной остановки при ремонтах.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959" y="5496955"/>
            <a:ext cx="1746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Костромская</a:t>
            </a:r>
          </a:p>
          <a:p>
            <a:r>
              <a:rPr lang="ru-RU" dirty="0"/>
              <a:t>Рязанская</a:t>
            </a:r>
          </a:p>
          <a:p>
            <a:r>
              <a:rPr lang="ru-RU" dirty="0" err="1"/>
              <a:t>Сургутская</a:t>
            </a:r>
            <a:endParaRPr lang="ru-RU" dirty="0"/>
          </a:p>
          <a:p>
            <a:r>
              <a:rPr lang="ru-RU" dirty="0"/>
              <a:t>Др.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87" y="229475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ТЭС главным образом сначала пытаются получить тепло, а затем преобразовать тепло в электричество.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EDAF7BD-3D62-479D-A6C1-AAAC29CAD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411" y="4128021"/>
            <a:ext cx="4371179" cy="256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EA5ADF-1389-408D-BB76-E4286DD22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410" y="5491345"/>
            <a:ext cx="1857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Сургутские</a:t>
            </a:r>
          </a:p>
        </p:txBody>
      </p:sp>
      <p:sp>
        <p:nvSpPr>
          <p:cNvPr id="11" name="Молния 10">
            <a:extLst>
              <a:ext uri="{FF2B5EF4-FFF2-40B4-BE49-F238E27FC236}">
                <a16:creationId xmlns:a16="http://schemas.microsoft.com/office/drawing/2014/main" id="{FDB78655-985B-4DDB-9705-17F5CC01DE74}"/>
              </a:ext>
            </a:extLst>
          </p:cNvPr>
          <p:cNvSpPr/>
          <p:nvPr/>
        </p:nvSpPr>
        <p:spPr>
          <a:xfrm rot="1092702">
            <a:off x="6252457" y="5400313"/>
            <a:ext cx="239486" cy="277615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Молния 11">
            <a:extLst>
              <a:ext uri="{FF2B5EF4-FFF2-40B4-BE49-F238E27FC236}">
                <a16:creationId xmlns:a16="http://schemas.microsoft.com/office/drawing/2014/main" id="{EF4A2C24-30D0-48B1-9394-F87525E566DA}"/>
              </a:ext>
            </a:extLst>
          </p:cNvPr>
          <p:cNvSpPr/>
          <p:nvPr/>
        </p:nvSpPr>
        <p:spPr>
          <a:xfrm rot="1092702">
            <a:off x="5280977" y="4968674"/>
            <a:ext cx="223485" cy="296109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69AA0-D07B-453F-87AE-463DA52EF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3512" y="5042764"/>
            <a:ext cx="1857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Костромская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0C5D8D-A811-4AD2-82AE-AA8C72278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8680" y="5506733"/>
            <a:ext cx="118347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Рефтинская</a:t>
            </a:r>
            <a:endParaRPr lang="ru-RU" sz="1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Молния 14">
            <a:extLst>
              <a:ext uri="{FF2B5EF4-FFF2-40B4-BE49-F238E27FC236}">
                <a16:creationId xmlns:a16="http://schemas.microsoft.com/office/drawing/2014/main" id="{C67D3B2C-60E7-430F-875D-F0A069BBF92E}"/>
              </a:ext>
            </a:extLst>
          </p:cNvPr>
          <p:cNvSpPr/>
          <p:nvPr/>
        </p:nvSpPr>
        <p:spPr>
          <a:xfrm rot="1092702">
            <a:off x="5754074" y="5439731"/>
            <a:ext cx="221631" cy="268804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63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углом 3"/>
          <p:cNvSpPr/>
          <p:nvPr/>
        </p:nvSpPr>
        <p:spPr>
          <a:xfrm>
            <a:off x="1643063" y="5286375"/>
            <a:ext cx="7286625" cy="500063"/>
          </a:xfrm>
          <a:prstGeom prst="bentArrow">
            <a:avLst/>
          </a:prstGeom>
          <a:solidFill>
            <a:srgbClr val="00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357563"/>
            <a:ext cx="22383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71750" y="4071938"/>
            <a:ext cx="5715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8800" b="1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643563" y="4572000"/>
            <a:ext cx="500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4800" b="1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43438" y="4429125"/>
            <a:ext cx="500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6000" b="1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3313" y="4286250"/>
            <a:ext cx="500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7200" b="1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72250" y="4643438"/>
            <a:ext cx="5000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4400" b="1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429500" y="4786313"/>
            <a:ext cx="500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3200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215313" y="4929188"/>
            <a:ext cx="500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003399"/>
                </a:solidFill>
                <a:latin typeface="Franklin Gothic Book" pitchFamily="34" charset="0"/>
              </a:rPr>
              <a:t>t</a:t>
            </a:r>
            <a:endParaRPr lang="ru-RU" sz="2000">
              <a:solidFill>
                <a:srgbClr val="003399"/>
              </a:solidFill>
              <a:latin typeface="Franklin Gothic Book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43188" y="55721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10 км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00438" y="55721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20 км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00563" y="55721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30 км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29250" y="55721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40 км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357938" y="55721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50 км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215188" y="5572125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60 км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001000" y="55721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3399"/>
                </a:solidFill>
                <a:latin typeface="Franklin Gothic Book" pitchFamily="34" charset="0"/>
              </a:rPr>
              <a:t>70 км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1428736"/>
            <a:ext cx="168507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Т  Э  Ц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71750" y="1500188"/>
            <a:ext cx="628650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Bookman Old Style" pitchFamily="18" charset="0"/>
              </a:rPr>
              <a:t>теплоэлектроцентраль, разновидность  тепло-вых станций, которые кроме электроэнергии   вырабатывают   тепло</a:t>
            </a:r>
          </a:p>
        </p:txBody>
      </p:sp>
      <p:sp>
        <p:nvSpPr>
          <p:cNvPr id="15380" name="Прямоугольник 23"/>
          <p:cNvSpPr>
            <a:spLocks noChangeArrowheads="1"/>
          </p:cNvSpPr>
          <p:nvPr/>
        </p:nvSpPr>
        <p:spPr bwMode="auto">
          <a:xfrm>
            <a:off x="2643188" y="6143625"/>
            <a:ext cx="215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Bookman Old Style" pitchFamily="18" charset="0"/>
              </a:rPr>
              <a:t>Рефтинская ТЭС</a:t>
            </a:r>
          </a:p>
        </p:txBody>
      </p:sp>
      <p:sp>
        <p:nvSpPr>
          <p:cNvPr id="26" name="Облако 25"/>
          <p:cNvSpPr/>
          <p:nvPr/>
        </p:nvSpPr>
        <p:spPr>
          <a:xfrm>
            <a:off x="500063" y="2000250"/>
            <a:ext cx="1714500" cy="785813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035844" y="2893219"/>
            <a:ext cx="357187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316831" y="2969419"/>
            <a:ext cx="357188" cy="133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750094" y="2893219"/>
            <a:ext cx="357187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557338" y="2871787"/>
            <a:ext cx="457200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Молния 33"/>
          <p:cNvSpPr/>
          <p:nvPr/>
        </p:nvSpPr>
        <p:spPr>
          <a:xfrm rot="1092702">
            <a:off x="1095375" y="2266950"/>
            <a:ext cx="447675" cy="681038"/>
          </a:xfrm>
          <a:prstGeom prst="lightningBol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714625" y="2571750"/>
            <a:ext cx="6072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Bookman Old Style" pitchFamily="18" charset="0"/>
              </a:rPr>
              <a:t>   Рассмотрите   рисунок  и  ответьте  на  вопрос.</a:t>
            </a:r>
          </a:p>
          <a:p>
            <a:r>
              <a:rPr lang="ru-RU" sz="2000" b="1">
                <a:latin typeface="Bookman Old Style" pitchFamily="18" charset="0"/>
              </a:rPr>
              <a:t>  Почему   ТЭЦ  строят  непосредственно  в  населенных  пунктах,  а  в  крупных  городах  работают  несколько  ТЭЦ?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00034" y="357166"/>
            <a:ext cx="175400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Г Р Э С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571750" y="214313"/>
            <a:ext cx="6286500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Bookman Old Style" pitchFamily="18" charset="0"/>
              </a:rPr>
              <a:t>конденсационные  электростанции, обслужива-ющие большие территории  называют государ-ственными районными электростанциями  (ГРЭС)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ГЭС - гидроэлектростанция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вырабатывает электроэнергию.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используется в промышленности, сельском хозяйстве, для бытовых нужд населения.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63517"/>
              </p:ext>
            </p:extLst>
          </p:nvPr>
        </p:nvGraphicFramePr>
        <p:xfrm>
          <a:off x="137524" y="1367408"/>
          <a:ext cx="4146443" cy="469392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790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15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Установленная мощность, МВт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315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Саяно-Шушенская ГЭС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Красноярская ГЭС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Братская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Усть-Илимская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ВОГЭС им. Ленина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Чебоксарская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Зейская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Нижнекамская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1205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Загорская ГАЭС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Воткинская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1854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Чиркейская ГЭС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id="{4ED22BB6-5EC6-4A8A-A637-689F44050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4914" y="2982618"/>
            <a:ext cx="4451968" cy="348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ACC194F-11B3-4AAD-9F51-0561FF0C4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0346" y="951976"/>
            <a:ext cx="3788255" cy="204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5A1F8C5-CF65-4F9E-A61E-241E8E4FE190}"/>
              </a:ext>
            </a:extLst>
          </p:cNvPr>
          <p:cNvCxnSpPr>
            <a:cxnSpLocks/>
          </p:cNvCxnSpPr>
          <p:nvPr/>
        </p:nvCxnSpPr>
        <p:spPr>
          <a:xfrm flipH="1">
            <a:off x="6810898" y="2521636"/>
            <a:ext cx="451872" cy="13394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>
            <a:extLst>
              <a:ext uri="{FF2B5EF4-FFF2-40B4-BE49-F238E27FC236}">
                <a16:creationId xmlns:a16="http://schemas.microsoft.com/office/drawing/2014/main" id="{1D9282E9-E836-4C46-935B-4BA40556A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68484" y="5446529"/>
            <a:ext cx="1225319" cy="918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0CC1332-3E47-482A-B821-BDC09F3D5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9863" y="6365518"/>
            <a:ext cx="1760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Волховская ГЭС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B058CBA-2E4C-41E1-9E4D-0CA248D74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310" y="2950482"/>
            <a:ext cx="2047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Franklin Gothic Book" pitchFamily="34" charset="0"/>
              </a:rPr>
              <a:t>Красноярская ГЭС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3CFEE00-9524-4C61-AD86-6AB979E44495}"/>
              </a:ext>
            </a:extLst>
          </p:cNvPr>
          <p:cNvCxnSpPr>
            <a:cxnSpLocks/>
          </p:cNvCxnSpPr>
          <p:nvPr/>
        </p:nvCxnSpPr>
        <p:spPr>
          <a:xfrm flipH="1" flipV="1">
            <a:off x="6810899" y="5446530"/>
            <a:ext cx="930987" cy="45949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012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601" y="87244"/>
            <a:ext cx="470654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гидроэлектростанции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428875" y="928688"/>
            <a:ext cx="142875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1928813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горных  реках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506" y="2786063"/>
            <a:ext cx="40909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5929313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Bookman Old Style" pitchFamily="18" charset="0"/>
              </a:rPr>
              <a:t>Саяно-Шушенская  ГЭС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7429500" y="928688"/>
            <a:ext cx="142875" cy="785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14875" y="1928813"/>
            <a:ext cx="4143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крупных  равнинных  реках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5831" y="2571750"/>
            <a:ext cx="41576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443538" y="5829240"/>
            <a:ext cx="342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Bookman Old Style" pitchFamily="18" charset="0"/>
              </a:rPr>
              <a:t>Саратовская ГЭС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928938" y="1071563"/>
            <a:ext cx="4000500" cy="7080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плотина  -  основное  сооружение  гидроузла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56" y="33768"/>
            <a:ext cx="6122147" cy="59134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ГЭС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гидравлические электростанции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566265"/>
            <a:ext cx="2576806" cy="2778125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«+»</a:t>
            </a:r>
          </a:p>
          <a:p>
            <a:pPr eaLnBrk="1" hangingPunct="1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Простая эксплуатация</a:t>
            </a:r>
          </a:p>
          <a:p>
            <a:pPr eaLnBrk="1" hangingPunct="1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Минимальные затраты труда</a:t>
            </a:r>
          </a:p>
          <a:p>
            <a:pPr eaLnBrk="1" hangingPunct="1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несколько минут включается в работу на полной мощности</a:t>
            </a:r>
          </a:p>
          <a:p>
            <a:pPr eaLnBrk="1" hangingPunct="1"/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2603152" y="592094"/>
            <a:ext cx="4343400" cy="5410200"/>
          </a:xfrm>
        </p:spPr>
        <p:txBody>
          <a:bodyPr>
            <a:normAutofit/>
          </a:bodyPr>
          <a:lstStyle/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«-»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Длительные сроки строительства (до 30 лет)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стоимость строительства (см. стр. 32)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Затопление больших площадей</a:t>
            </a:r>
          </a:p>
          <a:p>
            <a:pPr eaLnBrk="1" hangingPunct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 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стока рек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83419" y="2876588"/>
            <a:ext cx="1246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Каскад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2130" y="3521330"/>
            <a:ext cx="52090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-это группа ГЭС, расположенных ступенями по течению водного потока с целью последовательного использования его энергии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276" y="4750922"/>
            <a:ext cx="279605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 algn="ctr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buFont typeface="Wingdings" pitchFamily="2" charset="2"/>
              <a:buNone/>
              <a:defRPr/>
            </a:pPr>
            <a:r>
              <a:rPr lang="ru-RU" sz="1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«+»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Снабжение  населения и производства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 паводков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 транспортных условий</a:t>
            </a:r>
            <a:endParaRPr lang="ru-RU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5179332"/>
            <a:ext cx="31036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 indent="-469900" fontAlgn="base">
              <a:spcAft>
                <a:spcPct val="0"/>
              </a:spcAft>
              <a:buClr>
                <a:srgbClr val="660000"/>
              </a:buClr>
              <a:buSzPct val="70000"/>
              <a:buFont typeface="Wingdings" pitchFamily="2" charset="2"/>
              <a:buNone/>
              <a:defRPr/>
            </a:pPr>
            <a:r>
              <a:rPr lang="ru-RU" sz="16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«-»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 ценных с/х земель</a:t>
            </a:r>
          </a:p>
          <a:p>
            <a:pPr fontAlgn="base">
              <a:spcAft>
                <a:spcPct val="0"/>
              </a:spcAft>
              <a:buClr>
                <a:srgbClr val="660000"/>
              </a:buClr>
              <a:buSzPct val="70000"/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   экологического равновесия</a:t>
            </a:r>
          </a:p>
          <a:p>
            <a:pPr marL="469900" indent="-469900" fontAlgn="base">
              <a:spcAft>
                <a:spcPct val="0"/>
              </a:spcAft>
              <a:buClr>
                <a:srgbClr val="660000"/>
              </a:buClr>
              <a:buSzPct val="70000"/>
              <a:buFont typeface="Arial" pitchFamily="34" charset="0"/>
              <a:buChar char="•"/>
              <a:defRPr/>
            </a:pPr>
            <a:endParaRPr lang="ru-RU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05_00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7" y="2953611"/>
            <a:ext cx="2344500" cy="3842782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88859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3747" y="0"/>
            <a:ext cx="2035984" cy="1526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7314023" y="1666953"/>
            <a:ext cx="18157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плотина  -  основное  сооружение  гидроузла</a:t>
            </a:r>
          </a:p>
        </p:txBody>
      </p:sp>
    </p:spTree>
    <p:extLst>
      <p:ext uri="{BB962C8B-B14F-4D97-AF65-F5344CB8AC3E}">
        <p14:creationId xmlns:p14="http://schemas.microsoft.com/office/powerpoint/2010/main" val="320168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1332</Words>
  <Application>Microsoft Office PowerPoint</Application>
  <PresentationFormat>Экран (4:3)</PresentationFormat>
  <Paragraphs>241</Paragraphs>
  <Slides>23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8" baseType="lpstr">
      <vt:lpstr>Arial</vt:lpstr>
      <vt:lpstr>Arkhive</vt:lpstr>
      <vt:lpstr>Bookman Old Style</vt:lpstr>
      <vt:lpstr>Calibri</vt:lpstr>
      <vt:lpstr>Century Gothic</vt:lpstr>
      <vt:lpstr>Courier New</vt:lpstr>
      <vt:lpstr>Franklin Gothic Book</vt:lpstr>
      <vt:lpstr>Palatino Linotype</vt:lpstr>
      <vt:lpstr>Times</vt:lpstr>
      <vt:lpstr>Times New Roman</vt:lpstr>
      <vt:lpstr>Times New Roman Cyr</vt:lpstr>
      <vt:lpstr>Wingdings</vt:lpstr>
      <vt:lpstr>Исполнительная</vt:lpstr>
      <vt:lpstr>1_Исполнительная</vt:lpstr>
      <vt:lpstr>Microsoft Excel Chart</vt:lpstr>
      <vt:lpstr>Презентация PowerPoint</vt:lpstr>
      <vt:lpstr>Презентация PowerPoint</vt:lpstr>
      <vt:lpstr>Электроэнергетика</vt:lpstr>
      <vt:lpstr>История электроэнергетики в РФ</vt:lpstr>
      <vt:lpstr>Презентация PowerPoint</vt:lpstr>
      <vt:lpstr>Презентация PowerPoint</vt:lpstr>
      <vt:lpstr>Презентация PowerPoint</vt:lpstr>
      <vt:lpstr>Презентация PowerPoint</vt:lpstr>
      <vt:lpstr>ГЭС – гидравлические электростанции</vt:lpstr>
      <vt:lpstr>Ленинградская область</vt:lpstr>
      <vt:lpstr>Презентация PowerPoint</vt:lpstr>
      <vt:lpstr>Презентация PowerPoint</vt:lpstr>
      <vt:lpstr>Крупнейшие АЭС России</vt:lpstr>
      <vt:lpstr>Гидроаккумулирующие электростанции (ГАЭС)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Топливно – энергетический комплекс</dc:title>
  <dc:creator>Галина</dc:creator>
  <cp:lastModifiedBy>Ирина Следевская</cp:lastModifiedBy>
  <cp:revision>67</cp:revision>
  <dcterms:created xsi:type="dcterms:W3CDTF">2010-12-04T22:56:33Z</dcterms:created>
  <dcterms:modified xsi:type="dcterms:W3CDTF">2020-12-01T12:00:45Z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2445500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