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8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FC4C88-07C1-4A99-8F9F-DEF0C1C3635A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C7F704-AEDF-4E86-A279-C15AA1CA1C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1584325" y="360363"/>
            <a:ext cx="6096000" cy="37512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37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6000" b="1" i="1" dirty="0">
                <a:solidFill>
                  <a:srgbClr val="008000"/>
                </a:solidFill>
                <a:latin typeface="Monotype Corsiva" pitchFamily="64" charset="0"/>
              </a:rPr>
              <a:t>Сказка о путешествии весёлого Язычка 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638800" y="5105400"/>
            <a:ext cx="2743200" cy="14652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808080"/>
                </a:solidFill>
              </a:rPr>
              <a:t>СОГБУ СРЦН «Гармония»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808080"/>
                </a:solidFill>
              </a:rPr>
              <a:t>учитель – логопед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808080"/>
                </a:solidFill>
              </a:rPr>
              <a:t>В.А. Реброва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808080"/>
              </a:solidFill>
            </a:endParaRPr>
          </a:p>
        </p:txBody>
      </p:sp>
    </p:spTree>
  </p:cSld>
  <p:clrMapOvr>
    <a:masterClrMapping/>
  </p:clrMapOvr>
  <p:transition spd="med" advTm="7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7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2" dur="8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51,51)"/>
                                          </p:val>
                                        </p:tav>
                                        <p:tav>
                                          <p:val>
                                            <p:strVal val="rgb(-103,-103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3" dur="8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51,51)"/>
                                          </p:val>
                                        </p:tav>
                                        <p:tav>
                                          <p:val>
                                            <p:strVal val="rgb(-103,-103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4" dur="8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7" dur="8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51,51)"/>
                                          </p:val>
                                        </p:tav>
                                        <p:tav>
                                          <p:val>
                                            <p:strVal val="rgb(-103,-103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8" dur="8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51,51)"/>
                                          </p:val>
                                        </p:tav>
                                        <p:tav>
                                          <p:val>
                                            <p:strVal val="rgb(-103,-103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9" dur="8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print">
            <a:lum bright="-12000" contrast="12000"/>
          </a:blip>
          <a:srcRect l="9290" r="12315" b="1175"/>
          <a:stretch>
            <a:fillRect/>
          </a:stretch>
        </p:blipFill>
        <p:spPr bwMode="auto">
          <a:xfrm>
            <a:off x="2057400" y="457200"/>
            <a:ext cx="4953000" cy="4572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09600" y="5562600"/>
            <a:ext cx="8353425" cy="6429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Дополнительное задание:</a:t>
            </a:r>
            <a:r>
              <a:rPr lang="ru-RU">
                <a:solidFill>
                  <a:srgbClr val="000000"/>
                </a:solidFill>
              </a:rPr>
              <a:t> </a:t>
            </a:r>
            <a:r>
              <a:rPr lang="ru-RU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знаешь ли ты,  что за часы нарисованы на маленьких картинках? Назови все, которые знаешь.</a:t>
            </a:r>
          </a:p>
        </p:txBody>
      </p:sp>
    </p:spTree>
  </p:cSld>
  <p:clrMapOvr>
    <a:masterClrMapping/>
  </p:clrMapOvr>
  <p:transition spd="med" advTm="7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additive="repl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 additive="repl"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 additive="repl"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 additive="repl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762000" y="381000"/>
            <a:ext cx="8382000" cy="13128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Узнал язычок который час. К сожалению, было уже поздно: пора возвращаться домой. А подарок маме? Купил Язычок несколько воздушных шариков и стал их надувать, но к сожалению, некоторые из них лопались. Покажи, как Язычок надувал шарики.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1961" r="1961" b="1952"/>
          <a:stretch>
            <a:fillRect/>
          </a:stretch>
        </p:blipFill>
        <p:spPr bwMode="auto">
          <a:xfrm>
            <a:off x="4953000" y="1828800"/>
            <a:ext cx="3733800" cy="3352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838200" y="3581400"/>
            <a:ext cx="4038600" cy="178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99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 надул воздушный шарик.</a:t>
            </a:r>
          </a:p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99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Укусил его комарик.</a:t>
            </a:r>
          </a:p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99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Лопнул шарик. Не беда!</a:t>
            </a:r>
          </a:p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99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Новый шар надую я.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09600" y="5791200"/>
            <a:ext cx="8534400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«До свидания, зоопарк!» - сказал Язычок и пошел домой.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762000" y="1905000"/>
            <a:ext cx="3352800" cy="16192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Описание упражнения:</a:t>
            </a:r>
            <a:r>
              <a:rPr lang="ru-RU">
                <a:solidFill>
                  <a:srgbClr val="000000"/>
                </a:solidFill>
              </a:rPr>
              <a:t> </a:t>
            </a:r>
            <a:r>
              <a:rPr lang="ru-RU" sz="2000">
                <a:solidFill>
                  <a:srgbClr val="99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надуть одну щеку – сдуть. Затем надуть другую и сдуть. Надувать попеременно 4 – 5 раз.</a:t>
            </a:r>
          </a:p>
        </p:txBody>
      </p:sp>
    </p:spTree>
  </p:cSld>
  <p:clrMapOvr>
    <a:masterClrMapping/>
  </p:clrMapOvr>
  <p:transition spd="med" advTm="7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500" fill="hold" masterRel="sameClick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7" dur="500" fill="hold" masterRel="sameClick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8" dur="500" fill="hold" masterRel="sameClick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 additive="repl">
                                        <p:cTn id="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6" dur="1000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21" dur="20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9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8" dur="10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9" dur="10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0" dur="10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534400" cy="13128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Ты помнишь, как вместе с Язычком ходил в зоопарк? Кого язычок увидел сначала? А потом? Ты помнишь, кого раньше увидел Язычок: змею или лошадку? А кого Язычок увидел позже: лягушек или </a:t>
            </a:r>
            <a:r>
              <a:rPr lang="ru-RU" sz="2000" dirty="0" err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бегемотика</a:t>
            </a:r>
            <a:r>
              <a:rPr lang="ru-RU" sz="2000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2"/>
            <a:ext cx="4114800" cy="48006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916832"/>
            <a:ext cx="4114800" cy="48006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 advTm="7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2000" fill="hold" masterRel="sameClick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33399"/>
                                      </p:to>
                                    </p:animClr>
                                    <p:set>
                                      <p:cBhvr additive="repl">
                                        <p:cTn id="7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1" dur="2000" fill="hold" masterRel="sameClick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33399"/>
                                      </p:to>
                                    </p:animClr>
                                    <p:set>
                                      <p:cBhvr additive="repl">
                                        <p:cTn id="12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1295400" y="533400"/>
            <a:ext cx="7086600" cy="3667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67544" y="304800"/>
            <a:ext cx="8208912" cy="149233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На рисунке есть животные и предметы, которых Язычок не видел. Назови их. </a:t>
            </a:r>
            <a:endParaRPr lang="ru-RU" sz="2000" dirty="0" smtClean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indent="269875"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 </a:t>
            </a:r>
            <a:r>
              <a:rPr lang="ru-RU" sz="2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теперь попробуй рассказать и изобразить, кого видел и что делал Язычок в зоопарке.</a:t>
            </a:r>
            <a:endParaRPr lang="ru-RU" sz="2000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2"/>
            <a:ext cx="4114800" cy="48006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916832"/>
            <a:ext cx="4114800" cy="48006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 advTm="7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6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Scale>
                                      <p:cBhvr additive="repl">
                                        <p:cTn id="7" dur="250" autoRev="1" fill="hold"/>
                                        <p:tgtEl>
                                          <p:spTgt spid="15363"/>
                                        </p:tgtEl>
                                      </p:cBhvr>
                                      <p:to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Scale>
                                      <p:cBhvr additive="repl">
                                        <p:cTn id="12" dur="250" autoRev="1" fill="hold"/>
                                        <p:tgtEl>
                                          <p:spTgt spid="15364"/>
                                        </p:tgtEl>
                                      </p:cBhvr>
                                      <p:to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6" dur="2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21" dur="20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 additive="repl">
                                        <p:cTn id="26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 additive="repl">
                                        <p:cTn id="31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4648200" y="1371600"/>
            <a:ext cx="4038600" cy="19240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Жил-был на свете Язычок, и захотел он пойти в зоопарк. А вместе с Язычком отправимся в зоопарк и мы: будем изображать всех животных, которых язычок встретит.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3816" r="4770"/>
          <a:stretch>
            <a:fillRect/>
          </a:stretch>
        </p:blipFill>
        <p:spPr bwMode="auto">
          <a:xfrm>
            <a:off x="6781800" y="3733800"/>
            <a:ext cx="1676400" cy="2867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 t="2501" b="5002"/>
          <a:stretch>
            <a:fillRect/>
          </a:stretch>
        </p:blipFill>
        <p:spPr bwMode="auto">
          <a:xfrm>
            <a:off x="609600" y="533400"/>
            <a:ext cx="3581400" cy="36576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 advTm="7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4" dur="8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51,51)"/>
                                          </p:val>
                                        </p:tav>
                                        <p:tav>
                                          <p:val>
                                            <p:strVal val="rgb(-103,-103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5" dur="8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51,51)"/>
                                          </p:val>
                                        </p:tav>
                                        <p:tav>
                                          <p:val>
                                            <p:strVal val="rgb(-103,-103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6" dur="8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2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25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repl">
                                        <p:cTn id="27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repl">
                                        <p:cTn id="28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29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repl">
                                        <p:cTn id="30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31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repl">
                                        <p:cTn id="32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33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repl">
                                        <p:cTn id="34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685800" y="304800"/>
            <a:ext cx="8458200" cy="13128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Вот пришел Язычок в зоопарк и видит, что в пруду сидит кто-то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огромный, как гора, и рот широко открывает. Это был…бегемот.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Давай и мы превратимся в бегемотиков и будем широко открывать рот.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1588" t="1877" r="4761" b="2576"/>
          <a:stretch>
            <a:fillRect/>
          </a:stretch>
        </p:blipFill>
        <p:spPr bwMode="auto">
          <a:xfrm>
            <a:off x="1905000" y="1676400"/>
            <a:ext cx="5257800" cy="3962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52400" y="6096000"/>
            <a:ext cx="9525000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Дополнительное задание:</a:t>
            </a:r>
            <a:r>
              <a:rPr lang="ru-RU">
                <a:solidFill>
                  <a:srgbClr val="000000"/>
                </a:solidFill>
              </a:rPr>
              <a:t> </a:t>
            </a:r>
            <a:r>
              <a:rPr lang="ru-RU">
                <a:solidFill>
                  <a:srgbClr val="006600"/>
                </a:solidFill>
              </a:rPr>
              <a:t>сосчитай и покажи всех рыбок, которые плывут налево.</a:t>
            </a:r>
          </a:p>
        </p:txBody>
      </p:sp>
    </p:spTree>
  </p:cSld>
  <p:clrMapOvr>
    <a:masterClrMapping/>
  </p:clrMapOvr>
  <p:transition spd="med" advTm="7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500" fill="hold" masterRel="sameClick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3399"/>
                                      </p:to>
                                    </p:animClr>
                                    <p:animClr clrSpc="rgb" dir="cw">
                                      <p:cBhvr additive="repl">
                                        <p:cTn id="7" dur="500" fill="hold" masterRel="sameClick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3399"/>
                                      </p:to>
                                    </p:animClr>
                                    <p:set>
                                      <p:cBhvr additive="repl">
                                        <p:cTn id="8" dur="5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0" dur="500" fill="hold" masterRel="sameClick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3399"/>
                                      </p:to>
                                    </p:animClr>
                                    <p:animClr clrSpc="rgb" dir="cw">
                                      <p:cBhvr additive="repl">
                                        <p:cTn id="11" dur="500" fill="hold" masterRel="sameClick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3399"/>
                                      </p:to>
                                    </p:animClr>
                                    <p:set>
                                      <p:cBhvr additive="repl">
                                        <p:cTn id="12" dur="500" fill="hold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4" dur="500" fill="hold" masterRel="sameClick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3399"/>
                                      </p:to>
                                    </p:animClr>
                                    <p:animClr clrSpc="rgb" dir="cw">
                                      <p:cBhvr additive="repl">
                                        <p:cTn id="15" dur="500" fill="hold" masterRel="sameClick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3399"/>
                                      </p:to>
                                    </p:animClr>
                                    <p:set>
                                      <p:cBhvr additive="repl">
                                        <p:cTn id="16" dur="500" fill="hold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2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6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7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304800" y="609600"/>
            <a:ext cx="3810000" cy="16192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Посмотрел Язычок на бегемотиков и только хотел дальше отправиться, как слышит: ква-а-а, ква-а-а. Это были… Правильно, лягушки.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6786" t="9680" r="11859" b="12906"/>
          <a:stretch>
            <a:fillRect/>
          </a:stretch>
        </p:blipFill>
        <p:spPr bwMode="auto">
          <a:xfrm>
            <a:off x="609600" y="3810000"/>
            <a:ext cx="2590800" cy="2438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 l="1836" t="1891" b="5438"/>
          <a:stretch>
            <a:fillRect/>
          </a:stretch>
        </p:blipFill>
        <p:spPr bwMode="auto">
          <a:xfrm>
            <a:off x="4495800" y="533400"/>
            <a:ext cx="4076700" cy="3733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581400" y="5105400"/>
            <a:ext cx="5943600" cy="8620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Давай изобразим, как лягушки улыбались.</a:t>
            </a:r>
          </a:p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00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 advTm="7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228600" y="228600"/>
            <a:ext cx="9144000" cy="7032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Идет Язычок дальше. Ой, кто это такой большой, с длинным носом?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Да это же …слон! </a:t>
            </a: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286000" y="2413000"/>
            <a:ext cx="9144000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 l="10915" t="11212" r="5457" b="6615"/>
          <a:stretch>
            <a:fillRect/>
          </a:stretch>
        </p:blipFill>
        <p:spPr bwMode="auto">
          <a:xfrm>
            <a:off x="6629400" y="2362200"/>
            <a:ext cx="1752600" cy="1676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375400" y="2768600"/>
            <a:ext cx="9144000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 t="1868"/>
          <a:stretch>
            <a:fillRect/>
          </a:stretch>
        </p:blipFill>
        <p:spPr bwMode="auto">
          <a:xfrm>
            <a:off x="1219200" y="1295400"/>
            <a:ext cx="4648200" cy="40005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85800" y="5486400"/>
            <a:ext cx="8458200" cy="7032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Дополнительное задание:</a:t>
            </a:r>
            <a:r>
              <a:rPr lang="ru-RU">
                <a:solidFill>
                  <a:srgbClr val="000000"/>
                </a:solidFill>
              </a:rPr>
              <a:t> </a:t>
            </a:r>
            <a:r>
              <a:rPr lang="ru-RU" sz="200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посмотри на ведра и скажи, чем они различаются.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438400" y="533400"/>
            <a:ext cx="5181600" cy="785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Давай покажем, какой у слона хобот!</a:t>
            </a:r>
          </a:p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 advTm="7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0" dur="500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4" dur="100" fill="hold" masterRel="sameClick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3399"/>
                                      </p:to>
                                    </p:animClr>
                                    <p:animClr clrSpc="rgb" dir="cw">
                                      <p:cBhvr additive="repl">
                                        <p:cTn id="15" dur="100" fill="hold" masterRel="sameClick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3399"/>
                                      </p:to>
                                    </p:animClr>
                                    <p:set>
                                      <p:cBhvr additive="repl">
                                        <p:cTn id="16" dur="1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Rot by="120000">
                                      <p:cBhvr additive="repl"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 additive="repl"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 additive="repl"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 additive="repl"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 additive="repl"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6" dur="500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31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6" dur="1000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7" dur="1000" fill="hold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1000" fill="hold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57200" y="457200"/>
            <a:ext cx="8229600" cy="13128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Полюбовался Язычок слоном и пошел к другой клетке. А там никого нет, только длинный резиновый шланг валяется посередине. Но вдруг шланг зашевелился, и Язычок увидел, что это…змея. Давай изобразим змею!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981200"/>
            <a:ext cx="3733800" cy="3429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762000" y="2667000"/>
            <a:ext cx="3657600" cy="178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33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Подражаем мы змее,</a:t>
            </a:r>
          </a:p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33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 ней мы будем наравне:</a:t>
            </a:r>
          </a:p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33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Высунем язык и спрячем,</a:t>
            </a:r>
          </a:p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33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Только так, а не иначе.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33400" y="5791200"/>
            <a:ext cx="8610600" cy="7032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Дополнительное задание:</a:t>
            </a:r>
            <a:r>
              <a:rPr lang="ru-RU">
                <a:solidFill>
                  <a:srgbClr val="000000"/>
                </a:solidFill>
              </a:rPr>
              <a:t> </a:t>
            </a:r>
            <a:r>
              <a:rPr lang="ru-RU" sz="20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посмотри внимательно на змей и найди пять различий.</a:t>
            </a:r>
          </a:p>
        </p:txBody>
      </p:sp>
    </p:spTree>
  </p:cSld>
  <p:clrMapOvr>
    <a:masterClrMapping/>
  </p:clrMapOvr>
  <p:transition spd="med" advTm="7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0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3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6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31" dur="8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51,51)"/>
                                          </p:val>
                                        </p:tav>
                                        <p:tav>
                                          <p:val>
                                            <p:strVal val="rgb(-103,-103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32" dur="8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51,51)"/>
                                          </p:val>
                                        </p:tav>
                                        <p:tav>
                                          <p:val>
                                            <p:strVal val="rgb(-103,-103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33" dur="8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1066800" y="609600"/>
            <a:ext cx="7391400" cy="16192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Понаблюдал Язычок за змейкой и пошел дальше. Видит лошадка детей катает. Захотел и сам прокатиться: «Лошадка, покатаешь меня?» А лошадка отвечает: «Конечно!» Сел Язычок на лошадку, крикнул: «но!» и поскакал. Давай покажем, как язычок катался на лошадке.</a:t>
            </a:r>
            <a:r>
              <a:rPr lang="ru-RU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727200" y="3886200"/>
            <a:ext cx="9144000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743200"/>
            <a:ext cx="3810000" cy="3581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33400" y="3352800"/>
            <a:ext cx="4114800" cy="178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 – весёлая лошадка,</a:t>
            </a:r>
          </a:p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Темная, как шоколадка.</a:t>
            </a:r>
          </a:p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Язычком пощелкай громко –</a:t>
            </a:r>
          </a:p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Стук копыт услышишь звонкий.</a:t>
            </a:r>
          </a:p>
        </p:txBody>
      </p:sp>
    </p:spTree>
  </p:cSld>
  <p:clrMapOvr>
    <a:masterClrMapping/>
  </p:clrMapOvr>
  <p:transition spd="med" advTm="7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500" fill="hold" masterRel="sameClick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7" dur="500" fill="hold" masterRel="sameClick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8" dur="500" fill="hold" masterRel="sameClick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 additive="repl">
                                        <p:cTn id="9" dur="5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 additive="repl"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" calcmode="lin" valueType="num">
                                      <p:cBhvr additive="repl"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 additive="repl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762000" y="381000"/>
            <a:ext cx="8153400" cy="39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Покатался Язычок, слез с лошадки и вдруг увидел себя в зеркале: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352800"/>
            <a:ext cx="3276600" cy="290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066800"/>
            <a:ext cx="3124200" cy="3352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09600" y="4648200"/>
            <a:ext cx="3962400" cy="16192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Описание упражнения:</a:t>
            </a:r>
            <a:r>
              <a:rPr lang="ru-RU">
                <a:solidFill>
                  <a:srgbClr val="000000"/>
                </a:solidFill>
              </a:rPr>
              <a:t> </a:t>
            </a:r>
            <a:r>
              <a:rPr lang="ru-RU" sz="20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улыбнуться, закусить язык зубами. «Протаскивать» язык между зубами вперед-назад, как бы «причесывая его».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191000" y="1295400"/>
            <a:ext cx="4953000" cy="1882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«Ах, какой я стал лохматый! Наверное, очень быстро на лошадке мчался! Надо причесаться!» Достал Язычок расческу и начал причесываться. Давай покажем, как он это делал.</a:t>
            </a:r>
          </a:p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 advTm="7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20" dur="20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8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33" dur="8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51,51)"/>
                                          </p:val>
                                        </p:tav>
                                        <p:tav>
                                          <p:val>
                                            <p:strVal val="rgb(-103,-103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34" dur="8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51,51)"/>
                                          </p:val>
                                        </p:tav>
                                        <p:tav>
                                          <p:val>
                                            <p:strVal val="rgb(-103,-103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35" dur="8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762000" y="609600"/>
            <a:ext cx="5257800" cy="13128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Привел язычок себя в порядок и вдруг подумал: а не пора ли ему идти домой? Надо узнать который час. Покажи, как работают часики!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429000"/>
            <a:ext cx="2381250" cy="2362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 l="8124" b="3773"/>
          <a:stretch>
            <a:fillRect/>
          </a:stretch>
        </p:blipFill>
        <p:spPr bwMode="auto">
          <a:xfrm>
            <a:off x="6553200" y="609600"/>
            <a:ext cx="1981200" cy="3886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810000" y="3886200"/>
            <a:ext cx="3048000" cy="16192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>
                <a:solidFill>
                  <a:srgbClr val="996633"/>
                </a:solidFill>
              </a:rPr>
              <a:t>Тик-так, тик-так.</a:t>
            </a:r>
          </a:p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>
                <a:solidFill>
                  <a:srgbClr val="996633"/>
                </a:solidFill>
              </a:rPr>
              <a:t>Язычок качался так,</a:t>
            </a:r>
          </a:p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>
                <a:solidFill>
                  <a:srgbClr val="996633"/>
                </a:solidFill>
              </a:rPr>
              <a:t>Словно маятник часов.</a:t>
            </a:r>
          </a:p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>
                <a:solidFill>
                  <a:srgbClr val="996633"/>
                </a:solidFill>
              </a:rPr>
              <a:t>Ты в часы играть готов</a:t>
            </a:r>
            <a:r>
              <a:rPr lang="ru-RU">
                <a:solidFill>
                  <a:srgbClr val="000000"/>
                </a:solidFill>
              </a:rPr>
              <a:t>?</a:t>
            </a:r>
          </a:p>
        </p:txBody>
      </p:sp>
    </p:spTree>
  </p:cSld>
  <p:clrMapOvr>
    <a:masterClrMapping/>
  </p:clrMapOvr>
  <p:transition spd="med" advTm="7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 additive="repl">
                                        <p:cTn id="6" dur="indefinite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11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6" dur="800" decel="100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7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0.4"/>
                                          </p:val>
                                        </p:tav>
                                        <p:tav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0.4"/>
                                          </p:val>
                                        </p:tav>
                                        <p:tav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" dur="5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4" dur="5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5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" dur="5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639</Words>
  <Application>Microsoft Office PowerPoint</Application>
  <PresentationFormat>Экран (4:3)</PresentationFormat>
  <Paragraphs>45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User Windows</cp:lastModifiedBy>
  <cp:revision>1</cp:revision>
  <dcterms:created xsi:type="dcterms:W3CDTF">2020-11-28T16:47:41Z</dcterms:created>
  <dcterms:modified xsi:type="dcterms:W3CDTF">2020-11-28T16:53:34Z</dcterms:modified>
</cp:coreProperties>
</file>