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6" r:id="rId4"/>
    <p:sldId id="277" r:id="rId5"/>
    <p:sldId id="278" r:id="rId6"/>
    <p:sldId id="279" r:id="rId7"/>
    <p:sldId id="281" r:id="rId8"/>
    <p:sldId id="270" r:id="rId9"/>
    <p:sldId id="260" r:id="rId10"/>
    <p:sldId id="268" r:id="rId11"/>
    <p:sldId id="269" r:id="rId12"/>
    <p:sldId id="262" r:id="rId13"/>
    <p:sldId id="263" r:id="rId14"/>
    <p:sldId id="282" r:id="rId15"/>
    <p:sldId id="267" r:id="rId16"/>
    <p:sldId id="271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E3FA41-BDDE-4A6E-9B22-D0A05F578E4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5CE230-98E8-4D53-B08A-B326923D5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gif"/><Relationship Id="rId7" Type="http://schemas.openxmlformats.org/officeDocument/2006/relationships/image" Target="../media/image39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332656"/>
            <a:ext cx="79586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ПРЕЗЕНТАЦИЯ 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ПО 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ЛЕКСИЧЕСКОЙ  ТЕМЕ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 «ДОМАШНИЕ  ЖИВОТНЫЕ»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0864" y="5041365"/>
            <a:ext cx="7417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Выполнила: воспитатель ГБДОУ д/с № 45 Невского р-на СПб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Гончарова Наталья Михайловна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1412776"/>
            <a:ext cx="248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4725144"/>
            <a:ext cx="198002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6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3400" y="381000"/>
            <a:ext cx="7848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«Кто как ест?»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Кролик грызёт морковку.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Корова ….(жуёт) траву.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Кошка …(лакает) молоко.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Собака ….(грызёт) кость.                                    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endParaRPr lang="ru-RU" sz="2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4267200"/>
            <a:ext cx="7924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1000" y="3657600"/>
            <a:ext cx="845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«1, 2, 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кот, два кота, пять котов.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(конь, баран, поросёнок)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корова, две…, пять ….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(овца, свинья, лошадь)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4098" name="Picture 2" descr="D:\Лексические темы\Маленький гений. Домашние животные и их детеныши. Дидактические карточки\овц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36952" y="358673"/>
            <a:ext cx="1814512" cy="1964081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364" y="4942751"/>
            <a:ext cx="1826644" cy="13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533" y="2873165"/>
            <a:ext cx="2090192" cy="156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68930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28219"/>
            <a:ext cx="8219256" cy="6799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где живет?»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Корова живет в …(коровнике),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винья в ... (свинарнике).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Лошадь ...(в конюшне).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Собака живет в … (будке),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вцы и козы ...(в хлеву).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обавлялки</a:t>
            </a:r>
            <a:r>
              <a:rPr lang="ru-RU" sz="2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Села на окошко серенькая ….(кошка).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мальчишку - забияку лает рыжая ….  (собака).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грязной луже, вижу я, целый день лежит … (свинья).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Смотрит преданно в глаза, ждёт капустный лист … (коза)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вырастет из :»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Теленка, жеребёнка, поросёнка, щенка, котёнка,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ягнёнка, козлёнка?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4761" y="5085184"/>
            <a:ext cx="1738536" cy="147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021" y="2348880"/>
            <a:ext cx="1181865" cy="172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5293" y="620688"/>
            <a:ext cx="1895299" cy="133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584263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Игра «Отгадай, кто, это?» - развитие внимания, памяти. 	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Сторожит, грызет, лает? - … . Хрюкает, роет? - … . Ржет, бегает,  скачет? - …. . Мяукает, лакает, царапается? - … . Мычит, жует, ходит? - … . </a:t>
            </a:r>
            <a:r>
              <a:rPr lang="ru-RU" i="1" dirty="0"/>
              <a:t>	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658" y="3491013"/>
            <a:ext cx="2232248" cy="1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1176" y="3344689"/>
            <a:ext cx="2343272" cy="154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70" y="5327315"/>
            <a:ext cx="2719586" cy="134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561" y="4797152"/>
            <a:ext cx="1872208" cy="166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32.ltalk.ru/19/97/159719/29/3979329/0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2748352"/>
            <a:ext cx="1695515" cy="15698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s://im1-tub-ru.yandex.net/i?id=b2a2463a32b21ca8a87b3d1a99be5e7c&amp;n=33&amp;h=1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040" y="5680042"/>
            <a:ext cx="1531109" cy="1093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im0-tub-ru.yandex.net/i?id=23320d21e58e78aabba1207acfbc014a&amp;n=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7" y="5877272"/>
            <a:ext cx="1471092" cy="980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http://p2.storage.canalblog.com/22/72/937437/77812039_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278" y="2694540"/>
            <a:ext cx="1871068" cy="16775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4" name="Picture 12" descr="http://i89.beon.ru/78/68/426878/27/15538327/0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2088" y="2797111"/>
            <a:ext cx="1779110" cy="14723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85719" y="131840"/>
            <a:ext cx="8010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Игра «Исправь ошибки» - развитие внимания, памяти, мышления.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«Помоги Незнайке исправить ошибки и рассказать кто чем питается».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Кролик питается костью.  Лошадь питается молоком.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Собака питается овсом. Кошка питается капустой.	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3086" name="Picture 14" descr="http://www.bestpetgrooming.ca/images/CatGrooming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80" y="2859764"/>
            <a:ext cx="1571620" cy="13470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8" name="Picture 16" descr="http://honden.blogo.nl/files/2011/12/hondenbot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546" y="5767186"/>
            <a:ext cx="1107686" cy="919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90" name="Picture 18" descr="http://dollhunters.ru/UserFiles/Image/Accessor/70753(450x450)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624" y="5500702"/>
            <a:ext cx="1716376" cy="1357298"/>
          </a:xfrm>
          <a:prstGeom prst="rect">
            <a:avLst/>
          </a:prstGeom>
          <a:noFill/>
        </p:spPr>
      </p:pic>
      <p:pic>
        <p:nvPicPr>
          <p:cNvPr id="14" name="Рисунок 13" descr="Скачать Картинка незнайка для детей 2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040" y="518717"/>
            <a:ext cx="1248646" cy="11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3148 L 0.54844 -0.22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5276 -0.18912 " pathEditMode="relative" ptsTypes="AA">
                                      <p:cBhvr>
                                        <p:cTn id="30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8148E-6 L -0.26789 -0.19954 " pathEditMode="relative" ptsTypes="AA">
                                      <p:cBhvr>
                                        <p:cTn id="3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18519E-6 L -0.8191 -0.1993 " pathEditMode="relative" ptsTypes="AA">
                                      <p:cBhvr>
                                        <p:cTn id="3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Безымянный.pn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352928" cy="535888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981200" y="152400"/>
            <a:ext cx="57064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отличаются картинки?</a:t>
            </a:r>
            <a:endParaRPr lang="ru-RU" sz="3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79866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0"/>
            <a:ext cx="48965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«Узнай по силуэту»</a:t>
            </a:r>
            <a:r>
              <a:rPr lang="ru-RU" sz="2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ьзователь\Рабочий стол\кошка 2 силуэт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1639" y="4149080"/>
            <a:ext cx="891208" cy="1724919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лошадь силуэт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96721"/>
            <a:ext cx="2930102" cy="2209786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свинка силуэт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1625" y="2291413"/>
            <a:ext cx="1780560" cy="1575796"/>
          </a:xfrm>
          <a:prstGeom prst="rect">
            <a:avLst/>
          </a:prstGeom>
          <a:noFill/>
        </p:spPr>
      </p:pic>
      <p:pic>
        <p:nvPicPr>
          <p:cNvPr id="1029" name="Picture 5" descr="C:\Documents and Settings\Пользователь\Рабочий стол\овца силуэт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815258"/>
            <a:ext cx="1419875" cy="1739346"/>
          </a:xfrm>
          <a:prstGeom prst="rect">
            <a:avLst/>
          </a:prstGeom>
          <a:noFill/>
        </p:spPr>
      </p:pic>
      <p:pic>
        <p:nvPicPr>
          <p:cNvPr id="1030" name="Picture 6" descr="C:\Documents and Settings\Пользователь\Рабочий стол\собака силуэт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2166588"/>
            <a:ext cx="2011288" cy="1791004"/>
          </a:xfrm>
          <a:prstGeom prst="rect">
            <a:avLst/>
          </a:prstGeom>
          <a:noFill/>
        </p:spPr>
      </p:pic>
      <p:pic>
        <p:nvPicPr>
          <p:cNvPr id="1031" name="Picture 7" descr="C:\Documents and Settings\Пользователь\Рабочий стол\коза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49080"/>
            <a:ext cx="2713099" cy="1887865"/>
          </a:xfrm>
          <a:prstGeom prst="rect">
            <a:avLst/>
          </a:prstGeom>
          <a:noFill/>
        </p:spPr>
      </p:pic>
      <p:pic>
        <p:nvPicPr>
          <p:cNvPr id="1032" name="Picture 8" descr="C:\Documents and Settings\Пользователь\Рабочий стол\корова силуэт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310" y="4437112"/>
            <a:ext cx="3803779" cy="2218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3229741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2767706"/>
            <a:ext cx="81439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2822"/>
            <a:ext cx="8285976" cy="616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9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2656"/>
            <a:ext cx="8604448" cy="5742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Литература: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Агранович</a:t>
            </a: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З.Е. Сборник домашних заданий в помощь логопедам и родителям для преодоления лексико-грамматического недоразвития речи у дошкольников с ОНР. – СПб.: «ДЕТСТВО-ПРЕСС», 2002. – 128 с.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Граб Л.М. Тематическое планирование коррекционной работы в логопедической группе для детей 5-6 лет с ОНР/ Л.М. Граб. – М.6 «Издательство Гном и Д», 2005. – 56 с.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</a:rPr>
              <a:t> Смирнова Л.Н. Логопедия в детском саду. Занятия с детьми 6-7 лет с общим недоразвитием речи. Пособие для логопедов, дефектологов и воспитателей. – М.: «Мозаика-Синтез», 2007.– 96 с.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</a:rPr>
              <a:t>Демонстрационный материал (картинки) - </a:t>
            </a:r>
            <a:r>
              <a:rPr lang="en-US" sz="2400" b="1" i="1" dirty="0" smtClean="0">
                <a:solidFill>
                  <a:srgbClr val="C00000"/>
                </a:solidFill>
              </a:rPr>
              <a:t>https://yandex.ru</a:t>
            </a:r>
            <a:r>
              <a:rPr lang="ru-RU" sz="2400" b="1" i="1" dirty="0" smtClean="0">
                <a:solidFill>
                  <a:srgbClr val="C00000"/>
                </a:solidFill>
              </a:rPr>
              <a:t>	</a:t>
            </a:r>
            <a:endParaRPr lang="ru-RU" sz="2400" b="1" i="1" dirty="0" smtClean="0">
              <a:solidFill>
                <a:srgbClr val="C0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2767706"/>
            <a:ext cx="81439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146" name="Picture 2" descr="C:\Users\Натали\Desktop\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518" y="1844824"/>
            <a:ext cx="5976664" cy="435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268" y="476672"/>
            <a:ext cx="8099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Домашние животные живут на ферме.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Назовите животных, которые живут на ферме</a:t>
            </a:r>
          </a:p>
        </p:txBody>
      </p:sp>
    </p:spTree>
    <p:extLst>
      <p:ext uri="{BB962C8B-B14F-4D97-AF65-F5344CB8AC3E}">
        <p14:creationId xmlns:p14="http://schemas.microsoft.com/office/powerpoint/2010/main" val="142163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57200"/>
            <a:ext cx="448295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Выгоняли рога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Погулять на луга.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рога вечерком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Прибрели с молочком. 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685800"/>
            <a:ext cx="2762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КОРОВА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Documents and Settings\Пользователь\Рабочий стол\коров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887535"/>
            <a:ext cx="3489654" cy="209379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8305800" y="6248400"/>
            <a:ext cx="838200" cy="7620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42921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57800" y="609600"/>
            <a:ext cx="2816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99CC"/>
                </a:solidFill>
                <a:latin typeface="Times New Roman" pitchFamily="18" charset="0"/>
                <a:cs typeface="Times New Roman" pitchFamily="18" charset="0"/>
              </a:rPr>
              <a:t>СВИНЬЯ</a:t>
            </a:r>
            <a:endParaRPr lang="ru-RU" sz="4800" b="1" dirty="0">
              <a:solidFill>
                <a:srgbClr val="FF99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Пользователь\Рабочий стол\свин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07445"/>
            <a:ext cx="1872208" cy="165842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990600" y="1219200"/>
            <a:ext cx="511172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 имеет пятачок,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 зажатый в кулачок?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ногах его копытца.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Ест и пьёт он из корытца.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096000"/>
            <a:ext cx="838200" cy="7620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69404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761999"/>
            <a:ext cx="459837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бородой, а не старик, 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рогами, а не бык, 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Доят, а не корова, 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Лыко дерёт, 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лаптей не плетёт. 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685800"/>
            <a:ext cx="22830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</a:t>
            </a:r>
            <a:endParaRPr lang="ru-RU" sz="6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52600" y="4267200"/>
            <a:ext cx="2209800" cy="914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Пользователь\Рабочий стол\коз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154804"/>
            <a:ext cx="3200400" cy="222694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05800" y="6096000"/>
            <a:ext cx="838200" cy="7620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7695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439921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Говорят, упрямый он и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очень-то умен.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словам таким не верь-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очень славный зверь.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Просто любит он покой,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задумчивый такой!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533400"/>
            <a:ext cx="1984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ОСЁЛ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Пользователь\Рабочий стол\0009-009-Osl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4381591"/>
            <a:ext cx="2736304" cy="1943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6096000"/>
            <a:ext cx="838200" cy="7620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18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57200"/>
            <a:ext cx="51787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Заплелись густые травы,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Закудрявились луга,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 и сам я весь кудрявый,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Даже завитком рога.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мое\ферма\овцы\шщл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4080025"/>
            <a:ext cx="2773287" cy="220938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172200" y="1905000"/>
            <a:ext cx="2249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БАРАН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05800" y="6096000"/>
            <a:ext cx="838200" cy="7620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9331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2767706"/>
            <a:ext cx="81439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170" name="Picture 2" descr="C:\Users\Натали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4398"/>
            <a:ext cx="7993147" cy="59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9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428604"/>
            <a:ext cx="91440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Игра «Чей хвост, </a:t>
            </a:r>
            <a:r>
              <a:rPr lang="ru-RU" sz="2000" b="1" i="1" dirty="0" err="1">
                <a:solidFill>
                  <a:srgbClr val="C00000"/>
                </a:solidFill>
              </a:rPr>
              <a:t>чеё</a:t>
            </a:r>
            <a:r>
              <a:rPr lang="ru-RU" sz="2000" b="1" i="1" dirty="0">
                <a:solidFill>
                  <a:srgbClr val="C00000"/>
                </a:solidFill>
              </a:rPr>
              <a:t> ухо, чья голова?» - упражнение в образовании притяжательных прилагательных.			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                   </a:t>
            </a:r>
            <a:r>
              <a:rPr lang="ru-RU" sz="2000" b="1" i="1" dirty="0">
                <a:solidFill>
                  <a:srgbClr val="C00000"/>
                </a:solidFill>
              </a:rPr>
              <a:t>У коровы  коровий хвост, коровье ухо, коровья голова. (Собака, кошка, свинья, </a:t>
            </a:r>
            <a:r>
              <a:rPr lang="ru-RU" sz="2000" b="1" i="1" dirty="0" smtClean="0">
                <a:solidFill>
                  <a:srgbClr val="C00000"/>
                </a:solidFill>
              </a:rPr>
              <a:t>овца, </a:t>
            </a:r>
            <a:r>
              <a:rPr lang="ru-RU" sz="2000" b="1" i="1" dirty="0">
                <a:solidFill>
                  <a:srgbClr val="C00000"/>
                </a:solidFill>
              </a:rPr>
              <a:t>верблюд и т.д.) </a:t>
            </a:r>
            <a:r>
              <a:rPr lang="ru-RU" dirty="0"/>
              <a:t>				 </a:t>
            </a:r>
          </a:p>
        </p:txBody>
      </p:sp>
      <p:pic>
        <p:nvPicPr>
          <p:cNvPr id="6146" name="Picture 2" descr="http://kissa.at.ua/_ph/1/7544931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374" y="2814802"/>
            <a:ext cx="1807706" cy="1595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https://im3-tub-ru.yandex.net/i?id=41d20c50cb532189c7bcb615db865298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54406"/>
            <a:ext cx="1728192" cy="1707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://zverki.org/wp-content/uploads/2010/12/slide0009_image014-1024x706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62" y="2654405"/>
            <a:ext cx="2183322" cy="1451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328" y="5021468"/>
            <a:ext cx="2261456" cy="1768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Натали\Desktop\32c3175a4d2ae9acfc0d6f0a6b1600f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193380"/>
            <a:ext cx="1908045" cy="14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ли\Desktop\3861995686_8c403f26b7_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374" y="5193380"/>
            <a:ext cx="2219138" cy="143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465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Натали</cp:lastModifiedBy>
  <cp:revision>36</cp:revision>
  <dcterms:created xsi:type="dcterms:W3CDTF">2015-04-01T15:12:23Z</dcterms:created>
  <dcterms:modified xsi:type="dcterms:W3CDTF">2020-12-01T08:57:32Z</dcterms:modified>
</cp:coreProperties>
</file>