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5852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364A2-9490-4906-9B18-2BF5234162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6FD03-003F-4358-A49B-A161951BF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6FD03-003F-4358-A49B-A161951BFC6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2B345-23F8-4A15-AB10-0FB5E93839A7}" type="datetimeFigureOut">
              <a:rPr lang="ru-RU" smtClean="0"/>
              <a:pPr/>
              <a:t>25.11.2020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C56C1-C149-472E-B710-BEEE7E4081C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amsung\Desktop\ОВОЩИ кар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85728"/>
            <a:ext cx="8572560" cy="6357982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детский сад № 55 компенсирующего вида Кировского района Санкт-Петербурга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епрерывной образовательной деятельности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ознавательное  и речевое развитие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теме «Овощи»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учитель-дефектолог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Панжина Елена Николаевна</a:t>
            </a: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г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150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ОВОЩИ СОЗРЕЮТ, ЧТОЛЮДИ ДЕЛАЮТ?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Репке, свёкле и морковке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землёю не сидится.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Любопытно: как растут ромашки,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жужжат шмели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Вытащи ты их из-под земли.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Срежьте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ы кочан капусты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Крепкий, сочный, очень вкусный.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кустом  копните немножко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Выглянет на свет картошка.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Samsung\Desktop\ОГОРОД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14818"/>
            <a:ext cx="4214820" cy="2394784"/>
          </a:xfrm>
          <a:prstGeom prst="rect">
            <a:avLst/>
          </a:prstGeom>
          <a:noFill/>
        </p:spPr>
      </p:pic>
      <p:pic>
        <p:nvPicPr>
          <p:cNvPr id="8197" name="Picture 5" descr="C:\Users\Samsung\Desktop\ОГОРОД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71546"/>
            <a:ext cx="3999090" cy="55115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ОСЕНЬЮ УРОЖАЙ СОБИРАЕМ И КАК МЫ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В ПИЩУ УПОТРЕБЛЯЕМ?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салата и для щей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надо много овощей.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их варим, мы их жарим,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пирожки из них печём.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Солим, сушим и крошим.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банки их мы закрываем,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 потом зимой едим.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Samsung\Desktop\ОВОЩИ сала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1" y="1357299"/>
            <a:ext cx="2014713" cy="1928825"/>
          </a:xfrm>
          <a:prstGeom prst="rect">
            <a:avLst/>
          </a:prstGeom>
          <a:noFill/>
        </p:spPr>
      </p:pic>
      <p:pic>
        <p:nvPicPr>
          <p:cNvPr id="9220" name="Picture 4" descr="C:\Users\Samsung\Desktop\КАСТРЮЛ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500174"/>
            <a:ext cx="2174876" cy="1500325"/>
          </a:xfrm>
          <a:prstGeom prst="rect">
            <a:avLst/>
          </a:prstGeom>
          <a:noFill/>
        </p:spPr>
      </p:pic>
      <p:pic>
        <p:nvPicPr>
          <p:cNvPr id="9221" name="Picture 5" descr="C:\Users\Samsung\Desktop\СКОВОРОД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429000"/>
            <a:ext cx="2438400" cy="2143140"/>
          </a:xfrm>
          <a:prstGeom prst="rect">
            <a:avLst/>
          </a:prstGeom>
          <a:noFill/>
        </p:spPr>
      </p:pic>
      <p:pic>
        <p:nvPicPr>
          <p:cNvPr id="9222" name="Picture 6" descr="C:\Users\Samsung\Desktop\ПИРОЖКИ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643314"/>
            <a:ext cx="2386042" cy="1857388"/>
          </a:xfrm>
          <a:prstGeom prst="rect">
            <a:avLst/>
          </a:prstGeom>
          <a:noFill/>
        </p:spPr>
      </p:pic>
      <p:pic>
        <p:nvPicPr>
          <p:cNvPr id="9223" name="Picture 7" descr="C:\Users\Samsung\Desktop\КОНСЕРВЫ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3500438"/>
            <a:ext cx="1866969" cy="257778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ЗДОРОВЬЯ ОВОЩИ ПОЛЕЗНЫ?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Нужно, друзья, за здоровьем следить.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поэтому перед едой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ойте вы овощи тёплой водой!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Вас спасут от всех болезней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 вкусней их и полезней!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Samsung\Desktop\ЕСТ ОВОЩ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4750" y="2928933"/>
            <a:ext cx="3677778" cy="3792926"/>
          </a:xfrm>
          <a:prstGeom prst="rect">
            <a:avLst/>
          </a:prstGeom>
          <a:noFill/>
        </p:spPr>
      </p:pic>
      <p:pic>
        <p:nvPicPr>
          <p:cNvPr id="10243" name="Picture 3" descr="C:\Users\Samsung\Desktop\ЧЕС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14620"/>
            <a:ext cx="3571901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92935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внимание!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3075" name="Picture 3" descr="C:\Users\Samsung\Desktop\ОВОЩИпя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5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Цель: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1. Закрепить названия овощных культур; закрепить знания о месте  их произрастания: в огороде, на грядке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ветке, в земле; об условиях роста; о способах сбора и переработки урожая; о гигиене и пользе овощей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Продолжать учить последовательно рассказывать об овоще.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Закреплять умение соотносить цвет, форму, величину, вкусовые и тактильные ощущения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овощами.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зрительное и слуховое внимание, память и мышление.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2050" name="Picture 2" descr="C:\Users\Samsung\Desktop\ОВОЩИчет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9144000" cy="33575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amsung\Desktop\ОВОЩИ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285720" y="1571612"/>
            <a:ext cx="8501122" cy="497681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929354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КАКОГО ЦВЕТА БЫВАЮТ ОВОЩИ?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морковки рыжий цвет,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свеклы такого нет.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сарафан свекла одета фиолетового цвета.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Стоп! На грядке светофор!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светит ярко-красный…помидор!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неё плоды-початки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вкусны и сладки.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Накормила всех от пуза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Золотая… кукуруза!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2428860" y="928670"/>
            <a:ext cx="557210" cy="628648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3286116" y="928670"/>
            <a:ext cx="642942" cy="62864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блако 9"/>
          <p:cNvSpPr/>
          <p:nvPr/>
        </p:nvSpPr>
        <p:spPr>
          <a:xfrm>
            <a:off x="4143372" y="928670"/>
            <a:ext cx="571504" cy="642942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>
            <a:off x="4929190" y="928670"/>
            <a:ext cx="714380" cy="642942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блако 11"/>
          <p:cNvSpPr/>
          <p:nvPr/>
        </p:nvSpPr>
        <p:spPr>
          <a:xfrm>
            <a:off x="5857884" y="928670"/>
            <a:ext cx="785818" cy="628648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929354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ФОРМЕ ОВОЩИ ОТЛИЧАЮТСЯ?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>
              <a:buNone/>
            </a:pPr>
            <a:r>
              <a:rPr lang="ru-RU" sz="2000" dirty="0" smtClean="0"/>
              <a:t>Жёлтый мячик в землю врос, </a:t>
            </a:r>
          </a:p>
          <a:p>
            <a:pPr>
              <a:buNone/>
            </a:pPr>
            <a:r>
              <a:rPr lang="ru-RU" sz="2000" dirty="0"/>
              <a:t>С</a:t>
            </a:r>
            <a:r>
              <a:rPr lang="ru-RU" sz="2000" dirty="0" smtClean="0"/>
              <a:t>верху лишь зелёный хвост.</a:t>
            </a:r>
          </a:p>
          <a:p>
            <a:pPr>
              <a:buNone/>
            </a:pPr>
            <a:r>
              <a:rPr lang="ru-RU" sz="2000" dirty="0" smtClean="0"/>
              <a:t>Держится за грядку крепко</a:t>
            </a:r>
          </a:p>
          <a:p>
            <a:pPr>
              <a:buNone/>
            </a:pPr>
            <a:r>
              <a:rPr lang="ru-RU" sz="2000" dirty="0" smtClean="0"/>
              <a:t>Круглый овощ. Это…репка.</a:t>
            </a:r>
          </a:p>
          <a:p>
            <a:pPr algn="r">
              <a:buNone/>
            </a:pPr>
            <a:r>
              <a:rPr lang="ru-RU" sz="2000" dirty="0" smtClean="0"/>
              <a:t>Треугольную морковку</a:t>
            </a:r>
          </a:p>
          <a:p>
            <a:pPr algn="r">
              <a:buNone/>
            </a:pPr>
            <a:r>
              <a:rPr lang="ru-RU" sz="2000" dirty="0" smtClean="0"/>
              <a:t>Мы за хвостик вырвем ловко.</a:t>
            </a:r>
          </a:p>
          <a:p>
            <a:pPr algn="r">
              <a:buNone/>
            </a:pPr>
            <a:r>
              <a:rPr lang="ru-RU" sz="2000" dirty="0" smtClean="0"/>
              <a:t>А овальный огурец</a:t>
            </a:r>
          </a:p>
          <a:p>
            <a:pPr algn="r">
              <a:buNone/>
            </a:pPr>
            <a:r>
              <a:rPr lang="ru-RU" sz="2000" dirty="0" smtClean="0"/>
              <a:t>Сорвём мы с ветки наконец.</a:t>
            </a:r>
          </a:p>
          <a:p>
            <a:pPr algn="r">
              <a:buNone/>
            </a:pPr>
            <a:r>
              <a:rPr lang="ru-RU" sz="2000" dirty="0" smtClean="0"/>
              <a:t>Ну и перец так хорош,</a:t>
            </a:r>
          </a:p>
          <a:p>
            <a:pPr algn="r">
              <a:buNone/>
            </a:pPr>
            <a:r>
              <a:rPr lang="ru-RU" sz="2000" dirty="0" smtClean="0"/>
              <a:t>На трапецию похож!</a:t>
            </a:r>
          </a:p>
          <a:p>
            <a:pPr algn="r">
              <a:buNone/>
            </a:pPr>
            <a:endParaRPr lang="ru-RU" sz="2000" dirty="0"/>
          </a:p>
        </p:txBody>
      </p:sp>
      <p:sp>
        <p:nvSpPr>
          <p:cNvPr id="5" name="Блок-схема: узел 4"/>
          <p:cNvSpPr/>
          <p:nvPr/>
        </p:nvSpPr>
        <p:spPr>
          <a:xfrm flipH="1" flipV="1">
            <a:off x="1928794" y="1000108"/>
            <a:ext cx="714380" cy="71438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86116" y="1071546"/>
            <a:ext cx="1071570" cy="6429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72066" y="1071546"/>
            <a:ext cx="785818" cy="642942"/>
          </a:xfrm>
          <a:prstGeom prst="triangle">
            <a:avLst>
              <a:gd name="adj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Трапеция 8"/>
          <p:cNvSpPr/>
          <p:nvPr/>
        </p:nvSpPr>
        <p:spPr>
          <a:xfrm flipH="1">
            <a:off x="6572264" y="1071546"/>
            <a:ext cx="785818" cy="642942"/>
          </a:xfrm>
          <a:prstGeom prst="trapezoid">
            <a:avLst>
              <a:gd name="adj" fmla="val 302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7" name="Picture 5" descr="C:\Users\Samsung\Desktop\РЕПК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785926"/>
            <a:ext cx="1638721" cy="1785950"/>
          </a:xfrm>
          <a:prstGeom prst="rect">
            <a:avLst/>
          </a:prstGeom>
          <a:noFill/>
        </p:spPr>
      </p:pic>
      <p:pic>
        <p:nvPicPr>
          <p:cNvPr id="3078" name="Picture 6" descr="C:\Users\Samsung\Desktop\МОРКОВ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785926"/>
            <a:ext cx="1279678" cy="1819448"/>
          </a:xfrm>
          <a:prstGeom prst="rect">
            <a:avLst/>
          </a:prstGeom>
          <a:noFill/>
        </p:spPr>
      </p:pic>
      <p:pic>
        <p:nvPicPr>
          <p:cNvPr id="3080" name="Picture 8" descr="C:\Users\Samsung\Desktop\ОГУРЕЦ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788" y="4214818"/>
            <a:ext cx="2071702" cy="2071702"/>
          </a:xfrm>
          <a:prstGeom prst="rect">
            <a:avLst/>
          </a:prstGeom>
          <a:noFill/>
        </p:spPr>
      </p:pic>
      <p:pic>
        <p:nvPicPr>
          <p:cNvPr id="3081" name="Picture 9" descr="C:\Users\Samsung\Desktop\ПЕРЦЫ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3643314"/>
            <a:ext cx="2081213" cy="29590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amsung\Desktop\КАБАЧ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86124"/>
            <a:ext cx="1280957" cy="1857388"/>
          </a:xfrm>
          <a:prstGeom prst="rect">
            <a:avLst/>
          </a:prstGeom>
          <a:noFill/>
        </p:spPr>
      </p:pic>
      <p:pic>
        <p:nvPicPr>
          <p:cNvPr id="4098" name="Picture 2" descr="C:\Users\Samsung\Desktop\ГОРОХ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071546"/>
            <a:ext cx="1468051" cy="228601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15370" cy="585791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ВЕЛИЧИНЕ КАКИМИ БЫВАЮТ ОВОЩИ?</a:t>
            </a:r>
          </a:p>
          <a:p>
            <a:pPr algn="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длинном домике зелёном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Много маленьких ребят.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 собой они знакомы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все рядышком сидят.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Без труда и без зарядки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Свой тяжёленький бочок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Уложил на нашей грядке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Длинный толстый кабачок.</a:t>
            </a: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Зелёная толстуха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Надела уйму юбок.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Стоит как балерина,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листьев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перелина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6-конечная звезда 3"/>
          <p:cNvSpPr/>
          <p:nvPr/>
        </p:nvSpPr>
        <p:spPr>
          <a:xfrm>
            <a:off x="2071670" y="1000108"/>
            <a:ext cx="914400" cy="914400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6-конечная звезда 4"/>
          <p:cNvSpPr/>
          <p:nvPr/>
        </p:nvSpPr>
        <p:spPr>
          <a:xfrm>
            <a:off x="4214810" y="1142984"/>
            <a:ext cx="714380" cy="714380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6-конечная звезда 6"/>
          <p:cNvSpPr/>
          <p:nvPr/>
        </p:nvSpPr>
        <p:spPr>
          <a:xfrm>
            <a:off x="6143636" y="1214422"/>
            <a:ext cx="500066" cy="571504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C:\Users\Samsung\Desktop\КАПУСТ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643446"/>
            <a:ext cx="2238364" cy="19026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Samsung\Desktop\ОГУРЕЦ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000372"/>
            <a:ext cx="1426528" cy="2357454"/>
          </a:xfrm>
          <a:prstGeom prst="rect">
            <a:avLst/>
          </a:prstGeom>
          <a:noFill/>
        </p:spPr>
      </p:pic>
      <p:pic>
        <p:nvPicPr>
          <p:cNvPr id="1031" name="Picture 7" descr="C:\Users\Samsung\Desktop\ПОМИДОР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30602" y="1857364"/>
            <a:ext cx="1674570" cy="221457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864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ВКУС ОНИ КАКИЕ?</a:t>
            </a:r>
          </a:p>
        </p:txBody>
      </p:sp>
      <p:pic>
        <p:nvPicPr>
          <p:cNvPr id="1026" name="Picture 2" descr="C:\Users\Samsung\Desktop\смайлик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142984"/>
            <a:ext cx="1071570" cy="1071570"/>
          </a:xfrm>
          <a:prstGeom prst="rect">
            <a:avLst/>
          </a:prstGeom>
          <a:noFill/>
        </p:spPr>
      </p:pic>
      <p:pic>
        <p:nvPicPr>
          <p:cNvPr id="1027" name="Picture 3" descr="C:\Users\Samsung\Desktop\смайлик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728" y="1071546"/>
            <a:ext cx="1169488" cy="1071569"/>
          </a:xfrm>
          <a:prstGeom prst="rect">
            <a:avLst/>
          </a:prstGeom>
          <a:noFill/>
        </p:spPr>
      </p:pic>
      <p:pic>
        <p:nvPicPr>
          <p:cNvPr id="1028" name="Picture 4" descr="C:\Users\Samsung\Desktop\смайлик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752" y="1071546"/>
            <a:ext cx="1214446" cy="1214446"/>
          </a:xfrm>
          <a:prstGeom prst="rect">
            <a:avLst/>
          </a:prstGeom>
          <a:noFill/>
        </p:spPr>
      </p:pic>
      <p:pic>
        <p:nvPicPr>
          <p:cNvPr id="1029" name="Picture 5" descr="C:\Users\Samsung\Desktop\смайлик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02" y="1071546"/>
            <a:ext cx="1366252" cy="121444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42910" y="2357430"/>
            <a:ext cx="79296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Этот овощ кисло-сладкий, </a:t>
            </a:r>
          </a:p>
          <a:p>
            <a:r>
              <a:rPr lang="ru-RU" dirty="0" smtClean="0"/>
              <a:t>Красный, сочный, мягкий, гладкий.</a:t>
            </a:r>
          </a:p>
          <a:p>
            <a:r>
              <a:rPr lang="ru-RU" dirty="0" smtClean="0"/>
              <a:t>Щёки до красна натёр,</a:t>
            </a:r>
          </a:p>
          <a:p>
            <a:r>
              <a:rPr lang="ru-RU" dirty="0" smtClean="0"/>
              <a:t>А зовётся…помидор.</a:t>
            </a:r>
          </a:p>
          <a:p>
            <a:pPr algn="r"/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          Это что за молодец?</a:t>
            </a:r>
          </a:p>
          <a:p>
            <a:pPr algn="r"/>
            <a:r>
              <a:rPr lang="ru-RU" dirty="0" smtClean="0"/>
              <a:t>Ну конечно огурец!</a:t>
            </a:r>
          </a:p>
          <a:p>
            <a:pPr algn="r"/>
            <a:r>
              <a:rPr lang="ru-RU" dirty="0" smtClean="0"/>
              <a:t>Вкусный и зелёный</a:t>
            </a:r>
          </a:p>
          <a:p>
            <a:pPr algn="r"/>
            <a:r>
              <a:rPr lang="ru-RU" dirty="0" smtClean="0"/>
              <a:t>Можно есть солёный.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Очень горький, но полезный.</a:t>
            </a:r>
          </a:p>
          <a:p>
            <a:r>
              <a:rPr lang="ru-RU" dirty="0" smtClean="0"/>
              <a:t>Защитит от всех болезней!</a:t>
            </a:r>
          </a:p>
          <a:p>
            <a:r>
              <a:rPr lang="ru-RU" dirty="0" smtClean="0"/>
              <a:t>И микробам он не друг.</a:t>
            </a:r>
          </a:p>
          <a:p>
            <a:r>
              <a:rPr lang="ru-RU" dirty="0" smtClean="0"/>
              <a:t>Потому что это…лук.</a:t>
            </a:r>
          </a:p>
          <a:p>
            <a:pPr algn="r"/>
            <a:endParaRPr lang="ru-RU" dirty="0"/>
          </a:p>
        </p:txBody>
      </p:sp>
      <p:pic>
        <p:nvPicPr>
          <p:cNvPr id="1034" name="Picture 10" descr="C:\Users\Samsung\Desktop\ЛУК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98872" y="4591309"/>
            <a:ext cx="1930582" cy="1980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Samsung\Desktop\МОРКОВ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571876"/>
            <a:ext cx="1970484" cy="2801637"/>
          </a:xfrm>
          <a:prstGeom prst="rect">
            <a:avLst/>
          </a:prstGeom>
          <a:noFill/>
        </p:spPr>
      </p:pic>
      <p:pic>
        <p:nvPicPr>
          <p:cNvPr id="5123" name="Picture 3" descr="C:\Users\Samsung\Desktop\ОГУРЕЦ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8870" y="2214554"/>
            <a:ext cx="1491400" cy="2571768"/>
          </a:xfrm>
          <a:prstGeom prst="rect">
            <a:avLst/>
          </a:prstGeom>
          <a:noFill/>
        </p:spPr>
      </p:pic>
      <p:pic>
        <p:nvPicPr>
          <p:cNvPr id="5122" name="Picture 2" descr="C:\Users\Samsung\Desktop\РЕП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285860"/>
            <a:ext cx="1984886" cy="216890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86478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ВЗЯТЬ В РУКИ, ПОГЛАДИТЬ, НАДАВИТЬ, ОТКУСИТЬ…КАКИЕ ОНИ МОГУТ БЫТЬ?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Свернулась клубком,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Укрылась хвостом.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Гладкая и крепкая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зовётся…репкою.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Весь пупырчатый, зелёный,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 забудь меня, дружок,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Запасай здоровье впрок!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кудрявый хохолок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Лису из норки поволок.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ощупь гладкая,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вкус как сахар сладкая.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6436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РАСТУТ ОВОЩИ?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видали в магазине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Много овощей в корзине.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все они не тут,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 на грядочках растут.</a:t>
            </a: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Грядка та на огороде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что-то клумбы вроде.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Ведь по ней нельзя ходить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растениям вредить.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Samsung\Desktop\ОГОР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00306"/>
            <a:ext cx="4589018" cy="37925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150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НУЖНО ДЛЯ РОСТА РАСТЕНИЙ?</a:t>
            </a: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ад землёй жить веселее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Там чем выше, тем теплее.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Разделяет эти чувства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листья кутаясь капуста.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ней согласны с давних пор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раснощёкий помидор, перцы и огурцы,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на веточках росли.</a:t>
            </a:r>
          </a:p>
          <a:p>
            <a:pPr marL="0" indent="0" algn="r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Перья лука зеленеют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от солнышка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длиннеют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нетерпеньем он ждёт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из лейки дождь  пойдёт.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Samsung\Desktop\СОЛН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928670"/>
            <a:ext cx="3643338" cy="3643338"/>
          </a:xfrm>
          <a:prstGeom prst="rect">
            <a:avLst/>
          </a:prstGeom>
          <a:noFill/>
        </p:spPr>
      </p:pic>
      <p:pic>
        <p:nvPicPr>
          <p:cNvPr id="7171" name="Picture 3" descr="C:\Users\Samsung\Desktop\ПОМИД и ПЕРЦ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876"/>
            <a:ext cx="4357718" cy="297159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648</Words>
  <Application>Microsoft Office PowerPoint</Application>
  <PresentationFormat>Экран (4:3)</PresentationFormat>
  <Paragraphs>158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40</cp:revision>
  <dcterms:created xsi:type="dcterms:W3CDTF">2020-11-24T17:02:48Z</dcterms:created>
  <dcterms:modified xsi:type="dcterms:W3CDTF">2020-11-25T20:56:45Z</dcterms:modified>
</cp:coreProperties>
</file>