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5" r:id="rId4"/>
    <p:sldId id="258" r:id="rId5"/>
    <p:sldId id="259" r:id="rId6"/>
    <p:sldId id="261" r:id="rId7"/>
    <p:sldId id="267" r:id="rId8"/>
    <p:sldId id="262" r:id="rId9"/>
    <p:sldId id="263" r:id="rId10"/>
    <p:sldId id="260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492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1D882-CB2F-49D8-96E1-3B52D801080F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B84D2-ABC8-4F3E-988A-105369DF0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929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B84D2-ABC8-4F3E-988A-105369DF047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92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B84D2-ABC8-4F3E-988A-105369DF047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838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CB2AAC1-DB05-4259-866B-863EBF338EEE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FA9D88A-F393-4E94-A2A8-255CCC14FA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epidemiolog.ru/all_of_diseases/detail.php?ID=2002918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717032"/>
            <a:ext cx="4118992" cy="145738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Подготовила: старший воспитатель</a:t>
            </a:r>
          </a:p>
          <a:p>
            <a:r>
              <a:rPr lang="ru-RU" sz="1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Юрьева Елена Николаевна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05800" cy="13681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44712" y="620688"/>
            <a:ext cx="6662017" cy="276998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Профилактика и лечение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гриппа у детей 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дошкольного возраста.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284984"/>
            <a:ext cx="266429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2132856"/>
            <a:ext cx="8305800" cy="4725144"/>
          </a:xfrm>
        </p:spPr>
        <p:txBody>
          <a:bodyPr/>
          <a:lstStyle/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Домашним стоит надеть маски.                  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Чаще проветривайте квартиру.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Несколько раз в день протирайте 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ручки дверей дезинфицирующими растворами.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Выделите больному отдельную посуду и отдельные полотенца.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Закладывайте в нос </a:t>
            </a:r>
            <a:r>
              <a:rPr lang="ru-RU" sz="1600" b="1" dirty="0" err="1" smtClean="0">
                <a:solidFill>
                  <a:srgbClr val="FFFF00"/>
                </a:solidFill>
              </a:rPr>
              <a:t>оксолиновую</a:t>
            </a:r>
            <a:r>
              <a:rPr lang="ru-RU" sz="1600" b="1" dirty="0" smtClean="0">
                <a:solidFill>
                  <a:srgbClr val="FFFF00"/>
                </a:solidFill>
              </a:rPr>
              <a:t> мазь.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Перед сном полощите рот раствором соды, настойкой календулы или эвкалипта, чтобы смыть скопившиеся за день вредные микробы.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600" b="1" dirty="0" smtClean="0">
                <a:solidFill>
                  <a:srgbClr val="FFFF00"/>
                </a:solidFill>
              </a:rPr>
              <a:t>Принимайте противовирусные препараты в профилактических дозах.</a:t>
            </a:r>
          </a:p>
          <a:p>
            <a:pPr marL="342900" indent="-342900" algn="l">
              <a:buFont typeface="+mj-lt"/>
              <a:buAutoNum type="arabicPeriod"/>
            </a:pPr>
            <a:endParaRPr lang="ru-RU" sz="1600" b="1" dirty="0" smtClean="0">
              <a:solidFill>
                <a:srgbClr val="FFFF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305800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125" y="332656"/>
            <a:ext cx="80732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Меры  безопасности,</a:t>
            </a:r>
          </a:p>
          <a:p>
            <a:pPr algn="ctr"/>
            <a:r>
              <a:rPr lang="ru-RU" sz="44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огда  в  доме  есть  больной.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5186082"/>
            <a:ext cx="252028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-49460" y="3356992"/>
            <a:ext cx="8305800" cy="244827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Будьте здоровы!</a:t>
            </a:r>
          </a:p>
          <a:p>
            <a:pPr marL="457200" indent="-457200">
              <a:buFont typeface="+mj-lt"/>
              <a:buAutoNum type="arabicPeriod"/>
            </a:pP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305800" cy="2448272"/>
          </a:xfrm>
        </p:spPr>
        <p:txBody>
          <a:bodyPr/>
          <a:lstStyle/>
          <a:p>
            <a:r>
              <a:rPr lang="ru-RU" dirty="0" smtClean="0">
                <a:solidFill>
                  <a:schemeClr val="folHlink"/>
                </a:solidFill>
              </a:rPr>
              <a:t/>
            </a:r>
            <a:br>
              <a:rPr lang="ru-RU" dirty="0" smtClean="0">
                <a:solidFill>
                  <a:schemeClr val="folHlink"/>
                </a:solidFill>
              </a:rPr>
            </a:br>
            <a:r>
              <a:rPr lang="ru-RU" dirty="0">
                <a:solidFill>
                  <a:schemeClr val="folHlink"/>
                </a:solidFill>
              </a:rPr>
              <a:t/>
            </a:r>
            <a:br>
              <a:rPr lang="ru-RU" dirty="0">
                <a:solidFill>
                  <a:schemeClr val="folHlink"/>
                </a:solidFill>
              </a:rPr>
            </a:br>
            <a:r>
              <a:rPr lang="ru-RU" dirty="0" smtClean="0">
                <a:solidFill>
                  <a:schemeClr val="folHlink"/>
                </a:solidFill>
              </a:rPr>
              <a:t/>
            </a:r>
            <a:br>
              <a:rPr lang="ru-RU" dirty="0" smtClean="0">
                <a:solidFill>
                  <a:schemeClr val="folHlink"/>
                </a:solidFill>
              </a:rPr>
            </a:br>
            <a:r>
              <a:rPr lang="ru-RU" dirty="0">
                <a:solidFill>
                  <a:schemeClr val="folHlink"/>
                </a:solidFill>
              </a:rPr>
              <a:t/>
            </a:r>
            <a:br>
              <a:rPr lang="ru-RU" dirty="0">
                <a:solidFill>
                  <a:schemeClr val="folHlink"/>
                </a:solidFill>
              </a:rPr>
            </a:br>
            <a:r>
              <a:rPr lang="ru-RU" dirty="0" smtClean="0">
                <a:solidFill>
                  <a:schemeClr val="folHlink"/>
                </a:solidFill>
              </a:rPr>
              <a:t/>
            </a:r>
            <a:br>
              <a:rPr lang="ru-RU" dirty="0" smtClean="0">
                <a:solidFill>
                  <a:schemeClr val="folHlink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Лучшая </a:t>
            </a:r>
            <a:r>
              <a:rPr lang="ru-RU" dirty="0">
                <a:solidFill>
                  <a:srgbClr val="00B050"/>
                </a:solidFill>
              </a:rPr>
              <a:t>защита от простуды - её профилактика.</a:t>
            </a:r>
            <a:r>
              <a:rPr lang="ru-RU" i="1" dirty="0">
                <a:solidFill>
                  <a:srgbClr val="00B050"/>
                </a:solidFill>
              </a:rPr>
              <a:t/>
            </a:r>
            <a:br>
              <a:rPr lang="ru-RU" i="1" dirty="0">
                <a:solidFill>
                  <a:srgbClr val="00B050"/>
                </a:solidFill>
              </a:rPr>
            </a:br>
            <a:r>
              <a:rPr lang="ru-RU" i="1" dirty="0">
                <a:solidFill>
                  <a:schemeClr val="folHlink"/>
                </a:solidFill>
              </a:rPr>
              <a:t> </a:t>
            </a:r>
            <a:r>
              <a:rPr lang="ru-RU" sz="8000" dirty="0"/>
              <a:t> </a:t>
            </a:r>
            <a:endParaRPr lang="ru-RU" dirty="0"/>
          </a:p>
        </p:txBody>
      </p:sp>
      <p:pic>
        <p:nvPicPr>
          <p:cNvPr id="1026" name="Picture 2" descr="C:\Users\Home\Desktop\Снимок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1772816"/>
            <a:ext cx="9144000" cy="582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356720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rgbClr val="00B050"/>
                </a:solidFill>
              </a:rPr>
              <a:t>Спасибо за </a:t>
            </a:r>
            <a:r>
              <a:rPr lang="ru-RU" sz="6000" dirty="0" smtClean="0">
                <a:solidFill>
                  <a:srgbClr val="00B050"/>
                </a:solidFill>
              </a:rPr>
              <a:t>внимание!</a:t>
            </a:r>
            <a:br>
              <a:rPr lang="ru-RU" sz="6000" dirty="0" smtClean="0">
                <a:solidFill>
                  <a:srgbClr val="00B050"/>
                </a:solidFill>
              </a:rPr>
            </a:br>
            <a:r>
              <a:rPr lang="ru-RU" sz="6000" dirty="0" smtClean="0">
                <a:solidFill>
                  <a:srgbClr val="00B050"/>
                </a:solidFill>
              </a:rPr>
              <a:t>Будьте здоровы!</a:t>
            </a:r>
            <a:r>
              <a:rPr lang="ru-RU" sz="6000" dirty="0">
                <a:solidFill>
                  <a:srgbClr val="00B050"/>
                </a:solidFill>
              </a:rPr>
              <a:t/>
            </a:r>
            <a:br>
              <a:rPr lang="ru-RU" sz="6000" dirty="0">
                <a:solidFill>
                  <a:srgbClr val="00B050"/>
                </a:solidFill>
              </a:rPr>
            </a:br>
            <a:endParaRPr lang="ru-RU" sz="6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341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2492896"/>
            <a:ext cx="8305800" cy="216024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Грипп - острая респираторная </a:t>
            </a:r>
            <a:r>
              <a:rPr lang="ru-RU" b="1" dirty="0" err="1" smtClean="0">
                <a:solidFill>
                  <a:srgbClr val="FFFF00"/>
                </a:solidFill>
              </a:rPr>
              <a:t>антропонозная</a:t>
            </a:r>
            <a:r>
              <a:rPr lang="ru-RU" b="1" dirty="0" smtClean="0">
                <a:solidFill>
                  <a:srgbClr val="FFFF00"/>
                </a:solidFill>
              </a:rPr>
              <a:t> инфекция, вызываемая</a:t>
            </a:r>
            <a:r>
              <a:rPr lang="ru-RU" b="1" dirty="0" smtClean="0">
                <a:solidFill>
                  <a:srgbClr val="FFFF00"/>
                </a:solidFill>
                <a:hlinkClick r:id="rId2"/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вирусами  типов  А, В  и  С, протекающая с развитием интоксикации и поражением эпителия слизистой оболочки верхних дыхательных путей, чаще трахеи. Заболевание склонно к быстрому и глобальному распространению.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05800" cy="1872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34435" y="620688"/>
            <a:ext cx="36265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 такое</a:t>
            </a:r>
          </a:p>
          <a:p>
            <a:pPr algn="ctr"/>
            <a:r>
              <a:rPr lang="ru-RU" sz="54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рипп?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725144"/>
            <a:ext cx="18002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72000"/>
          </a:xfrm>
        </p:spPr>
        <p:txBody>
          <a:bodyPr/>
          <a:lstStyle/>
          <a:p>
            <a:r>
              <a:rPr lang="ru-RU" sz="2800" b="1" dirty="0">
                <a:solidFill>
                  <a:srgbClr val="FFFF00"/>
                </a:solidFill>
              </a:rPr>
              <a:t>Высокая температура (жар)</a:t>
            </a:r>
            <a:r>
              <a:rPr lang="ru-RU" sz="2800" dirty="0">
                <a:solidFill>
                  <a:srgbClr val="FFFF00"/>
                </a:solidFill>
              </a:rPr>
              <a:t> 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 </a:t>
            </a:r>
            <a:r>
              <a:rPr lang="ru-RU" b="1" dirty="0" smtClean="0">
                <a:solidFill>
                  <a:srgbClr val="FFFF00"/>
                </a:solidFill>
              </a:rPr>
              <a:t>Заложенность носа, насморк  чиханье</a:t>
            </a:r>
            <a:r>
              <a:rPr lang="ru-RU" dirty="0" smtClean="0">
                <a:solidFill>
                  <a:srgbClr val="FFFF00"/>
                </a:solidFill>
              </a:rPr>
              <a:t> </a:t>
            </a:r>
          </a:p>
          <a:p>
            <a:r>
              <a:rPr lang="ru-RU" dirty="0">
                <a:solidFill>
                  <a:srgbClr val="FFFF00"/>
                </a:solidFill>
              </a:rPr>
              <a:t> </a:t>
            </a:r>
            <a:r>
              <a:rPr lang="ru-RU" b="1" dirty="0">
                <a:solidFill>
                  <a:srgbClr val="FFFF00"/>
                </a:solidFill>
              </a:rPr>
              <a:t>Боль в горле</a:t>
            </a:r>
            <a:r>
              <a:rPr lang="ru-RU" dirty="0">
                <a:solidFill>
                  <a:srgbClr val="FFFF00"/>
                </a:solidFill>
              </a:rPr>
              <a:t> 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Кашель</a:t>
            </a:r>
          </a:p>
          <a:p>
            <a:r>
              <a:rPr lang="ru-RU" b="1" dirty="0">
                <a:solidFill>
                  <a:srgbClr val="FFFF00"/>
                </a:solidFill>
              </a:rPr>
              <a:t>Небольшое недомогание, слабость</a:t>
            </a:r>
            <a:r>
              <a:rPr lang="ru-RU" dirty="0">
                <a:solidFill>
                  <a:srgbClr val="FFFF00"/>
                </a:solidFill>
              </a:rPr>
              <a:t> 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dirty="0">
                <a:solidFill>
                  <a:srgbClr val="FFFF00"/>
                </a:solidFill>
              </a:rPr>
              <a:t>Головная боль</a:t>
            </a:r>
            <a:r>
              <a:rPr lang="ru-RU" dirty="0">
                <a:solidFill>
                  <a:srgbClr val="FFFF00"/>
                </a:solidFill>
              </a:rPr>
              <a:t> 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7787208" cy="151216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  <a:effectLst/>
              </a:rPr>
              <a:t>Признаки и симптомы </a:t>
            </a:r>
            <a:r>
              <a:rPr lang="ru-RU" dirty="0" smtClean="0">
                <a:solidFill>
                  <a:srgbClr val="00B050"/>
                </a:solidFill>
                <a:effectLst/>
              </a:rPr>
              <a:t>простуды и </a:t>
            </a:r>
            <a:r>
              <a:rPr lang="ru-RU" dirty="0">
                <a:solidFill>
                  <a:srgbClr val="00B050"/>
                </a:solidFill>
                <a:effectLst/>
              </a:rPr>
              <a:t>гриппа</a:t>
            </a:r>
            <a:r>
              <a:rPr lang="ru-RU" dirty="0">
                <a:solidFill>
                  <a:schemeClr val="accent2"/>
                </a:solidFill>
                <a:effectLst/>
              </a:rPr>
              <a:t/>
            </a:r>
            <a:br>
              <a:rPr lang="ru-RU" dirty="0">
                <a:solidFill>
                  <a:schemeClr val="accent2"/>
                </a:solidFill>
                <a:effectLst/>
              </a:rPr>
            </a:br>
            <a:endParaRPr lang="ru-RU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10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844824"/>
            <a:ext cx="8305800" cy="2808312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Всемирная организация здравоохранения (ВОЗ) утверждает: только вакцинация надежно защищает от гриппа и его осложнений. Все остальные способы профилактики (применение лекарственных и нелекарственных средств, в том числе рецептов народной медицины) защитным действием против гриппа не обладают. Вакцинация обеспечивает индивидуальную защиту в 80–85% случаев, массовость прививок обеспечивает и развитие коллективного иммунитета: так, прививки 70–80% членов коллектива защищают весь коллектив. Особенно важна вакцинация школьников, поскольку грипп распространяется в значительной степени с их помощью. </a:t>
            </a:r>
            <a:endParaRPr lang="ru-RU" sz="1600" b="1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05800" cy="1981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24811" y="476672"/>
            <a:ext cx="4645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Вакцинация.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509120"/>
            <a:ext cx="36004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556792"/>
            <a:ext cx="8305800" cy="2880320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Закаливание — важнейший метод профилактики ОРВИ в нашем климате, оно позволяет, если и не полностью избежать «простуды», то снизить чувствительность организма к ней.</a:t>
            </a:r>
          </a:p>
          <a:p>
            <a:r>
              <a:rPr lang="ru-RU" sz="1600" b="1" dirty="0" smtClean="0">
                <a:solidFill>
                  <a:srgbClr val="FFFF00"/>
                </a:solidFill>
              </a:rPr>
              <a:t>Закаливание не требует очень низких температур, важна контрастность воздействия. Хорошо закаливают воздействия на подошвы ног, на кожу шеи, поясницы. Длительность действия не должна быть более 10–20 минут, важнее повторяемость воздействий и постепенность их усиления. Начав с температуры воды в душе 30–32ºС, снижайте ее каждые 2–3 дня на 2ºС и уже через 10–15 дней вы дойдете до нужной температуры (16–18ºС).</a:t>
            </a:r>
          </a:p>
          <a:p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5157192"/>
            <a:ext cx="8305800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5402" y="332656"/>
            <a:ext cx="4860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Закаливание.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365104"/>
            <a:ext cx="187220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365104"/>
            <a:ext cx="223224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988840"/>
            <a:ext cx="8305800" cy="2448272"/>
          </a:xfrm>
        </p:spPr>
        <p:txBody>
          <a:bodyPr/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При простудных заболеваниях массаж активизирует иммунную функцию организма. Особенно эффективен массаж на первых этапах заболевания простудой. Сначала двумя пальцами(указательным и средним) медленно и плавно совершаем круговые движения. Постепенно усиливаем воздействие на массируемую область. Затем опять ослабляем надавливание, чередуя интенсивное воздействие с мягким надавливанием. Каждую зону(точку) необходимо массировать около 5 минут. При простуде эффективно проведение массажа 3 раза в день. Обычно хватает 10 процедур в курсе лечения.</a:t>
            </a:r>
            <a:endParaRPr lang="ru-RU" sz="1600" b="1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305800" cy="8640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509120"/>
            <a:ext cx="244827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20097" y="332656"/>
            <a:ext cx="6287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Леебный</a:t>
            </a:r>
            <a:r>
              <a:rPr lang="ru-RU" sz="5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массаж.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7859216" cy="4572000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режим дня</a:t>
            </a:r>
            <a:r>
              <a:rPr lang="ru-RU" dirty="0">
                <a:solidFill>
                  <a:srgbClr val="FFFF00"/>
                </a:solidFill>
              </a:rPr>
              <a:t> </a:t>
            </a:r>
          </a:p>
          <a:p>
            <a:r>
              <a:rPr lang="ru-RU" b="1" dirty="0">
                <a:solidFill>
                  <a:srgbClr val="FFFF00"/>
                </a:solidFill>
              </a:rPr>
              <a:t>постельный режим</a:t>
            </a:r>
          </a:p>
          <a:p>
            <a:r>
              <a:rPr lang="ru-RU" b="1" dirty="0">
                <a:solidFill>
                  <a:srgbClr val="FFFF00"/>
                </a:solidFill>
              </a:rPr>
              <a:t>обильное </a:t>
            </a:r>
            <a:r>
              <a:rPr lang="ru-RU" b="1" dirty="0" smtClean="0">
                <a:solidFill>
                  <a:srgbClr val="FFFF00"/>
                </a:solidFill>
              </a:rPr>
              <a:t>питьё </a:t>
            </a:r>
          </a:p>
          <a:p>
            <a:pPr marL="0" indent="0">
              <a:buNone/>
            </a:pPr>
            <a:endParaRPr lang="ru-RU" b="1" dirty="0" smtClean="0"/>
          </a:p>
          <a:p>
            <a:endParaRPr lang="ru-RU" b="1" dirty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  <a:effectLst/>
              </a:rPr>
              <a:t>Лечение простуды и гриппа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6" name="Picture 11" descr="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95936" y="1828800"/>
            <a:ext cx="43434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517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772816"/>
            <a:ext cx="8305800" cy="3456384"/>
          </a:xfrm>
        </p:spPr>
        <p:txBody>
          <a:bodyPr/>
          <a:lstStyle/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болгарский перец </a:t>
            </a:r>
            <a:r>
              <a:rPr lang="ru-RU" sz="1400" b="1" dirty="0" smtClean="0">
                <a:solidFill>
                  <a:srgbClr val="FFFF00"/>
                </a:solidFill>
              </a:rPr>
              <a:t>— содержит вдвое больше витамина С, чем в апельсинах. Улучшает кровообращение и укрепляет иммунитет.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морковь</a:t>
            </a:r>
            <a:r>
              <a:rPr lang="ru-RU" sz="1400" b="1" dirty="0" smtClean="0">
                <a:solidFill>
                  <a:srgbClr val="FFFF00"/>
                </a:solidFill>
              </a:rPr>
              <a:t>, содержит бета-каротин, который преобразовывается в витамин А, препятствующий проникновению инфекций в организм.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миндаль</a:t>
            </a:r>
            <a:r>
              <a:rPr lang="ru-RU" sz="1400" b="1" dirty="0" smtClean="0">
                <a:solidFill>
                  <a:srgbClr val="FFFF00"/>
                </a:solidFill>
              </a:rPr>
              <a:t> — источник витамина Е, который повышает выносливость организма, улучшает клеточный обмен, позволяя эффективней бороться с вирусами.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куриный суп </a:t>
            </a:r>
            <a:r>
              <a:rPr lang="ru-RU" sz="1400" b="1" dirty="0" smtClean="0">
                <a:solidFill>
                  <a:srgbClr val="FFFF00"/>
                </a:solidFill>
              </a:rPr>
              <a:t>— один из самых легко усваиваемых продуктов, который обеспечивает питание организма при минимальных затратах энергии на обработку пищи. Кроме того, он помогает уменьшить отечность слизистых и ненадолго повышает температуру тела, что помогает убить инфекцию.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чеснок</a:t>
            </a:r>
            <a:r>
              <a:rPr lang="ru-RU" sz="1400" b="1" dirty="0" smtClean="0">
                <a:solidFill>
                  <a:srgbClr val="FFFF00"/>
                </a:solidFill>
              </a:rPr>
              <a:t> богат серой, которая эффективно борется с вирусами. Также он улучшает кровообращение и стимулирует выработку красных кровяных телец. </a:t>
            </a:r>
          </a:p>
          <a:p>
            <a:pPr algn="l"/>
            <a:r>
              <a:rPr lang="ru-RU" sz="1400" b="1" dirty="0" smtClean="0">
                <a:solidFill>
                  <a:srgbClr val="FF0000"/>
                </a:solidFill>
              </a:rPr>
              <a:t>черный шоколад</a:t>
            </a:r>
            <a:r>
              <a:rPr lang="ru-RU" sz="1400" b="1" dirty="0" smtClean="0">
                <a:solidFill>
                  <a:srgbClr val="FFFF00"/>
                </a:solidFill>
              </a:rPr>
              <a:t>, благодаря наличию больших доз какао, способствуют росту Т-клеток, которые и составляют основу иммунитета.</a:t>
            </a: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05800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8888" y="332656"/>
            <a:ext cx="806169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Продукты, препятствующие</a:t>
            </a:r>
          </a:p>
          <a:p>
            <a:pPr algn="ctr"/>
            <a:r>
              <a:rPr lang="ru-RU" sz="44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sz="4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риппу.</a:t>
            </a:r>
            <a:endParaRPr lang="ru-RU" sz="4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373216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5373216"/>
            <a:ext cx="116205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5373217"/>
            <a:ext cx="142875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5373216"/>
            <a:ext cx="1428750" cy="107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5373216"/>
            <a:ext cx="151216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1916832"/>
            <a:ext cx="8305800" cy="3096344"/>
          </a:xfrm>
        </p:spPr>
        <p:txBody>
          <a:bodyPr/>
          <a:lstStyle/>
          <a:p>
            <a:pPr algn="l"/>
            <a:r>
              <a:rPr lang="ru-RU" sz="1600" b="1" dirty="0" smtClean="0">
                <a:solidFill>
                  <a:srgbClr val="FFFF00"/>
                </a:solidFill>
              </a:rPr>
              <a:t>Вылечить вирусы с помощью таблеток почти невозможно. С этой задачей справляется только наша иммунная система и оттого, насколько она крепкая, зависит, как быстро вирус будет побежден. Почти все противовирусные препараты являются </a:t>
            </a:r>
            <a:r>
              <a:rPr lang="ru-RU" sz="1600" b="1" dirty="0" err="1" smtClean="0">
                <a:solidFill>
                  <a:srgbClr val="FFFF00"/>
                </a:solidFill>
              </a:rPr>
              <a:t>иммуномодуляторами</a:t>
            </a:r>
            <a:r>
              <a:rPr lang="ru-RU" sz="1600" b="1" dirty="0" smtClean="0">
                <a:solidFill>
                  <a:srgbClr val="FFFF00"/>
                </a:solidFill>
              </a:rPr>
              <a:t>, наполненные большим количеством витаминов.</a:t>
            </a:r>
          </a:p>
          <a:p>
            <a:pPr algn="l"/>
            <a:r>
              <a:rPr lang="ru-RU" sz="1600" b="1" dirty="0" smtClean="0">
                <a:solidFill>
                  <a:srgbClr val="FFFF00"/>
                </a:solidFill>
              </a:rPr>
              <a:t>Организму необходимы все витамины, которые влияют на силу иммунитета. Не все витамины действуют напрямую, некоторые способствуют укреплению косвенно. Лучшие витамины от гриппа – это витамины A, C, E и бета-каротин (провитамин А), которые считаются главными для иммунитета. Важны также микроэлементы – это селен и цинк. Когда организм насыщен полезными веществами, антитела становятся активнее, и иммунная система способствует их увеличению. Таким образом, Ваш организм защищает себя от вирусов.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305800" cy="1152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65138" y="332656"/>
            <a:ext cx="73972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Витамины  для</a:t>
            </a:r>
          </a:p>
          <a:p>
            <a:pPr algn="ctr"/>
            <a:r>
              <a:rPr lang="ru-RU" sz="4800" b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48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рофилактики  гриппа.</a:t>
            </a:r>
            <a:endParaRPr lang="ru-RU" sz="48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5373216"/>
            <a:ext cx="172819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214</TotalTime>
  <Words>441</Words>
  <Application>Microsoft Office PowerPoint</Application>
  <PresentationFormat>Экран (4:3)</PresentationFormat>
  <Paragraphs>56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Презентация PowerPoint</vt:lpstr>
      <vt:lpstr>Презентация PowerPoint</vt:lpstr>
      <vt:lpstr>Признаки и симптомы простуды и гриппа </vt:lpstr>
      <vt:lpstr>Презентация PowerPoint</vt:lpstr>
      <vt:lpstr>Презентация PowerPoint</vt:lpstr>
      <vt:lpstr>Презентация PowerPoint</vt:lpstr>
      <vt:lpstr>Лечение простуды и гриппа</vt:lpstr>
      <vt:lpstr>Презентация PowerPoint</vt:lpstr>
      <vt:lpstr>Презентация PowerPoint</vt:lpstr>
      <vt:lpstr>Презентация PowerPoint</vt:lpstr>
      <vt:lpstr>     Лучшая защита от простуды - её профилактика.   </vt:lpstr>
      <vt:lpstr>Спасибо за внимание! Будьте здоровы! </vt:lpstr>
    </vt:vector>
  </TitlesOfParts>
  <Company>Fresh-Team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Pasha-Hard</dc:creator>
  <cp:lastModifiedBy>Home</cp:lastModifiedBy>
  <cp:revision>28</cp:revision>
  <dcterms:created xsi:type="dcterms:W3CDTF">2011-11-03T04:36:00Z</dcterms:created>
  <dcterms:modified xsi:type="dcterms:W3CDTF">2020-12-01T18:48:19Z</dcterms:modified>
</cp:coreProperties>
</file>