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F7BE09-168F-4B0C-9967-BB049FD6D7E2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5478C8-2ACA-41A0-A19C-5D69C00D73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21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12" Type="http://schemas.openxmlformats.org/officeDocument/2006/relationships/slide" Target="slide2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19.xml"/><Relationship Id="rId5" Type="http://schemas.openxmlformats.org/officeDocument/2006/relationships/slide" Target="slide7.xml"/><Relationship Id="rId10" Type="http://schemas.openxmlformats.org/officeDocument/2006/relationships/slide" Target="slide18.xml"/><Relationship Id="rId4" Type="http://schemas.openxmlformats.org/officeDocument/2006/relationships/slide" Target="slide6.xml"/><Relationship Id="rId9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013176"/>
            <a:ext cx="7056784" cy="1008112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992888" cy="266429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Степени сравнения прилагательных и наречий в немецком языке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(6 класс)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50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62837"/>
            <a:ext cx="8229600" cy="645883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Исключения</a:t>
            </a:r>
            <a:endParaRPr lang="ru-RU" sz="3600" dirty="0" smtClean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26540" y="1196975"/>
            <a:ext cx="8229600" cy="4929188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Односложные прилагательные с корневой гласной </a:t>
            </a:r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 o, u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получают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умлаут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Font typeface="Arial" charset="0"/>
              <a:buNone/>
            </a:pP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lang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nger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der l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ngste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am l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ngsten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de-DE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   alt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lter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der 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lteste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am 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ltesten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de-DE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jung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nger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der j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ngste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am j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ngsten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de-DE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dumm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mmer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der d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mmste </a:t>
            </a:r>
          </a:p>
          <a:p>
            <a:pPr algn="ctr">
              <a:buFont typeface="Arial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am d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mmsten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Arial" charset="0"/>
              <a:buNone/>
            </a:pP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372371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6101" y="1705201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Есть несколько исключений, которые надо запомнить. У этих прилагательных изменяется согласная в корне слова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62837"/>
            <a:ext cx="8229600" cy="645883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Исключения</a:t>
            </a:r>
            <a:endParaRPr lang="ru-RU" sz="36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789039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nah (</a:t>
            </a:r>
            <a:r>
              <a:rPr lang="ru-RU" sz="3200" dirty="0"/>
              <a:t>близкий</a:t>
            </a:r>
            <a:r>
              <a:rPr lang="en-US" sz="3200" dirty="0"/>
              <a:t>) – </a:t>
            </a:r>
            <a:r>
              <a:rPr lang="en-US" sz="3200" dirty="0" err="1"/>
              <a:t>näher</a:t>
            </a:r>
            <a:r>
              <a:rPr lang="en-US" sz="3200" dirty="0"/>
              <a:t> - am </a:t>
            </a:r>
            <a:r>
              <a:rPr lang="en-US" sz="3200" dirty="0" err="1"/>
              <a:t>nächsten</a:t>
            </a:r>
            <a:endParaRPr lang="ru-RU" sz="3200" dirty="0"/>
          </a:p>
          <a:p>
            <a:r>
              <a:rPr lang="en-US" sz="3200" dirty="0" err="1"/>
              <a:t>hoch</a:t>
            </a:r>
            <a:r>
              <a:rPr lang="en-US" sz="3200" dirty="0"/>
              <a:t> (</a:t>
            </a:r>
            <a:r>
              <a:rPr lang="ru-RU" sz="3200" dirty="0"/>
              <a:t>высокий</a:t>
            </a:r>
            <a:r>
              <a:rPr lang="en-US" sz="3200" dirty="0"/>
              <a:t>) – </a:t>
            </a:r>
            <a:r>
              <a:rPr lang="en-US" sz="3200" dirty="0" err="1"/>
              <a:t>höher</a:t>
            </a:r>
            <a:r>
              <a:rPr lang="en-US" sz="3200" dirty="0"/>
              <a:t> - am </a:t>
            </a:r>
            <a:r>
              <a:rPr lang="en-US" sz="3200" dirty="0" err="1"/>
              <a:t>höchsten</a:t>
            </a:r>
            <a:endParaRPr lang="ru-RU" sz="3200" dirty="0"/>
          </a:p>
          <a:p>
            <a:r>
              <a:rPr lang="en-US" sz="3200" dirty="0" err="1"/>
              <a:t>groß</a:t>
            </a:r>
            <a:r>
              <a:rPr lang="en-US" sz="3200" dirty="0"/>
              <a:t> (</a:t>
            </a:r>
            <a:r>
              <a:rPr lang="ru-RU" sz="3200" dirty="0"/>
              <a:t>большой</a:t>
            </a:r>
            <a:r>
              <a:rPr lang="en-US" sz="3200" dirty="0"/>
              <a:t>) -  </a:t>
            </a:r>
            <a:r>
              <a:rPr lang="en-US" sz="3200" dirty="0" err="1"/>
              <a:t>größer</a:t>
            </a:r>
            <a:r>
              <a:rPr lang="en-US" sz="3200" dirty="0"/>
              <a:t> - am </a:t>
            </a:r>
            <a:r>
              <a:rPr lang="en-US" sz="3200" dirty="0" err="1"/>
              <a:t>größten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6326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62837"/>
            <a:ext cx="8229600" cy="645883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Исключения</a:t>
            </a:r>
            <a:endParaRPr lang="ru-RU" sz="36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40768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Имеются некоторые исключения, когда при образовании степеней сравнения изменяется всё слово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32728" y="3429000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gut (</a:t>
            </a:r>
            <a:r>
              <a:rPr lang="ru-RU" sz="3200" dirty="0"/>
              <a:t>хороший</a:t>
            </a:r>
            <a:r>
              <a:rPr lang="en-US" sz="3200" dirty="0"/>
              <a:t>) – besser – am </a:t>
            </a:r>
            <a:r>
              <a:rPr lang="en-US" sz="3200" dirty="0" err="1"/>
              <a:t>besten</a:t>
            </a:r>
            <a:endParaRPr lang="ru-RU" sz="3200" dirty="0"/>
          </a:p>
          <a:p>
            <a:r>
              <a:rPr lang="en-US" sz="3200" dirty="0" err="1"/>
              <a:t>gern</a:t>
            </a:r>
            <a:r>
              <a:rPr lang="en-US" sz="3200" dirty="0"/>
              <a:t> (</a:t>
            </a:r>
            <a:r>
              <a:rPr lang="ru-RU" sz="3200" dirty="0"/>
              <a:t>охотно</a:t>
            </a:r>
            <a:r>
              <a:rPr lang="en-US" sz="3200" dirty="0"/>
              <a:t>) – </a:t>
            </a:r>
            <a:r>
              <a:rPr lang="en-US" sz="3200" dirty="0" err="1"/>
              <a:t>lieber</a:t>
            </a:r>
            <a:r>
              <a:rPr lang="en-US" sz="3200" dirty="0"/>
              <a:t> – am </a:t>
            </a:r>
            <a:r>
              <a:rPr lang="en-US" sz="3200" dirty="0" err="1"/>
              <a:t>liebsten</a:t>
            </a:r>
            <a:endParaRPr lang="ru-RU" sz="3200" dirty="0"/>
          </a:p>
          <a:p>
            <a:r>
              <a:rPr lang="en-US" sz="3200" dirty="0"/>
              <a:t>viel (</a:t>
            </a:r>
            <a:r>
              <a:rPr lang="ru-RU" sz="3200" dirty="0"/>
              <a:t>много</a:t>
            </a:r>
            <a:r>
              <a:rPr lang="en-US" sz="3200" dirty="0"/>
              <a:t>) – mehr – am </a:t>
            </a:r>
            <a:r>
              <a:rPr lang="en-US" sz="3200" dirty="0" err="1"/>
              <a:t>meisten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765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endParaRPr 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62837"/>
            <a:ext cx="8229600" cy="645883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Исключения</a:t>
            </a:r>
            <a:endParaRPr lang="ru-RU" sz="3600" dirty="0" smtClean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1340768"/>
            <a:ext cx="8229600" cy="4713288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Без умлаута остаются прилагательные с дифтонгом 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ter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der l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teste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am l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testen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de-DE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ler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der f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lste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am f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lsten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de-DE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schl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schl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er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der schl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ste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am schl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sten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0097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62837"/>
            <a:ext cx="8229600" cy="645883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Исключения</a:t>
            </a:r>
            <a:endParaRPr lang="ru-RU" sz="3600" dirty="0" smtClean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Имена прилагательные на –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el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имеют следующие формы:</a:t>
            </a:r>
            <a:endParaRPr lang="de-DE" sz="400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sz="400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dunk</a:t>
            </a:r>
            <a:r>
              <a:rPr lang="de-DE"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dun</a:t>
            </a:r>
            <a:r>
              <a:rPr lang="de-DE"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kl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er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am dun</a:t>
            </a:r>
            <a:r>
              <a:rPr lang="de-DE"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kel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sten</a:t>
            </a:r>
          </a:p>
          <a:p>
            <a:pPr algn="ctr">
              <a:buFont typeface="Arial" charset="0"/>
              <a:buNone/>
            </a:pP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teu</a:t>
            </a:r>
            <a:r>
              <a:rPr lang="de-DE"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teu</a:t>
            </a:r>
            <a:r>
              <a:rPr lang="de-DE"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er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am teu</a:t>
            </a:r>
            <a:r>
              <a:rPr lang="de-DE"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de-DE" sz="4000" smtClean="0">
                <a:latin typeface="Times New Roman" pitchFamily="18" charset="0"/>
                <a:cs typeface="Times New Roman" pitchFamily="18" charset="0"/>
              </a:rPr>
              <a:t>sten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34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28055"/>
            <a:ext cx="604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Употребление</a:t>
            </a:r>
            <a:r>
              <a:rPr lang="en-US" sz="2800" dirty="0" smtClean="0"/>
              <a:t> </a:t>
            </a:r>
            <a:r>
              <a:rPr lang="ru-RU" sz="2800" dirty="0" smtClean="0"/>
              <a:t>степеней</a:t>
            </a:r>
            <a:r>
              <a:rPr lang="en-US" sz="2800" dirty="0" smtClean="0"/>
              <a:t> </a:t>
            </a:r>
            <a:r>
              <a:rPr lang="ru-RU" sz="2800" dirty="0" smtClean="0"/>
              <a:t>сравнения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052736"/>
            <a:ext cx="70567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При сравнении в форме сравнительной</a:t>
            </a:r>
            <a:r>
              <a:rPr lang="en-US" sz="2400" dirty="0" smtClean="0"/>
              <a:t> </a:t>
            </a:r>
            <a:r>
              <a:rPr lang="ru-RU" sz="2400" dirty="0" smtClean="0"/>
              <a:t>степени употребляется </a:t>
            </a:r>
            <a:r>
              <a:rPr lang="en-US" sz="2400" dirty="0" smtClean="0"/>
              <a:t> </a:t>
            </a:r>
            <a:r>
              <a:rPr lang="ru-RU" sz="2400" dirty="0" smtClean="0"/>
              <a:t>союз </a:t>
            </a:r>
            <a:r>
              <a:rPr lang="ru-RU" sz="2400" dirty="0" err="1" smtClean="0"/>
              <a:t>als</a:t>
            </a:r>
            <a:r>
              <a:rPr lang="en-US" sz="2400" dirty="0" smtClean="0"/>
              <a:t> </a:t>
            </a:r>
            <a:r>
              <a:rPr lang="ru-RU" sz="2400" dirty="0" smtClean="0"/>
              <a:t>(чем):</a:t>
            </a:r>
            <a:endParaRPr lang="ru-RU" sz="2400" dirty="0"/>
          </a:p>
        </p:txBody>
      </p:sp>
      <p:pic>
        <p:nvPicPr>
          <p:cNvPr id="5" name="Picture 4" descr="C:\Users\NOYT\Desktop\срочное\степени сравнения прилагательных\собака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96" y="1916832"/>
            <a:ext cx="3207592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Users\NOYT\Desktop\срочное\степени сравнения прилагательных\кошка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04864"/>
            <a:ext cx="345598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5157192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Der </a:t>
            </a:r>
            <a:r>
              <a:rPr lang="en-US" sz="2800" dirty="0" err="1">
                <a:solidFill>
                  <a:srgbClr val="FF0000"/>
                </a:solidFill>
              </a:rPr>
              <a:t>Hund</a:t>
            </a:r>
            <a:r>
              <a:rPr lang="en-US" sz="2800" dirty="0">
                <a:solidFill>
                  <a:srgbClr val="FF0000"/>
                </a:solidFill>
              </a:rPr>
              <a:t>  ist </a:t>
            </a:r>
            <a:r>
              <a:rPr lang="en-US" sz="2800" dirty="0" err="1">
                <a:solidFill>
                  <a:srgbClr val="FF0000"/>
                </a:solidFill>
              </a:rPr>
              <a:t>größer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u="sng" dirty="0" err="1">
                <a:solidFill>
                  <a:srgbClr val="FF0000"/>
                </a:solidFill>
              </a:rPr>
              <a:t>als</a:t>
            </a:r>
            <a:r>
              <a:rPr lang="en-US" sz="2800" dirty="0">
                <a:solidFill>
                  <a:srgbClr val="FF0000"/>
                </a:solidFill>
              </a:rPr>
              <a:t> die </a:t>
            </a:r>
            <a:r>
              <a:rPr lang="en-US" sz="2800" dirty="0" err="1">
                <a:solidFill>
                  <a:srgbClr val="FF0000"/>
                </a:solidFill>
              </a:rPr>
              <a:t>Katze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24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28055"/>
            <a:ext cx="604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Употребление</a:t>
            </a:r>
            <a:r>
              <a:rPr lang="en-US" sz="2800" dirty="0" smtClean="0"/>
              <a:t> </a:t>
            </a:r>
            <a:r>
              <a:rPr lang="ru-RU" sz="2800" dirty="0" smtClean="0"/>
              <a:t>степеней</a:t>
            </a:r>
            <a:r>
              <a:rPr lang="en-US" sz="2800" dirty="0" smtClean="0"/>
              <a:t> </a:t>
            </a:r>
            <a:r>
              <a:rPr lang="ru-RU" sz="2800" dirty="0" smtClean="0"/>
              <a:t>сравнения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90872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Если имеется сравнение</a:t>
            </a:r>
            <a:r>
              <a:rPr lang="en-US" sz="2400" dirty="0" smtClean="0"/>
              <a:t> </a:t>
            </a:r>
            <a:r>
              <a:rPr lang="ru-RU" sz="2400" dirty="0" smtClean="0"/>
              <a:t>при</a:t>
            </a:r>
            <a:r>
              <a:rPr lang="en-US" sz="2400" dirty="0" smtClean="0"/>
              <a:t> </a:t>
            </a:r>
            <a:r>
              <a:rPr lang="ru-RU" sz="2400" dirty="0" smtClean="0"/>
              <a:t>превосходной</a:t>
            </a:r>
            <a:r>
              <a:rPr lang="en-US" sz="2400" dirty="0" smtClean="0"/>
              <a:t> </a:t>
            </a:r>
            <a:r>
              <a:rPr lang="ru-RU" sz="2400" dirty="0" smtClean="0"/>
              <a:t>степени, то обычно</a:t>
            </a:r>
            <a:r>
              <a:rPr lang="en-US" sz="2400" dirty="0" smtClean="0"/>
              <a:t> </a:t>
            </a:r>
            <a:r>
              <a:rPr lang="ru-RU" sz="2400" dirty="0" smtClean="0"/>
              <a:t>употребляются</a:t>
            </a:r>
            <a:r>
              <a:rPr lang="en-US" sz="2400" dirty="0" smtClean="0"/>
              <a:t> </a:t>
            </a:r>
            <a:r>
              <a:rPr lang="ru-RU" sz="2400" dirty="0" smtClean="0"/>
              <a:t>предлоги </a:t>
            </a:r>
            <a:r>
              <a:rPr lang="ru-RU" sz="2400" dirty="0" err="1" smtClean="0"/>
              <a:t>von</a:t>
            </a:r>
            <a:r>
              <a:rPr lang="ru-RU" sz="2400" dirty="0" smtClean="0"/>
              <a:t>, </a:t>
            </a:r>
            <a:r>
              <a:rPr lang="ru-RU" sz="2400" dirty="0" err="1" smtClean="0"/>
              <a:t>unter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166" y="2348879"/>
            <a:ext cx="2285231" cy="3278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67944" y="3511267"/>
            <a:ext cx="4680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Er ist der beste </a:t>
            </a:r>
            <a:r>
              <a:rPr lang="de-DE" sz="2800" b="1" u="sng" dirty="0" smtClean="0">
                <a:solidFill>
                  <a:srgbClr val="FF0000"/>
                </a:solidFill>
              </a:rPr>
              <a:t>von (unter) </a:t>
            </a:r>
            <a:r>
              <a:rPr lang="de-DE" sz="2800" dirty="0" smtClean="0">
                <a:solidFill>
                  <a:srgbClr val="FF0000"/>
                </a:solidFill>
              </a:rPr>
              <a:t>allen meinen Freunden.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75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28055"/>
            <a:ext cx="604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Употребление</a:t>
            </a:r>
            <a:r>
              <a:rPr lang="en-US" sz="2800" dirty="0" smtClean="0"/>
              <a:t> </a:t>
            </a:r>
            <a:r>
              <a:rPr lang="ru-RU" sz="2800" dirty="0" smtClean="0"/>
              <a:t>степеней</a:t>
            </a:r>
            <a:r>
              <a:rPr lang="en-US" sz="2800" dirty="0" smtClean="0"/>
              <a:t> </a:t>
            </a:r>
            <a:r>
              <a:rPr lang="ru-RU" sz="2800" dirty="0" smtClean="0"/>
              <a:t>сравнения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1200"/>
            <a:ext cx="263842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67944" y="1844824"/>
            <a:ext cx="4824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Несклоняемая</a:t>
            </a:r>
            <a:r>
              <a:rPr lang="en-US" sz="2400" dirty="0" smtClean="0"/>
              <a:t> </a:t>
            </a:r>
            <a:r>
              <a:rPr lang="ru-RU" sz="2400" dirty="0" smtClean="0"/>
              <a:t>форма с </a:t>
            </a:r>
            <a:r>
              <a:rPr lang="ru-RU" sz="2400" dirty="0" err="1" smtClean="0">
                <a:solidFill>
                  <a:srgbClr val="FF0000"/>
                </a:solidFill>
              </a:rPr>
              <a:t>am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употребляется</a:t>
            </a:r>
            <a:r>
              <a:rPr lang="en-US" sz="2400" dirty="0" smtClean="0"/>
              <a:t> </a:t>
            </a:r>
            <a:r>
              <a:rPr lang="ru-RU" sz="2400" dirty="0" smtClean="0"/>
              <a:t>обычно в конце</a:t>
            </a:r>
            <a:r>
              <a:rPr lang="en-US" sz="2400" dirty="0" smtClean="0"/>
              <a:t> </a:t>
            </a:r>
            <a:r>
              <a:rPr lang="ru-RU" sz="2400" dirty="0" smtClean="0"/>
              <a:t>предложения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26049" y="3957583"/>
            <a:ext cx="52104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Hier ist der Fluss </a:t>
            </a:r>
            <a:r>
              <a:rPr lang="de-DE" sz="2800" b="1" u="sng" dirty="0" smtClean="0">
                <a:solidFill>
                  <a:srgbClr val="FF0000"/>
                </a:solidFill>
              </a:rPr>
              <a:t>am </a:t>
            </a:r>
            <a:r>
              <a:rPr lang="de-DE" sz="2800" b="1" dirty="0" smtClean="0">
                <a:solidFill>
                  <a:srgbClr val="FF0000"/>
                </a:solidFill>
              </a:rPr>
              <a:t>tiefsten</a:t>
            </a:r>
            <a:r>
              <a:rPr lang="de-DE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48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Поставьте прилагательное в сравнительную степень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78767" y="2060848"/>
            <a:ext cx="8229600" cy="4641850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charset="0"/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Der Herbst ist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kalt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als der Sommer. </a:t>
            </a: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Mein Vater ist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alt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als meine Mutter. </a:t>
            </a: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Ich stehe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früh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als meine Schwester. </a:t>
            </a: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Berlin ist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groß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als Bonn. </a:t>
            </a: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Die Wolga ist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lang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als die </a:t>
            </a:r>
            <a:r>
              <a:rPr lang="de-DE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Oka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Der Löwe ist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stark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als der Hase. </a:t>
            </a: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Die Jacke ist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billig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als der Pelzmantel.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60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2.</a:t>
            </a:r>
            <a:r>
              <a:rPr lang="ru-RU" sz="2800" b="1" dirty="0" smtClean="0"/>
              <a:t>Вставь правильные окончания</a:t>
            </a:r>
            <a:r>
              <a:rPr lang="en-US" sz="2800" b="1" dirty="0"/>
              <a:t> </a:t>
            </a:r>
            <a:r>
              <a:rPr lang="ru-RU" sz="2800" b="1" dirty="0" smtClean="0"/>
              <a:t>прилагательных в</a:t>
            </a:r>
            <a:r>
              <a:rPr lang="en-US" sz="2800" b="1" dirty="0" smtClean="0"/>
              <a:t> </a:t>
            </a:r>
            <a:r>
              <a:rPr lang="ru-RU" sz="2800" b="1" dirty="0" smtClean="0"/>
              <a:t>сравнительной или</a:t>
            </a:r>
            <a:r>
              <a:rPr lang="en-US" sz="2800" b="1" dirty="0" smtClean="0"/>
              <a:t> </a:t>
            </a:r>
            <a:r>
              <a:rPr lang="ru-RU" sz="2800" b="1" dirty="0" smtClean="0"/>
              <a:t>превосходной степен</a:t>
            </a:r>
            <a:r>
              <a:rPr lang="ru-RU" sz="2800" dirty="0" smtClean="0"/>
              <a:t>и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276872"/>
            <a:ext cx="7416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1</a:t>
            </a:r>
            <a:r>
              <a:rPr lang="en-US" sz="2800" dirty="0">
                <a:solidFill>
                  <a:srgbClr val="002060"/>
                </a:solidFill>
              </a:rPr>
              <a:t>. Das Wetter ist </a:t>
            </a:r>
            <a:r>
              <a:rPr lang="en-US" sz="2800" dirty="0" err="1">
                <a:solidFill>
                  <a:srgbClr val="002060"/>
                </a:solidFill>
              </a:rPr>
              <a:t>heute</a:t>
            </a:r>
            <a:r>
              <a:rPr lang="en-US" sz="2800" dirty="0">
                <a:solidFill>
                  <a:srgbClr val="002060"/>
                </a:solidFill>
              </a:rPr>
              <a:t> (</a:t>
            </a:r>
            <a:r>
              <a:rPr lang="en-US" sz="2800" dirty="0" err="1">
                <a:solidFill>
                  <a:srgbClr val="002060"/>
                </a:solidFill>
              </a:rPr>
              <a:t>schön</a:t>
            </a:r>
            <a:r>
              <a:rPr lang="en-US" sz="2800" dirty="0">
                <a:solidFill>
                  <a:srgbClr val="002060"/>
                </a:solidFill>
              </a:rPr>
              <a:t>) </a:t>
            </a:r>
            <a:r>
              <a:rPr lang="en-US" sz="2800" dirty="0" err="1">
                <a:solidFill>
                  <a:srgbClr val="002060"/>
                </a:solidFill>
              </a:rPr>
              <a:t>als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gestern</a:t>
            </a:r>
            <a:r>
              <a:rPr lang="en-US" sz="2800" dirty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en-US" sz="2800" dirty="0">
                <a:solidFill>
                  <a:srgbClr val="002060"/>
                </a:solidFill>
              </a:rPr>
              <a:t>2. </a:t>
            </a:r>
            <a:r>
              <a:rPr lang="en-US" sz="2800" dirty="0" err="1">
                <a:solidFill>
                  <a:srgbClr val="002060"/>
                </a:solidFill>
              </a:rPr>
              <a:t>Er</a:t>
            </a:r>
            <a:r>
              <a:rPr lang="en-US" sz="2800" dirty="0">
                <a:solidFill>
                  <a:srgbClr val="002060"/>
                </a:solidFill>
              </a:rPr>
              <a:t> ist in der </a:t>
            </a:r>
            <a:r>
              <a:rPr lang="en-US" sz="2800" dirty="0" err="1">
                <a:solidFill>
                  <a:srgbClr val="002060"/>
                </a:solidFill>
              </a:rPr>
              <a:t>Klasse</a:t>
            </a:r>
            <a:r>
              <a:rPr lang="en-US" sz="2800" dirty="0">
                <a:solidFill>
                  <a:srgbClr val="002060"/>
                </a:solidFill>
              </a:rPr>
              <a:t> am (</a:t>
            </a:r>
            <a:r>
              <a:rPr lang="en-US" sz="2800" dirty="0" err="1">
                <a:solidFill>
                  <a:srgbClr val="002060"/>
                </a:solidFill>
              </a:rPr>
              <a:t>fleißig</a:t>
            </a:r>
            <a:r>
              <a:rPr lang="en-US" sz="2800" dirty="0">
                <a:solidFill>
                  <a:srgbClr val="002060"/>
                </a:solidFill>
              </a:rPr>
              <a:t>).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en-US" sz="2800" dirty="0">
                <a:solidFill>
                  <a:srgbClr val="002060"/>
                </a:solidFill>
              </a:rPr>
              <a:t>3. </a:t>
            </a:r>
            <a:r>
              <a:rPr lang="en-US" sz="2800" dirty="0" err="1">
                <a:solidFill>
                  <a:srgbClr val="002060"/>
                </a:solidFill>
              </a:rPr>
              <a:t>Läufst</a:t>
            </a:r>
            <a:r>
              <a:rPr lang="en-US" sz="2800" dirty="0">
                <a:solidFill>
                  <a:srgbClr val="002060"/>
                </a:solidFill>
              </a:rPr>
              <a:t> du (schnell) </a:t>
            </a:r>
            <a:r>
              <a:rPr lang="en-US" sz="2800" dirty="0" err="1">
                <a:solidFill>
                  <a:srgbClr val="002060"/>
                </a:solidFill>
              </a:rPr>
              <a:t>als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deine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Freundin</a:t>
            </a:r>
            <a:r>
              <a:rPr lang="en-US" sz="2800" dirty="0">
                <a:solidFill>
                  <a:srgbClr val="002060"/>
                </a:solidFill>
              </a:rPr>
              <a:t>?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en-US" sz="2800" dirty="0">
                <a:solidFill>
                  <a:srgbClr val="002060"/>
                </a:solidFill>
              </a:rPr>
              <a:t>4. </a:t>
            </a:r>
            <a:r>
              <a:rPr lang="en-US" sz="2800" dirty="0" err="1">
                <a:solidFill>
                  <a:srgbClr val="002060"/>
                </a:solidFill>
              </a:rPr>
              <a:t>Dieser</a:t>
            </a:r>
            <a:r>
              <a:rPr lang="en-US" sz="2800" dirty="0">
                <a:solidFill>
                  <a:srgbClr val="002060"/>
                </a:solidFill>
              </a:rPr>
              <a:t> Text ist am (schwer).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en-US" sz="2800" dirty="0">
                <a:solidFill>
                  <a:srgbClr val="002060"/>
                </a:solidFill>
              </a:rPr>
              <a:t>5. </a:t>
            </a:r>
            <a:r>
              <a:rPr lang="en-US" sz="2800" dirty="0" err="1">
                <a:solidFill>
                  <a:srgbClr val="002060"/>
                </a:solidFill>
              </a:rPr>
              <a:t>Wann</a:t>
            </a:r>
            <a:r>
              <a:rPr lang="en-US" sz="2800" dirty="0">
                <a:solidFill>
                  <a:srgbClr val="002060"/>
                </a:solidFill>
              </a:rPr>
              <a:t> ist der (</a:t>
            </a:r>
            <a:r>
              <a:rPr lang="en-US" sz="2800" dirty="0" err="1">
                <a:solidFill>
                  <a:srgbClr val="002060"/>
                </a:solidFill>
              </a:rPr>
              <a:t>lang</a:t>
            </a:r>
            <a:r>
              <a:rPr lang="en-US" sz="2800" dirty="0">
                <a:solidFill>
                  <a:srgbClr val="002060"/>
                </a:solidFill>
              </a:rPr>
              <a:t>) Tag des </a:t>
            </a:r>
            <a:r>
              <a:rPr lang="en-US" sz="2800" dirty="0" err="1">
                <a:solidFill>
                  <a:srgbClr val="002060"/>
                </a:solidFill>
              </a:rPr>
              <a:t>Jahres</a:t>
            </a:r>
            <a:r>
              <a:rPr lang="en-US" sz="2800" dirty="0">
                <a:solidFill>
                  <a:srgbClr val="002060"/>
                </a:solidFill>
              </a:rPr>
              <a:t>?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en-US" sz="2800" dirty="0">
                <a:solidFill>
                  <a:srgbClr val="002060"/>
                </a:solidFill>
              </a:rPr>
              <a:t>6.Ich </a:t>
            </a:r>
            <a:r>
              <a:rPr lang="en-US" sz="2800" dirty="0" err="1">
                <a:solidFill>
                  <a:srgbClr val="002060"/>
                </a:solidFill>
              </a:rPr>
              <a:t>gehe</a:t>
            </a:r>
            <a:r>
              <a:rPr lang="en-US" sz="2800" dirty="0">
                <a:solidFill>
                  <a:srgbClr val="002060"/>
                </a:solidFill>
              </a:rPr>
              <a:t> ins Kino (</a:t>
            </a:r>
            <a:r>
              <a:rPr lang="en-US" sz="2800" dirty="0" err="1">
                <a:solidFill>
                  <a:srgbClr val="002060"/>
                </a:solidFill>
              </a:rPr>
              <a:t>gern</a:t>
            </a:r>
            <a:r>
              <a:rPr lang="en-US" sz="2800" dirty="0">
                <a:solidFill>
                  <a:srgbClr val="002060"/>
                </a:solidFill>
              </a:rPr>
              <a:t>) </a:t>
            </a:r>
            <a:r>
              <a:rPr lang="en-US" sz="2800" dirty="0" err="1">
                <a:solidFill>
                  <a:srgbClr val="002060"/>
                </a:solidFill>
              </a:rPr>
              <a:t>als</a:t>
            </a:r>
            <a:r>
              <a:rPr lang="en-US" sz="2800" dirty="0">
                <a:solidFill>
                  <a:srgbClr val="002060"/>
                </a:solidFill>
              </a:rPr>
              <a:t> ins Theater.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58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1412776"/>
            <a:ext cx="7560839" cy="482453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2" action="ppaction://hlinksldjump"/>
              </a:rPr>
              <a:t>Виды степеней сравнения в немецком языке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3" action="ppaction://hlinksldjump"/>
              </a:rPr>
              <a:t>Значение положительной степени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4" action="ppaction://hlinksldjump"/>
              </a:rPr>
              <a:t>Значение сравнительной степени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5" action="ppaction://hlinksldjump"/>
              </a:rPr>
              <a:t>Образование сравнительной степени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6" action="ppaction://hlinksldjump"/>
              </a:rPr>
              <a:t>Значение превосходной степени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7" action="ppaction://hlinksldjump"/>
              </a:rPr>
              <a:t>Образование превосходной степени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8" action="ppaction://hlinksldjump"/>
              </a:rPr>
              <a:t>Исключения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9" action="ppaction://hlinksldjump"/>
              </a:rPr>
              <a:t>Употребление степеней сравнения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10" action="ppaction://hlinksldjump"/>
              </a:rPr>
              <a:t>Упражнение №1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11" action="ppaction://hlinksldjump"/>
              </a:rPr>
              <a:t>Упражнение №2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12" action="ppaction://hlinksldjump"/>
              </a:rPr>
              <a:t>Тест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13" action="ppaction://hlinksldjump"/>
              </a:rPr>
              <a:t>Упражнение №3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188641"/>
            <a:ext cx="7175351" cy="864095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          </a:t>
            </a:r>
            <a:r>
              <a:rPr lang="ru-RU" sz="3200" dirty="0" smtClean="0"/>
              <a:t>Содержание: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3220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404664"/>
            <a:ext cx="862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Test 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66843"/>
            <a:ext cx="84249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1.Der </a:t>
            </a:r>
            <a:r>
              <a:rPr lang="en-US" dirty="0" err="1"/>
              <a:t>Fluss</a:t>
            </a:r>
            <a:r>
              <a:rPr lang="en-US" dirty="0"/>
              <a:t> </a:t>
            </a:r>
            <a:r>
              <a:rPr lang="en-US" dirty="0" err="1"/>
              <a:t>Wolga</a:t>
            </a:r>
            <a:r>
              <a:rPr lang="en-US" dirty="0"/>
              <a:t> in </a:t>
            </a:r>
            <a:r>
              <a:rPr lang="en-US" dirty="0" err="1"/>
              <a:t>Russland</a:t>
            </a:r>
            <a:r>
              <a:rPr lang="en-US" dirty="0"/>
              <a:t> ist … </a:t>
            </a:r>
            <a:r>
              <a:rPr lang="en-US" dirty="0" err="1"/>
              <a:t>als</a:t>
            </a:r>
            <a:r>
              <a:rPr lang="en-US" dirty="0"/>
              <a:t> die Elbe </a:t>
            </a:r>
            <a:r>
              <a:rPr lang="en-US" dirty="0" err="1"/>
              <a:t>inDeutschland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/>
              <a:t>a) </a:t>
            </a:r>
            <a:r>
              <a:rPr lang="en-US" dirty="0" err="1"/>
              <a:t>länger</a:t>
            </a:r>
            <a:r>
              <a:rPr lang="en-US" dirty="0"/>
              <a:t>                b) </a:t>
            </a:r>
            <a:r>
              <a:rPr lang="en-US" dirty="0" err="1"/>
              <a:t>langer</a:t>
            </a:r>
            <a:r>
              <a:rPr lang="en-US" dirty="0"/>
              <a:t>             c) am </a:t>
            </a:r>
            <a:r>
              <a:rPr lang="en-US" dirty="0" err="1"/>
              <a:t>längsten</a:t>
            </a:r>
            <a:endParaRPr lang="ru-RU" dirty="0"/>
          </a:p>
          <a:p>
            <a:r>
              <a:rPr lang="en-US" dirty="0"/>
              <a:t>2. Werner hat </a:t>
            </a:r>
            <a:r>
              <a:rPr lang="en-US" dirty="0" err="1"/>
              <a:t>Schokolade</a:t>
            </a:r>
            <a:r>
              <a:rPr lang="en-US" dirty="0"/>
              <a:t> </a:t>
            </a:r>
            <a:r>
              <a:rPr lang="en-US" dirty="0" err="1"/>
              <a:t>gern</a:t>
            </a:r>
            <a:r>
              <a:rPr lang="en-US" dirty="0"/>
              <a:t>, </a:t>
            </a:r>
            <a:r>
              <a:rPr lang="en-US" dirty="0" err="1"/>
              <a:t>aber</a:t>
            </a:r>
            <a:r>
              <a:rPr lang="en-US" dirty="0"/>
              <a:t> … </a:t>
            </a:r>
            <a:r>
              <a:rPr lang="en-US" dirty="0" err="1"/>
              <a:t>ißt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Torte.</a:t>
            </a:r>
            <a:endParaRPr lang="ru-RU" dirty="0"/>
          </a:p>
          <a:p>
            <a:r>
              <a:rPr lang="en-US" dirty="0"/>
              <a:t>a) am </a:t>
            </a:r>
            <a:r>
              <a:rPr lang="en-US" dirty="0" err="1"/>
              <a:t>schönsten</a:t>
            </a:r>
            <a:r>
              <a:rPr lang="en-US" dirty="0"/>
              <a:t>       b) am </a:t>
            </a:r>
            <a:r>
              <a:rPr lang="en-US" dirty="0" err="1"/>
              <a:t>besten</a:t>
            </a:r>
            <a:r>
              <a:rPr lang="en-US" dirty="0"/>
              <a:t>           c) am </a:t>
            </a:r>
            <a:r>
              <a:rPr lang="en-US" dirty="0" err="1"/>
              <a:t>liebsten</a:t>
            </a:r>
            <a:endParaRPr lang="ru-RU" dirty="0"/>
          </a:p>
          <a:p>
            <a:r>
              <a:rPr lang="en-US" dirty="0"/>
              <a:t>3.Ich </a:t>
            </a:r>
            <a:r>
              <a:rPr lang="en-US" dirty="0" err="1"/>
              <a:t>sehe</a:t>
            </a:r>
            <a:r>
              <a:rPr lang="en-US" dirty="0"/>
              <a:t> </a:t>
            </a:r>
            <a:r>
              <a:rPr lang="en-US" dirty="0" err="1"/>
              <a:t>heute</a:t>
            </a:r>
            <a:r>
              <a:rPr lang="en-US" dirty="0"/>
              <a:t> nicht </a:t>
            </a:r>
            <a:r>
              <a:rPr lang="en-US" dirty="0" err="1"/>
              <a:t>gern</a:t>
            </a:r>
            <a:r>
              <a:rPr lang="en-US" dirty="0"/>
              <a:t> fern, </a:t>
            </a:r>
            <a:r>
              <a:rPr lang="en-US" dirty="0" err="1"/>
              <a:t>ich</a:t>
            </a:r>
            <a:r>
              <a:rPr lang="en-US" dirty="0"/>
              <a:t> lese …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Buch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/>
              <a:t>a) </a:t>
            </a:r>
            <a:r>
              <a:rPr lang="en-US" dirty="0" err="1"/>
              <a:t>gerner</a:t>
            </a:r>
            <a:r>
              <a:rPr lang="en-US" dirty="0"/>
              <a:t>                b) </a:t>
            </a:r>
            <a:r>
              <a:rPr lang="en-US" dirty="0" err="1"/>
              <a:t>lieber</a:t>
            </a:r>
            <a:r>
              <a:rPr lang="en-US" dirty="0"/>
              <a:t>            c) </a:t>
            </a:r>
            <a:r>
              <a:rPr lang="en-US" dirty="0" err="1"/>
              <a:t>schöner</a:t>
            </a:r>
            <a:endParaRPr lang="ru-RU" dirty="0"/>
          </a:p>
          <a:p>
            <a:r>
              <a:rPr lang="en-US" dirty="0"/>
              <a:t>4. Der </a:t>
            </a:r>
            <a:r>
              <a:rPr lang="en-US" dirty="0" err="1"/>
              <a:t>Fernsehturm</a:t>
            </a:r>
            <a:r>
              <a:rPr lang="en-US" dirty="0"/>
              <a:t> in Berlin ist </a:t>
            </a:r>
            <a:r>
              <a:rPr lang="en-US" dirty="0" err="1"/>
              <a:t>hoch</a:t>
            </a:r>
            <a:r>
              <a:rPr lang="en-US" dirty="0"/>
              <a:t>, </a:t>
            </a:r>
            <a:r>
              <a:rPr lang="en-US" dirty="0" err="1"/>
              <a:t>aber</a:t>
            </a:r>
            <a:r>
              <a:rPr lang="en-US" dirty="0"/>
              <a:t> </a:t>
            </a:r>
            <a:r>
              <a:rPr lang="en-US" dirty="0" err="1"/>
              <a:t>derFernsehturm</a:t>
            </a:r>
            <a:r>
              <a:rPr lang="en-US" dirty="0"/>
              <a:t> in </a:t>
            </a:r>
            <a:r>
              <a:rPr lang="en-US" dirty="0" err="1"/>
              <a:t>Moskau</a:t>
            </a:r>
            <a:r>
              <a:rPr lang="en-US" dirty="0"/>
              <a:t> ist …</a:t>
            </a:r>
            <a:endParaRPr lang="ru-RU" dirty="0"/>
          </a:p>
          <a:p>
            <a:pPr marL="342900" indent="-342900">
              <a:buAutoNum type="alphaLcParenR"/>
            </a:pPr>
            <a:r>
              <a:rPr lang="en-US" dirty="0" err="1" smtClean="0"/>
              <a:t>hocher</a:t>
            </a:r>
            <a:r>
              <a:rPr lang="en-US" dirty="0" smtClean="0"/>
              <a:t>                </a:t>
            </a:r>
            <a:r>
              <a:rPr lang="en-US" dirty="0"/>
              <a:t>b) </a:t>
            </a:r>
            <a:r>
              <a:rPr lang="en-US" dirty="0" err="1"/>
              <a:t>hoher</a:t>
            </a:r>
            <a:r>
              <a:rPr lang="en-US" dirty="0"/>
              <a:t>             c) </a:t>
            </a:r>
            <a:r>
              <a:rPr lang="en-US" dirty="0" err="1" smtClean="0"/>
              <a:t>höher</a:t>
            </a:r>
            <a:endParaRPr lang="en-US" dirty="0" smtClean="0"/>
          </a:p>
          <a:p>
            <a:r>
              <a:rPr lang="en-US" dirty="0"/>
              <a:t>5.Der </a:t>
            </a:r>
            <a:r>
              <a:rPr lang="en-US" dirty="0" err="1"/>
              <a:t>Spatz</a:t>
            </a:r>
            <a:r>
              <a:rPr lang="en-US" dirty="0"/>
              <a:t> ist </a:t>
            </a:r>
            <a:r>
              <a:rPr lang="en-US" dirty="0" err="1"/>
              <a:t>klein</a:t>
            </a:r>
            <a:r>
              <a:rPr lang="en-US" dirty="0"/>
              <a:t>, </a:t>
            </a:r>
            <a:r>
              <a:rPr lang="en-US" dirty="0" err="1"/>
              <a:t>aber</a:t>
            </a:r>
            <a:r>
              <a:rPr lang="en-US" dirty="0"/>
              <a:t>  der </a:t>
            </a:r>
            <a:r>
              <a:rPr lang="en-US" dirty="0" err="1"/>
              <a:t>Kolibri</a:t>
            </a:r>
            <a:r>
              <a:rPr lang="en-US" dirty="0"/>
              <a:t> ist … .</a:t>
            </a:r>
            <a:endParaRPr lang="ru-RU" dirty="0"/>
          </a:p>
          <a:p>
            <a:r>
              <a:rPr lang="en-US" dirty="0"/>
              <a:t>a) am </a:t>
            </a:r>
            <a:r>
              <a:rPr lang="en-US" dirty="0" err="1"/>
              <a:t>kleiner</a:t>
            </a:r>
            <a:r>
              <a:rPr lang="en-US" dirty="0"/>
              <a:t>         b) die </a:t>
            </a:r>
            <a:r>
              <a:rPr lang="en-US" dirty="0" err="1"/>
              <a:t>kleinste</a:t>
            </a:r>
            <a:r>
              <a:rPr lang="en-US" dirty="0"/>
              <a:t>           c) am </a:t>
            </a:r>
            <a:r>
              <a:rPr lang="en-US" dirty="0" err="1"/>
              <a:t>kleinsten</a:t>
            </a:r>
            <a:endParaRPr lang="ru-RU" dirty="0"/>
          </a:p>
          <a:p>
            <a:r>
              <a:rPr lang="en-US" dirty="0"/>
              <a:t>6. Auf </a:t>
            </a:r>
            <a:r>
              <a:rPr lang="en-US" dirty="0" err="1"/>
              <a:t>dem</a:t>
            </a:r>
            <a:r>
              <a:rPr lang="en-US" dirty="0"/>
              <a:t> </a:t>
            </a:r>
            <a:r>
              <a:rPr lang="en-US" dirty="0" err="1"/>
              <a:t>Tisch</a:t>
            </a:r>
            <a:r>
              <a:rPr lang="en-US" dirty="0"/>
              <a:t> </a:t>
            </a:r>
            <a:r>
              <a:rPr lang="en-US" dirty="0" err="1"/>
              <a:t>liegen</a:t>
            </a:r>
            <a:r>
              <a:rPr lang="en-US" dirty="0"/>
              <a:t> </a:t>
            </a:r>
            <a:r>
              <a:rPr lang="en-US" dirty="0" err="1"/>
              <a:t>zwei</a:t>
            </a:r>
            <a:r>
              <a:rPr lang="en-US" dirty="0"/>
              <a:t> </a:t>
            </a:r>
            <a:r>
              <a:rPr lang="en-US" dirty="0" err="1"/>
              <a:t>Buntstifte</a:t>
            </a:r>
            <a:r>
              <a:rPr lang="en-US" dirty="0"/>
              <a:t>. Der </a:t>
            </a:r>
            <a:r>
              <a:rPr lang="en-US" dirty="0" err="1"/>
              <a:t>Buntstift</a:t>
            </a:r>
            <a:r>
              <a:rPr lang="en-US" dirty="0"/>
              <a:t> </a:t>
            </a:r>
            <a:r>
              <a:rPr lang="en-US" dirty="0" err="1"/>
              <a:t>linksist</a:t>
            </a:r>
            <a:r>
              <a:rPr lang="en-US" dirty="0"/>
              <a:t> … </a:t>
            </a:r>
            <a:r>
              <a:rPr lang="en-US" dirty="0" err="1"/>
              <a:t>als</a:t>
            </a:r>
            <a:r>
              <a:rPr lang="en-US" dirty="0"/>
              <a:t> der </a:t>
            </a:r>
            <a:r>
              <a:rPr lang="en-US" dirty="0" err="1"/>
              <a:t>Buntstift</a:t>
            </a:r>
            <a:r>
              <a:rPr lang="en-US" dirty="0"/>
              <a:t> </a:t>
            </a:r>
            <a:r>
              <a:rPr lang="en-US" dirty="0" err="1"/>
              <a:t>rechts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/>
              <a:t>a) </a:t>
            </a:r>
            <a:r>
              <a:rPr lang="en-US" dirty="0" err="1"/>
              <a:t>kurzer</a:t>
            </a:r>
            <a:r>
              <a:rPr lang="en-US" dirty="0"/>
              <a:t>         b) der </a:t>
            </a:r>
            <a:r>
              <a:rPr lang="en-US" dirty="0" err="1"/>
              <a:t>kurzeste</a:t>
            </a:r>
            <a:r>
              <a:rPr lang="en-US" dirty="0"/>
              <a:t>           c) </a:t>
            </a:r>
            <a:r>
              <a:rPr lang="en-US" dirty="0" err="1"/>
              <a:t>kürzer</a:t>
            </a:r>
            <a:endParaRPr lang="ru-RU" dirty="0"/>
          </a:p>
          <a:p>
            <a:r>
              <a:rPr lang="en-US" dirty="0"/>
              <a:t>7. In </a:t>
            </a:r>
            <a:r>
              <a:rPr lang="en-US" dirty="0" err="1"/>
              <a:t>Antarktis</a:t>
            </a:r>
            <a:r>
              <a:rPr lang="en-US" dirty="0"/>
              <a:t> ist das </a:t>
            </a:r>
            <a:r>
              <a:rPr lang="en-US" dirty="0" err="1"/>
              <a:t>Klima</a:t>
            </a:r>
            <a:r>
              <a:rPr lang="en-US" dirty="0"/>
              <a:t> … </a:t>
            </a:r>
            <a:r>
              <a:rPr lang="en-US" dirty="0" err="1"/>
              <a:t>als</a:t>
            </a:r>
            <a:r>
              <a:rPr lang="en-US" dirty="0"/>
              <a:t> in der </a:t>
            </a:r>
            <a:r>
              <a:rPr lang="en-US" dirty="0" err="1"/>
              <a:t>Arktis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/>
              <a:t>a) </a:t>
            </a:r>
            <a:r>
              <a:rPr lang="en-US" dirty="0" err="1"/>
              <a:t>kalter</a:t>
            </a:r>
            <a:r>
              <a:rPr lang="en-US" dirty="0"/>
              <a:t>         b) </a:t>
            </a:r>
            <a:r>
              <a:rPr lang="en-US" dirty="0" err="1"/>
              <a:t>kälter</a:t>
            </a:r>
            <a:r>
              <a:rPr lang="en-US" dirty="0"/>
              <a:t>           c) am </a:t>
            </a:r>
            <a:r>
              <a:rPr lang="en-US" dirty="0" err="1"/>
              <a:t>kaltestem</a:t>
            </a:r>
            <a:endParaRPr lang="ru-RU" dirty="0"/>
          </a:p>
          <a:p>
            <a:r>
              <a:rPr lang="en-US" dirty="0"/>
              <a:t>8. Die </a:t>
            </a:r>
            <a:r>
              <a:rPr lang="en-US" dirty="0" err="1"/>
              <a:t>Hausaufgabe</a:t>
            </a:r>
            <a:r>
              <a:rPr lang="en-US" dirty="0"/>
              <a:t> in </a:t>
            </a:r>
            <a:r>
              <a:rPr lang="en-US" dirty="0" err="1"/>
              <a:t>Mathematik</a:t>
            </a:r>
            <a:r>
              <a:rPr lang="en-US" dirty="0"/>
              <a:t> war schwer, </a:t>
            </a:r>
            <a:r>
              <a:rPr lang="en-US" dirty="0" err="1"/>
              <a:t>aber</a:t>
            </a:r>
            <a:r>
              <a:rPr lang="en-US" dirty="0"/>
              <a:t> …</a:t>
            </a:r>
            <a:r>
              <a:rPr lang="en-US" dirty="0" err="1"/>
              <a:t>Schüler</a:t>
            </a:r>
            <a:r>
              <a:rPr lang="en-US" dirty="0"/>
              <a:t> </a:t>
            </a:r>
            <a:r>
              <a:rPr lang="en-US" dirty="0" err="1"/>
              <a:t>haben</a:t>
            </a:r>
            <a:r>
              <a:rPr lang="en-US" dirty="0"/>
              <a:t> </a:t>
            </a:r>
            <a:r>
              <a:rPr lang="en-US" dirty="0" err="1"/>
              <a:t>alles</a:t>
            </a:r>
            <a:r>
              <a:rPr lang="en-US" dirty="0"/>
              <a:t> </a:t>
            </a:r>
            <a:r>
              <a:rPr lang="en-US" dirty="0" err="1"/>
              <a:t>richtig</a:t>
            </a:r>
            <a:r>
              <a:rPr lang="en-US" dirty="0"/>
              <a:t> </a:t>
            </a:r>
            <a:r>
              <a:rPr lang="en-US" dirty="0" err="1"/>
              <a:t>gerechnet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/>
              <a:t>a) die </a:t>
            </a:r>
            <a:r>
              <a:rPr lang="en-US" dirty="0" err="1"/>
              <a:t>meisten</a:t>
            </a:r>
            <a:r>
              <a:rPr lang="en-US" dirty="0"/>
              <a:t>         b) die </a:t>
            </a:r>
            <a:r>
              <a:rPr lang="en-US" dirty="0" err="1"/>
              <a:t>vielsten</a:t>
            </a:r>
            <a:r>
              <a:rPr lang="en-US" dirty="0"/>
              <a:t>           c) am </a:t>
            </a:r>
            <a:r>
              <a:rPr lang="en-US" dirty="0" err="1"/>
              <a:t>meisten</a:t>
            </a:r>
            <a:endParaRPr lang="ru-RU" dirty="0"/>
          </a:p>
          <a:p>
            <a:pPr marL="342900" indent="-342900">
              <a:buAutoNum type="alphaL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8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04664"/>
            <a:ext cx="38058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3.Richtig oder </a:t>
            </a:r>
            <a:r>
              <a:rPr lang="en-US" sz="2800" b="1" dirty="0" err="1" smtClean="0"/>
              <a:t>falsch</a:t>
            </a:r>
            <a:r>
              <a:rPr lang="en-US" sz="2800" b="1" dirty="0" smtClean="0"/>
              <a:t>?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916832"/>
            <a:ext cx="75067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Der </a:t>
            </a:r>
            <a:r>
              <a:rPr lang="en-US" sz="2400" dirty="0" err="1"/>
              <a:t>Kolibri</a:t>
            </a:r>
            <a:r>
              <a:rPr lang="en-US" sz="2400" dirty="0"/>
              <a:t> ist </a:t>
            </a:r>
            <a:r>
              <a:rPr lang="en-US" sz="2400" dirty="0" err="1"/>
              <a:t>größer</a:t>
            </a:r>
            <a:r>
              <a:rPr lang="en-US" sz="2400" dirty="0"/>
              <a:t> </a:t>
            </a:r>
            <a:r>
              <a:rPr lang="en-US" sz="2400" dirty="0" err="1"/>
              <a:t>als</a:t>
            </a:r>
            <a:r>
              <a:rPr lang="en-US" sz="2400" dirty="0"/>
              <a:t> Emu.</a:t>
            </a: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Die </a:t>
            </a:r>
            <a:r>
              <a:rPr lang="en-US" sz="2400" dirty="0" err="1"/>
              <a:t>Kolibris</a:t>
            </a:r>
            <a:r>
              <a:rPr lang="en-US" sz="2400" dirty="0"/>
              <a:t> </a:t>
            </a:r>
            <a:r>
              <a:rPr lang="en-US" sz="2400" dirty="0" err="1"/>
              <a:t>sammeln</a:t>
            </a:r>
            <a:r>
              <a:rPr lang="en-US" sz="2400" dirty="0"/>
              <a:t> </a:t>
            </a:r>
            <a:r>
              <a:rPr lang="en-US" sz="2400" dirty="0" err="1"/>
              <a:t>Blumennektar</a:t>
            </a:r>
            <a:r>
              <a:rPr lang="en-US" sz="2400" dirty="0"/>
              <a:t> und </a:t>
            </a:r>
            <a:r>
              <a:rPr lang="en-US" sz="2400" dirty="0" err="1"/>
              <a:t>essen</a:t>
            </a:r>
            <a:r>
              <a:rPr lang="en-US" sz="2400" dirty="0"/>
              <a:t> </a:t>
            </a:r>
            <a:r>
              <a:rPr lang="en-US" sz="2400" dirty="0" err="1" smtClean="0"/>
              <a:t>ihn</a:t>
            </a:r>
            <a:r>
              <a:rPr lang="ru-RU" sz="2400" dirty="0" smtClean="0"/>
              <a:t> </a:t>
            </a:r>
            <a:r>
              <a:rPr lang="en-US" sz="2400" dirty="0" err="1" smtClean="0"/>
              <a:t>sehr</a:t>
            </a:r>
            <a:r>
              <a:rPr lang="en-US" sz="2400" dirty="0" smtClean="0"/>
              <a:t>  </a:t>
            </a:r>
            <a:r>
              <a:rPr lang="en-US" sz="2400" dirty="0" err="1"/>
              <a:t>gern</a:t>
            </a:r>
            <a:r>
              <a:rPr lang="en-US" sz="2400" dirty="0"/>
              <a:t>.</a:t>
            </a: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Der </a:t>
            </a:r>
            <a:r>
              <a:rPr lang="en-US" sz="2400" dirty="0" err="1"/>
              <a:t>Papagei</a:t>
            </a:r>
            <a:r>
              <a:rPr lang="en-US" sz="2400" dirty="0"/>
              <a:t> kann nicht </a:t>
            </a:r>
            <a:r>
              <a:rPr lang="en-US" sz="2400" dirty="0" err="1"/>
              <a:t>sprechen</a:t>
            </a:r>
            <a:r>
              <a:rPr lang="en-US" sz="2400" dirty="0"/>
              <a:t>.</a:t>
            </a: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Der Vogel Emu </a:t>
            </a:r>
            <a:r>
              <a:rPr lang="en-US" sz="2400" dirty="0" err="1"/>
              <a:t>fliegt</a:t>
            </a:r>
            <a:r>
              <a:rPr lang="en-US" sz="2400" dirty="0"/>
              <a:t> </a:t>
            </a:r>
            <a:r>
              <a:rPr lang="en-US" sz="2400" dirty="0" err="1"/>
              <a:t>sehr</a:t>
            </a:r>
            <a:r>
              <a:rPr lang="en-US" sz="2400" dirty="0"/>
              <a:t> </a:t>
            </a:r>
            <a:r>
              <a:rPr lang="en-US" sz="2400" dirty="0" err="1"/>
              <a:t>hoch</a:t>
            </a:r>
            <a:r>
              <a:rPr lang="en-US" sz="2400" dirty="0"/>
              <a:t> und schnell.</a:t>
            </a: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Die </a:t>
            </a:r>
            <a:r>
              <a:rPr lang="en-US" sz="2400" dirty="0" err="1"/>
              <a:t>Vögel</a:t>
            </a:r>
            <a:r>
              <a:rPr lang="en-US" sz="2400" dirty="0"/>
              <a:t> Emu </a:t>
            </a:r>
            <a:r>
              <a:rPr lang="en-US" sz="2400" dirty="0" err="1"/>
              <a:t>leben</a:t>
            </a:r>
            <a:r>
              <a:rPr lang="en-US" sz="2400" dirty="0"/>
              <a:t> in </a:t>
            </a:r>
            <a:r>
              <a:rPr lang="en-US" sz="2400" dirty="0" err="1"/>
              <a:t>Afrika</a:t>
            </a:r>
            <a:r>
              <a:rPr lang="en-US" sz="2400" dirty="0"/>
              <a:t>.</a:t>
            </a: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Die </a:t>
            </a:r>
            <a:r>
              <a:rPr lang="en-US" sz="2400" dirty="0" err="1"/>
              <a:t>Kolibris</a:t>
            </a:r>
            <a:r>
              <a:rPr lang="en-US" sz="2400" dirty="0"/>
              <a:t> </a:t>
            </a:r>
            <a:r>
              <a:rPr lang="en-US" sz="2400" dirty="0" err="1"/>
              <a:t>leben</a:t>
            </a:r>
            <a:r>
              <a:rPr lang="en-US" sz="2400" dirty="0"/>
              <a:t> in </a:t>
            </a:r>
            <a:r>
              <a:rPr lang="en-US" sz="2400" dirty="0" err="1"/>
              <a:t>Amerika</a:t>
            </a:r>
            <a:r>
              <a:rPr lang="en-US" sz="2400" dirty="0"/>
              <a:t>.</a:t>
            </a: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Der </a:t>
            </a:r>
            <a:r>
              <a:rPr lang="en-US" sz="2400" dirty="0" err="1"/>
              <a:t>Pinguin</a:t>
            </a:r>
            <a:r>
              <a:rPr lang="en-US" sz="2400" dirty="0"/>
              <a:t> kann gut </a:t>
            </a:r>
            <a:r>
              <a:rPr lang="en-US" sz="2400" dirty="0" err="1"/>
              <a:t>fliegen</a:t>
            </a:r>
            <a:r>
              <a:rPr lang="en-US" sz="2400" dirty="0"/>
              <a:t>.</a:t>
            </a: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Der Vogel Emu ist 2 Meter </a:t>
            </a:r>
            <a:r>
              <a:rPr lang="en-US" sz="2400" dirty="0" err="1"/>
              <a:t>hoch</a:t>
            </a:r>
            <a:r>
              <a:rPr lang="en-US" sz="2400" dirty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8728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498178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Быстрее, выше, сильнее!</a:t>
            </a:r>
            <a:r>
              <a:rPr lang="de-DE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(Олимпийский девиз) </a:t>
            </a:r>
            <a:b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rgbClr val="0070C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51520" y="2060848"/>
            <a:ext cx="4038600" cy="4210050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de-DE" sz="60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Citius, altius, fortius</a:t>
            </a:r>
            <a:r>
              <a:rPr lang="ru-RU" sz="60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de-DE" sz="6000" b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de-DE" sz="4000" b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de-DE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284663" y="2056205"/>
            <a:ext cx="4402137" cy="4281488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de-DE" sz="4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Schneller, </a:t>
            </a: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höher, </a:t>
            </a: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stärker</a:t>
            </a: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dirty="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69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Степени сравнения  прилагательных и наречий в немецком языке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2833" y="1916832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Качественные прилагательные  и наречия  имеют три степени  сравнения: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35970" y="3284984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Положительную  степень </a:t>
            </a:r>
            <a:r>
              <a:rPr lang="ru-RU" sz="2000" dirty="0" smtClean="0"/>
              <a:t>- </a:t>
            </a:r>
            <a:r>
              <a:rPr lang="ru-RU" sz="2000" dirty="0"/>
              <a:t> </a:t>
            </a:r>
            <a:r>
              <a:rPr lang="ru-RU" sz="2000" dirty="0" smtClean="0"/>
              <a:t>   </a:t>
            </a:r>
            <a:r>
              <a:rPr lang="en-US" sz="2400" b="1" dirty="0" err="1" smtClean="0">
                <a:solidFill>
                  <a:srgbClr val="FF0000"/>
                </a:solidFill>
              </a:rPr>
              <a:t>Positiv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2782" y="4005064"/>
            <a:ext cx="6978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Сравнительную степень   </a:t>
            </a:r>
            <a:r>
              <a:rPr lang="ru-RU" sz="2000" dirty="0" smtClean="0"/>
              <a:t>-      </a:t>
            </a:r>
            <a:r>
              <a:rPr lang="en-US" sz="2400" b="1" dirty="0" err="1" smtClean="0">
                <a:solidFill>
                  <a:srgbClr val="FF0000"/>
                </a:solidFill>
              </a:rPr>
              <a:t>Komparativ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35970" y="4761284"/>
            <a:ext cx="70353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Превосходную степень    </a:t>
            </a:r>
            <a:r>
              <a:rPr lang="ru-RU" sz="2000" dirty="0" smtClean="0"/>
              <a:t>-      </a:t>
            </a:r>
            <a:r>
              <a:rPr lang="en-US" sz="2400" b="1" dirty="0" err="1" smtClean="0">
                <a:solidFill>
                  <a:srgbClr val="FF0000"/>
                </a:solidFill>
              </a:rPr>
              <a:t>Superlativ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62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274638"/>
            <a:ext cx="8229600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Положительная</a:t>
            </a:r>
            <a:r>
              <a:rPr lang="de-DE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mtClean="0">
                <a:latin typeface="Times New Roman" pitchFamily="18" charset="0"/>
                <a:cs typeface="Times New Roman" pitchFamily="18" charset="0"/>
              </a:rPr>
              <a:t>der Positiv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Указывает на свойство предмета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без сравнения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его с другими:</a:t>
            </a:r>
          </a:p>
          <a:p>
            <a:pPr>
              <a:buFont typeface="Arial" charset="0"/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de-DE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modern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современный</a:t>
            </a:r>
            <a:endParaRPr lang="de-DE" sz="4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de-DE" sz="40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de-DE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bequem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-  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удобный</a:t>
            </a:r>
            <a:endParaRPr lang="de-DE" sz="4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de-DE" sz="40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de-DE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schnell</a:t>
            </a:r>
            <a:r>
              <a:rPr lang="de-DE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-  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быстрый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4356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7505" y="274638"/>
            <a:ext cx="8928546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Сравнительная (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omparativ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07505" y="1268760"/>
            <a:ext cx="8928545" cy="5328592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Показывает, </a:t>
            </a:r>
          </a:p>
          <a:p>
            <a:pPr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объект, описываемый    прилагательным,  </a:t>
            </a:r>
          </a:p>
          <a:p>
            <a:pPr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более выраженное, более </a:t>
            </a:r>
          </a:p>
          <a:p>
            <a:pPr algn="ctr">
              <a:buFont typeface="Arial" charset="0"/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интенсивное свойство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 сравнению с</a:t>
            </a:r>
          </a:p>
          <a:p>
            <a:pPr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другим объектом   </a:t>
            </a:r>
          </a:p>
          <a:p>
            <a:pPr algn="ctr">
              <a:buFont typeface="Arial" charset="0"/>
              <a:buNone/>
            </a:pPr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67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70609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3200" dirty="0" smtClean="0"/>
              <a:t> 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21429" y="1268760"/>
            <a:ext cx="8229600" cy="4525963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Образуется путём прибавления суффикса </a:t>
            </a:r>
          </a:p>
          <a:p>
            <a:pPr algn="ctr">
              <a:buFont typeface="Arial" charset="0"/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r>
              <a:rPr lang="de-DE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modern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modern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endParaRPr lang="de-DE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de-DE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bequem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de-DE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bequem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endParaRPr lang="de-DE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de-DE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schnell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de-DE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schnell</a:t>
            </a:r>
            <a:r>
              <a:rPr lang="de-DE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49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Превосходная (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der Superlativ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323528" y="1844824"/>
            <a:ext cx="8229600" cy="4525963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Указывает на то, что объект, определяемый прилагательным, имеет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самое интенсивное свойство</a:t>
            </a:r>
          </a:p>
        </p:txBody>
      </p:sp>
    </p:spTree>
    <p:extLst>
      <p:ext uri="{BB962C8B-B14F-4D97-AF65-F5344CB8AC3E}">
        <p14:creationId xmlns:p14="http://schemas.microsoft.com/office/powerpoint/2010/main" val="89563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114751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Превосходная степень  имеет 2 формы: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29683" y="1905712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1.образуется </a:t>
            </a:r>
            <a:r>
              <a:rPr lang="ru-RU" sz="2000" dirty="0"/>
              <a:t>с помощью добавления суффикса  – (e)</a:t>
            </a:r>
            <a:r>
              <a:rPr lang="ru-RU" sz="2000" dirty="0" err="1"/>
              <a:t>ste</a:t>
            </a:r>
            <a:r>
              <a:rPr lang="ru-RU" sz="2000" dirty="0"/>
              <a:t> к основе прилагательного или наречия и, </a:t>
            </a:r>
            <a:r>
              <a:rPr lang="ru-RU" sz="2000" dirty="0" smtClean="0"/>
              <a:t>так же </a:t>
            </a:r>
            <a:r>
              <a:rPr lang="ru-RU" sz="2000" dirty="0"/>
              <a:t>как в сравнительной степени, корневая гласная также может изменяться с помощью умлаута.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5920" y="4136886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2.есть </a:t>
            </a:r>
            <a:r>
              <a:rPr lang="ru-RU" sz="2000" dirty="0"/>
              <a:t>и другая форма, которая состоит как бы из двух частей: </a:t>
            </a:r>
            <a:r>
              <a:rPr lang="ru-RU" sz="2000" dirty="0" err="1"/>
              <a:t>am</a:t>
            </a:r>
            <a:r>
              <a:rPr lang="ru-RU" sz="2000" dirty="0"/>
              <a:t> + суффикс–</a:t>
            </a:r>
            <a:r>
              <a:rPr lang="ru-RU" sz="2000" dirty="0" err="1"/>
              <a:t>sten</a:t>
            </a:r>
            <a:r>
              <a:rPr lang="ru-RU" sz="2000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96111" y="494116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modern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modern</a:t>
            </a:r>
            <a:r>
              <a:rPr lang="de-DE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sten</a:t>
            </a:r>
          </a:p>
          <a:p>
            <a:pPr algn="ctr"/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de-DE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bequem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bequem</a:t>
            </a:r>
            <a:r>
              <a:rPr lang="de-DE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sten</a:t>
            </a:r>
          </a:p>
          <a:p>
            <a:pPr algn="ctr"/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schnell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schnell</a:t>
            </a:r>
            <a:r>
              <a:rPr lang="de-DE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sten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41176" y="67906"/>
            <a:ext cx="8229600" cy="70609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3200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8612" y="3242727"/>
            <a:ext cx="81627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B0F0"/>
                </a:solidFill>
              </a:rPr>
              <a:t>klein</a:t>
            </a:r>
            <a:r>
              <a:rPr lang="en-US" sz="2400" dirty="0" smtClean="0">
                <a:solidFill>
                  <a:srgbClr val="00B0F0"/>
                </a:solidFill>
              </a:rPr>
              <a:t>- </a:t>
            </a:r>
            <a:r>
              <a:rPr lang="en-US" sz="2400" dirty="0">
                <a:solidFill>
                  <a:srgbClr val="00B0F0"/>
                </a:solidFill>
              </a:rPr>
              <a:t>der, die, das </a:t>
            </a:r>
            <a:r>
              <a:rPr lang="en-US" sz="2400" dirty="0" err="1">
                <a:solidFill>
                  <a:srgbClr val="00B0F0"/>
                </a:solidFill>
              </a:rPr>
              <a:t>klein</a:t>
            </a:r>
            <a:r>
              <a:rPr lang="en-US" sz="2400" dirty="0" err="1">
                <a:solidFill>
                  <a:srgbClr val="FF0000"/>
                </a:solidFill>
              </a:rPr>
              <a:t>ste</a:t>
            </a:r>
            <a:endParaRPr lang="ru-RU" sz="2400" dirty="0">
              <a:solidFill>
                <a:srgbClr val="FF0000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00B0F0"/>
                </a:solidFill>
              </a:rPr>
              <a:t>langsam</a:t>
            </a:r>
            <a:r>
              <a:rPr lang="en-US" sz="2400" dirty="0" smtClean="0">
                <a:solidFill>
                  <a:srgbClr val="00B0F0"/>
                </a:solidFill>
              </a:rPr>
              <a:t>- </a:t>
            </a:r>
            <a:r>
              <a:rPr lang="en-US" sz="2400" dirty="0">
                <a:solidFill>
                  <a:srgbClr val="00B0F0"/>
                </a:solidFill>
              </a:rPr>
              <a:t>der, die, das </a:t>
            </a:r>
            <a:r>
              <a:rPr lang="en-US" sz="2400" dirty="0" err="1">
                <a:solidFill>
                  <a:srgbClr val="00B0F0"/>
                </a:solidFill>
              </a:rPr>
              <a:t>langsam</a:t>
            </a:r>
            <a:r>
              <a:rPr lang="en-US" sz="2400" dirty="0" err="1">
                <a:solidFill>
                  <a:srgbClr val="FF0000"/>
                </a:solidFill>
              </a:rPr>
              <a:t>ste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3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123</TotalTime>
  <Words>976</Words>
  <Application>Microsoft Office PowerPoint</Application>
  <PresentationFormat>Экран (4:3)</PresentationFormat>
  <Paragraphs>125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Georgia</vt:lpstr>
      <vt:lpstr>Times New Roman</vt:lpstr>
      <vt:lpstr>Trebuchet MS</vt:lpstr>
      <vt:lpstr>Воздушный поток</vt:lpstr>
      <vt:lpstr>Степени сравнения прилагательных и наречий в немецком языке (6 класс)</vt:lpstr>
      <vt:lpstr>          Содержание: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Степени сравнения прилагательных и наречий в немецком языке</dc:title>
  <dc:creator>user</dc:creator>
  <cp:lastModifiedBy>User</cp:lastModifiedBy>
  <cp:revision>13</cp:revision>
  <dcterms:created xsi:type="dcterms:W3CDTF">2014-01-05T12:34:21Z</dcterms:created>
  <dcterms:modified xsi:type="dcterms:W3CDTF">2020-11-08T08:35:03Z</dcterms:modified>
</cp:coreProperties>
</file>