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78" r:id="rId2"/>
    <p:sldId id="279" r:id="rId3"/>
    <p:sldId id="280" r:id="rId4"/>
    <p:sldId id="275" r:id="rId5"/>
    <p:sldId id="276" r:id="rId6"/>
    <p:sldId id="277" r:id="rId7"/>
    <p:sldId id="281" r:id="rId8"/>
    <p:sldId id="268" r:id="rId9"/>
    <p:sldId id="257" r:id="rId10"/>
    <p:sldId id="256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6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70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014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02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8003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44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49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8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82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56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67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9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4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6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5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6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07382-4AC7-472B-9BD5-B84F53E6E90E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A093D40-235F-424E-96F3-EA67A4C18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6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osobyirebenok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960" y="640080"/>
            <a:ext cx="11369040" cy="2895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Тема: «Организация и проведение психолого-педагогического обследования»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90560" y="5455920"/>
            <a:ext cx="3672840" cy="111252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Учитель - дефектолог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ГБУСО КО «Особый ребёнок»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Костина Алина Руслановна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09" y="4389120"/>
            <a:ext cx="3825105" cy="246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76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27547"/>
            <a:ext cx="10561320" cy="8598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Задания для обследования детей раннего возраста (2-3 года)</a:t>
            </a:r>
            <a:endParaRPr lang="ru-RU" sz="4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421" y="1282890"/>
            <a:ext cx="11737075" cy="5575109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Поймай шарик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Спрячь шарики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(две коробочки, три коробочки)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Разбери и сложи матрёшку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(двусоставную, трёхсоставную)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Разбери  и сложи пирамидки 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трёх колец (без учёта размера колец, из четырёх колец (с учётом размера колец)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Найди парные картинки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(две, четыре)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Поиграй с цветными кубиками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 двумя (красный, жёлтый или белый, с четырьмя (красный, жёлтый или белый, зелёный синий);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Сложи разрезные картинки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двух частей, из трёх частей)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Построй из палочек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(молоточек из двух палочек, домик из трёх палочек)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Достань тележку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Нарисуй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(домик, дорожку)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720" y="650771"/>
            <a:ext cx="2895600" cy="2051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137" y="5181600"/>
            <a:ext cx="2211864" cy="150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76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50862" y="370257"/>
            <a:ext cx="3243262" cy="14192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ru-RU" sz="3300" dirty="0" smtClean="0">
                <a:latin typeface="Calibri" panose="020F0502020204030204" pitchFamily="34" charset="0"/>
              </a:rPr>
              <a:t>Вторая группа (13-23 балла)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98992" y="372697"/>
            <a:ext cx="3384645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Первая группа (10-12 баллов)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0092" y="370115"/>
            <a:ext cx="3234520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Третья группа (24-33 балла)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430" y="1917998"/>
            <a:ext cx="35477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Глубокое неблагополучие в интеллектуальном обследовании, необходимость комплексного обследования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1743" y="1795775"/>
            <a:ext cx="274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Выраженное снижение познавательной деятельности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97421" y="1795775"/>
            <a:ext cx="2937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Сниженный уровень познавательной деятельности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33459" y="5842684"/>
            <a:ext cx="729731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(34-40 балла) </a:t>
            </a:r>
            <a:r>
              <a:rPr lang="ru-RU" sz="3300" dirty="0" err="1" smtClean="0">
                <a:latin typeface="Calibri" panose="020F0502020204030204" pitchFamily="34" charset="0"/>
              </a:rPr>
              <a:t>нормотипичное</a:t>
            </a:r>
            <a:r>
              <a:rPr lang="ru-RU" sz="3300" dirty="0" smtClean="0">
                <a:latin typeface="Calibri" panose="020F0502020204030204" pitchFamily="34" charset="0"/>
              </a:rPr>
              <a:t> развитие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3882" y="3435260"/>
            <a:ext cx="3901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руководствуются инструкцией;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готовы к сотрудничеству;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-Действуют неадекватно;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-В условиях подражания действуют неадекватно.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4629" y="2930365"/>
            <a:ext cx="3022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 трудом вступают в контакт со взрослым;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-Хаотичные действия, отказ от деятельности;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-С заданиями по подражанию не справляются даже в условиях обучения;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-Безразличны к результату своей деятельности.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0601" y="2703362"/>
            <a:ext cx="4439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-Заинтересованно сотрудничают со взрослыми;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-Принимают задание, понимают его условие, часто обращаются за помощью ко взрослому;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-Многие могут самостоятельно справиться с заданием.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76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27547"/>
            <a:ext cx="9875520" cy="60209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Задания для обследования детей (3-4 лет)</a:t>
            </a:r>
            <a:endParaRPr lang="ru-RU" sz="4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421" y="1282890"/>
            <a:ext cx="11737075" cy="557510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Поиграй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(набор сюжетных игрушек)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Коробка форм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Разбери и сложи матрёшку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(четырёхсоставную)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Группировка игрушек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(адаптированный вариант методики </a:t>
            </a:r>
            <a:r>
              <a:rPr lang="ru-RU" sz="23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Л.А.Вагнера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Сложи разрезную картинку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3х частей)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Достань тележку со стержнем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(адаптированный вариант методики </a:t>
            </a:r>
            <a:r>
              <a:rPr lang="ru-RU" sz="23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С.Л.Новосёловой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Найди пару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(сравнение картинок)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Построй из кубиков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Нарисуй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(воздушный шарик)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Сюжетные картинки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(девочка кормит куклу, мальчик умывается, мальчик катает мишку на машине)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241" y="929640"/>
            <a:ext cx="3273416" cy="1726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923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41" y="106680"/>
            <a:ext cx="9812972" cy="17983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</a:rPr>
              <a:t>Задания для обследования детей </a:t>
            </a:r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(4-5 </a:t>
            </a:r>
            <a: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</a:rPr>
              <a:t>лет)</a:t>
            </a:r>
            <a:endParaRPr lang="ru-RU" sz="40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0639" y="1173480"/>
            <a:ext cx="10193973" cy="4737742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Поиграй (набор сюжетных игрушек)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Коробка форм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Разбери и сложи матрёшку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(пятисоставную)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Дом животного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(адаптированный вариант методики </a:t>
            </a:r>
            <a:r>
              <a:rPr lang="ru-RU" sz="23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В.Векслера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Сложи разрезную картинку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4х частей)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Угадай, чего нет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(сравнение картинок)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Посчитай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(до 4,5 лет в пределах трёх, после 4,5 лет до 5 лет в пределах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пяти, счётные операции)</a:t>
            </a:r>
            <a:endParaRPr lang="ru-RU" sz="23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Построй из палочек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5 палочек)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Нарисуй человека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(адаптированный вариант методики </a:t>
            </a:r>
            <a:r>
              <a:rPr lang="ru-RU" sz="23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Гудинаф-Харрисона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Расскажи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(сюжетная картинка «Зимой»)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ru-RU" sz="23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640" y="731520"/>
            <a:ext cx="2118360" cy="1953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25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21210"/>
            <a:ext cx="8911687" cy="128089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71849" y="251689"/>
            <a:ext cx="3541901" cy="14199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ru-RU" sz="3300" dirty="0" smtClean="0">
                <a:latin typeface="Calibri" panose="020F0502020204030204" pitchFamily="34" charset="0"/>
              </a:rPr>
              <a:t>Первая группа (10-12 баллов)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6783" y="252256"/>
            <a:ext cx="3362397" cy="14193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Вторая группа (13-23)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42213" y="321210"/>
            <a:ext cx="3384645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Третья группа (24-33 </a:t>
            </a:r>
            <a:r>
              <a:rPr lang="ru-RU" sz="3300" dirty="0" smtClean="0">
                <a:latin typeface="Calibri" panose="020F0502020204030204" pitchFamily="34" charset="0"/>
              </a:rPr>
              <a:t>баллов)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2859" y="5315716"/>
            <a:ext cx="3889829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Четвертая группа(34-40 баллов)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849" y="1671054"/>
            <a:ext cx="3304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Глубокое недоразвитие общих интеллектуальных умений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420" y="1721687"/>
            <a:ext cx="31882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Значительное недоразвитие общих интеллектуальных способностей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1520" y="1740577"/>
            <a:ext cx="3065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Нуждается в тщательном обследовании слуха и речи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859" y="2574175"/>
            <a:ext cx="37531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проявляют интереса;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включаются в совместную игру;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-В условиях обучения действуют неадекватно;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Речь характеризуется отдельными звуками.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3750" y="2926080"/>
            <a:ext cx="46207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-Эмоционально реагируют на игрушки;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способны организовать самостоятельную игру;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-Хаотичные действия;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переходят к методу проб;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-Речь-отдельные слова или звуки;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-Фразовая речь малопонятная для окружающих.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26223" y="2756240"/>
            <a:ext cx="36222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-Включаются в совместную игру;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-Предметно-игровые действия;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-Практическая ориентировка- метод проб;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-Интерес к продуктивным видам </a:t>
            </a:r>
            <a:r>
              <a:rPr lang="ru-RU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дея-ти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-Речь-лепет либо отдельные слова малопонятная фраза.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0733" y="5926339"/>
            <a:ext cx="7502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Организуют сюжетную игру, пользуются методом проб, интерес к продуктивным видам </a:t>
            </a:r>
            <a:r>
              <a:rPr lang="ru-RU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дея-ти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, речь фразовая, понятная для окружающих.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9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707886"/>
            <a:ext cx="10834052" cy="52033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Включение в ряд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ru-RU" sz="23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А.А.Венгер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Коробка форм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Построй из палочек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(лесенка)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Сложи разрезную картинку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(из 4х частей)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Сгруппируй картинки по цвету и форме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Количественные представления и счёт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(счётные операции в пределах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3,4,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устные задачи)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«В коробке лежало 4 карандаша. Из них 2 красных, а остальные – синие. Сколько синих карандашей лежало в коробке?»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Сравни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сюжетные картинки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«Летом»)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Найди время </a:t>
            </a: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года </a:t>
            </a:r>
            <a:endParaRPr lang="ru-RU" sz="23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Нарисуй целое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(«Неваляшка»)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Расскажи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(серия сюжетных картинок «Утро мальчика»)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sz="23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61160" y="0"/>
            <a:ext cx="98434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Задания для обследования детей (5-6 лет)</a:t>
            </a:r>
            <a:endParaRPr lang="ru-RU" sz="40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40" y="745212"/>
            <a:ext cx="3733800" cy="2370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441" y="327546"/>
            <a:ext cx="9889172" cy="8188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Задания для обследования детей (6-7 лет</a:t>
            </a:r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ru-RU" sz="40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0" y="1508760"/>
            <a:ext cx="10315892" cy="4402462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Сложи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(разрезная картинка «Клоун»)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Представления об окружающем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(беседа)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Представления о временах года</a:t>
            </a:r>
            <a:endParaRPr lang="ru-RU" sz="23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Количественные представления и счёт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(счётные операции в пределах шести, устные задачи)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Расскажи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(серия сюжетных картинок «Зимой»)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Дорисуй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(шесть полукругов)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Расскажи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(сюжетная картинка «В лесу»)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Звуковой анализ слова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(кот, дом, стол, мост, хвост)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Продолжи ряд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(письмо)</a:t>
            </a:r>
            <a:endParaRPr lang="ru-RU" sz="23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Узнавание фигур 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(тест Бернштейна</a:t>
            </a:r>
            <a:r>
              <a:rPr lang="ru-RU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)-норма 7-8 фигур, низкий результат 6 фигур, очень низкий – менее 6 фигур.</a:t>
            </a:r>
            <a:endParaRPr lang="ru-RU" sz="23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300" dirty="0" smtClean="0"/>
          </a:p>
          <a:p>
            <a:pPr marL="0" indent="0">
              <a:buNone/>
            </a:pP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28143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3687" y="120638"/>
            <a:ext cx="3124200" cy="14836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ru-RU" sz="3300" dirty="0" smtClean="0">
                <a:latin typeface="Calibri" panose="020F0502020204030204" pitchFamily="34" charset="0"/>
              </a:rPr>
              <a:t>Первая группа (10-12)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66582" y="100913"/>
            <a:ext cx="3384645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Вторая группа (13-23)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22123" y="152770"/>
            <a:ext cx="3384645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Третья группа (24-33)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2079" y="5376499"/>
            <a:ext cx="3384645" cy="1419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300" dirty="0" smtClean="0">
                <a:latin typeface="Calibri" panose="020F0502020204030204" pitchFamily="34" charset="0"/>
              </a:rPr>
              <a:t>Четвертая группа (34-40)</a:t>
            </a:r>
            <a:endParaRPr lang="ru-RU" sz="33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8664" y="1644279"/>
            <a:ext cx="26270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Calibri" panose="020F0502020204030204" pitchFamily="34" charset="0"/>
              </a:rPr>
              <a:t>Глубокое недоразвитие познавательной деятельности</a:t>
            </a:r>
            <a:endParaRPr lang="ru-RU" sz="22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0666" y="1520279"/>
            <a:ext cx="3928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Calibri" panose="020F0502020204030204" pitchFamily="34" charset="0"/>
              </a:rPr>
              <a:t>Значительное недоразвитие познавательной деятельности</a:t>
            </a:r>
            <a:endParaRPr lang="ru-RU" sz="2200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1564" y="1533377"/>
            <a:ext cx="348248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Calibri" panose="020F0502020204030204" pitchFamily="34" charset="0"/>
              </a:rPr>
              <a:t>Нуждается в тщательном обследовании слуха, зрения и речи</a:t>
            </a:r>
          </a:p>
          <a:p>
            <a:pPr algn="ctr"/>
            <a:r>
              <a:rPr lang="ru-RU" sz="2200" dirty="0" smtClean="0">
                <a:latin typeface="Calibri" panose="020F0502020204030204" pitchFamily="34" charset="0"/>
              </a:rPr>
              <a:t>В зависимости от первичности нарушения строится коррекционная работа</a:t>
            </a:r>
            <a:endParaRPr lang="ru-RU" sz="22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864" y="3031111"/>
            <a:ext cx="3213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проявляют интереса;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-С трудом включаются в совместную </a:t>
            </a:r>
            <a:r>
              <a:rPr lang="ru-RU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дея-ть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-В условиях обучения действуют неадекватно.</a:t>
            </a:r>
            <a:endParaRPr lang="ru-RU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47699" y="2131564"/>
            <a:ext cx="43072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</a:t>
            </a:r>
            <a:r>
              <a:rPr lang="ru-RU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Эмоционально реагируют на игрушки;</a:t>
            </a:r>
          </a:p>
          <a:p>
            <a:r>
              <a:rPr lang="ru-RU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-Включаются в совместные действия;</a:t>
            </a:r>
          </a:p>
          <a:p>
            <a:r>
              <a:rPr lang="ru-RU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-После обучения не переходят к самостоятельному выполнению;</a:t>
            </a:r>
          </a:p>
          <a:p>
            <a:r>
              <a:rPr lang="ru-RU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-Не сформированы продуктивные виды деятельности и умение работать по образцу;</a:t>
            </a:r>
          </a:p>
          <a:p>
            <a:r>
              <a:rPr lang="ru-RU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-Речь - отдельные слова, элементарные фразы, грубые нарушения грамматического строя речи, звукопроизношения, слоговой структуры.</a:t>
            </a:r>
            <a:endParaRPr lang="ru-RU" sz="19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4991" y="3846719"/>
            <a:ext cx="355959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-Заинтересованы в действиях с игрушками;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-Могут выполнить некоторые задания самостоятельно;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-После обучения используют метод проб;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-Собственная фразовая речь с </a:t>
            </a:r>
            <a:r>
              <a:rPr lang="ru-RU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аграмматизмом</a:t>
            </a:r>
            <a:r>
              <a:rPr lang="ru-RU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.</a:t>
            </a:r>
            <a:endParaRPr lang="ru-RU" sz="20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44477" y="6266890"/>
            <a:ext cx="7251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-Интерес к познавательным задачам, зрительная ориентировка, речь фразовая, грамматически правильно построенная.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2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alibri" panose="020F0502020204030204" pitchFamily="34" charset="0"/>
              </a:rPr>
              <a:t>Рекомендуемая 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1386840"/>
            <a:ext cx="12054840" cy="4524382"/>
          </a:xfrm>
        </p:spPr>
        <p:txBody>
          <a:bodyPr>
            <a:noAutofit/>
          </a:bodyPr>
          <a:lstStyle/>
          <a:p>
            <a:r>
              <a:rPr lang="ru-RU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Екжанова</a:t>
            </a:r>
            <a:r>
              <a:rPr lang="ru-RU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Е.А., </a:t>
            </a:r>
            <a:r>
              <a:rPr lang="ru-RU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Стребелева</a:t>
            </a:r>
            <a:r>
              <a:rPr lang="ru-RU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Е.А. </a:t>
            </a:r>
            <a:r>
              <a:rPr lang="ru-RU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Коррекционно</a:t>
            </a:r>
            <a:r>
              <a:rPr lang="ru-RU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развивающее обучение и воспитание. Программа дошкольных образовательных учреждений компенсирующего вида для детей с нарушением интеллекта. – М.: Просвещение, 2003.</a:t>
            </a:r>
          </a:p>
          <a:p>
            <a:r>
              <a:rPr lang="ru-RU" sz="2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Стребелева</a:t>
            </a:r>
            <a:r>
              <a:rPr lang="ru-RU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Е.А., Мишина Г.А. Психолого-педагогическая диагностика нарушений развития детей раннего и дошкольного возраста. – М., 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2014.</a:t>
            </a:r>
          </a:p>
          <a:p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материал для обследования детей»/[Е. А. </a:t>
            </a:r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Стребелева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Г. А. Мишина, Ю. А. </a:t>
            </a:r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Разенкова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др.]; под ред. Е. А. </a:t>
            </a:r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Стребелевой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— 2-е изд., </a:t>
            </a:r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перераб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 доп. — М. : Просвещение, 2004. — 164 с. + Прил. (268. с. ил.). </a:t>
            </a:r>
          </a:p>
          <a:p>
            <a:r>
              <a:rPr lang="ru-RU" sz="23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Епифанцева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Т.Б</a:t>
            </a:r>
            <a:r>
              <a:rPr lang="ru-RU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Настольная книга педагога-дефектолога М., </a:t>
            </a:r>
            <a:r>
              <a:rPr lang="ru-RU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2006.</a:t>
            </a:r>
            <a:endParaRPr lang="ru-RU" sz="2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2698" y="1173480"/>
            <a:ext cx="8941102" cy="517208"/>
          </a:xfrm>
        </p:spPr>
        <p:txBody>
          <a:bodyPr>
            <a:normAutofit fontScale="90000"/>
          </a:bodyPr>
          <a:lstStyle/>
          <a:p>
            <a:r>
              <a:rPr lang="ru-RU" sz="3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ГБУСО </a:t>
            </a:r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 Реабилитационный центр для детей и подростков с ограниченными возможностями «Особый ребенок</a:t>
            </a:r>
            <a:r>
              <a:rPr lang="ru-RU" sz="3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3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9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г.Калининград</a:t>
            </a:r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ул. Подп. Иванникова, д. </a:t>
            </a:r>
            <a:r>
              <a:rPr lang="ru-RU" sz="3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53-09-96</a:t>
            </a:r>
            <a:br>
              <a:rPr lang="ru-RU" sz="3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Электронная </a:t>
            </a:r>
            <a:r>
              <a:rPr lang="ru-RU" sz="3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почта:</a:t>
            </a:r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osobyirebenok@mail.ru</a:t>
            </a:r>
            <a:r>
              <a:rPr lang="ru-RU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Сайт:</a:t>
            </a:r>
            <a:r>
              <a:rPr lang="ru-RU" sz="3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n-US" sz="3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osobiy-rebenok.klgd.socinfo.ru</a:t>
            </a:r>
            <a:r>
              <a:rPr lang="ru-RU" sz="3900" dirty="0" smtClean="0">
                <a:solidFill>
                  <a:schemeClr val="tx1"/>
                </a:solidFill>
              </a:rPr>
              <a:t/>
            </a:r>
            <a:br>
              <a:rPr lang="ru-RU" sz="3900" dirty="0" smtClean="0">
                <a:solidFill>
                  <a:schemeClr val="tx1"/>
                </a:solidFill>
              </a:rPr>
            </a:br>
            <a:r>
              <a:rPr lang="en-US" sz="3900" dirty="0"/>
              <a:t/>
            </a:r>
            <a:br>
              <a:rPr lang="en-US" sz="3900" dirty="0"/>
            </a:br>
            <a:endParaRPr lang="ru-RU" sz="39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35" y="212622"/>
            <a:ext cx="2253863" cy="1921715"/>
          </a:xfrm>
        </p:spPr>
      </p:pic>
    </p:spTree>
    <p:extLst>
      <p:ext uri="{BB962C8B-B14F-4D97-AF65-F5344CB8AC3E}">
        <p14:creationId xmlns:p14="http://schemas.microsoft.com/office/powerpoint/2010/main" val="333842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1" y="624110"/>
            <a:ext cx="10483532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Дети с ОВЗ - 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1080" y="2133600"/>
            <a:ext cx="10483532" cy="3777622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Диагноз-?</a:t>
            </a:r>
          </a:p>
          <a:p>
            <a:pPr algn="ctr"/>
            <a:r>
              <a:rPr lang="ru-RU" sz="4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Диагностика?</a:t>
            </a:r>
          </a:p>
          <a:p>
            <a:pPr algn="ctr"/>
            <a:r>
              <a:rPr lang="ru-RU" sz="4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Психолого-педагогическая </a:t>
            </a:r>
            <a:r>
              <a:rPr lang="ru-RU" sz="4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диагностика</a:t>
            </a:r>
            <a:r>
              <a:rPr lang="ru-RU" sz="4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?</a:t>
            </a:r>
          </a:p>
          <a:p>
            <a:endParaRPr lang="ru-RU" sz="4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86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0" y="841829"/>
            <a:ext cx="10387012" cy="5069393"/>
          </a:xfrm>
        </p:spPr>
        <p:txBody>
          <a:bodyPr>
            <a:noAutofit/>
          </a:bodyPr>
          <a:lstStyle/>
          <a:p>
            <a:r>
              <a:rPr lang="ru-RU" sz="3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Психолого-педагогическая диагностика</a:t>
            </a:r>
            <a:r>
              <a:rPr lang="ru-RU" sz="3500" dirty="0" smtClean="0">
                <a:latin typeface="Calibri" panose="020F0502020204030204" pitchFamily="34" charset="0"/>
              </a:rPr>
              <a:t> - это область психологической науки,  разрабатывающая методы распознавания и измерения индивидуально-психологических особенностей личности.</a:t>
            </a:r>
          </a:p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Цель</a:t>
            </a:r>
            <a:r>
              <a:rPr lang="ru-RU" sz="3500" dirty="0" smtClean="0">
                <a:latin typeface="Calibri" panose="020F0502020204030204" pitchFamily="34" charset="0"/>
              </a:rPr>
              <a:t> - контроль за ходом психического развития ребенка для последующей коррекции выявленных отклонений.</a:t>
            </a:r>
            <a:endParaRPr lang="ru-RU" sz="3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2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5656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Задачи психолого-педагогического обследования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784" y="1310640"/>
            <a:ext cx="12116255" cy="394716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Раннее выявление отклонений в развитии, их коррекция и профилактика нарушений в поведении и деятельности;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Выявление причин и характера первичных нарушений в развитии у обследуемого ребёнка, а также определение степени тяжести этого нарушения;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Выявление индивидуально-психологических особенностей развития обследуемого ребёнка;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Определение условий воспитания ребёнка;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Обоснование педагогического прогноза;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Разработка индивидуальной коррекционной программы;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Организация коррекционной работы с родителями и детьми.</a:t>
            </a:r>
            <a:endParaRPr lang="ru-RU" sz="27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8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11177"/>
            <a:ext cx="8911687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5534"/>
            <a:ext cx="10515600" cy="60814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Психолого-педагогическое консультирование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51000" y="850460"/>
            <a:ext cx="4066580" cy="82819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Calibri" panose="020F0502020204030204" pitchFamily="34" charset="0"/>
              </a:rPr>
              <a:t>Этап сбора исходной информации</a:t>
            </a:r>
            <a:endParaRPr lang="ru-RU" sz="2500" b="1" dirty="0">
              <a:latin typeface="Calibri" panose="020F050202020403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578064" y="1678650"/>
            <a:ext cx="11156" cy="223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3651000" y="1936845"/>
            <a:ext cx="4063162" cy="89947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Calibri" panose="020F0502020204030204" pitchFamily="34" charset="0"/>
              </a:rPr>
              <a:t>Этап комплексного обследования ребёнка</a:t>
            </a:r>
            <a:endParaRPr lang="ru-RU" sz="2500" b="1" dirty="0">
              <a:latin typeface="Calibri" panose="020F0502020204030204" pitchFamily="34" charset="0"/>
            </a:endParaRPr>
          </a:p>
        </p:txBody>
      </p:sp>
      <p:cxnSp>
        <p:nvCxnSpPr>
          <p:cNvPr id="8" name="Прямая со стрелкой 7"/>
          <p:cNvCxnSpPr>
            <a:endCxn id="9" idx="0"/>
          </p:cNvCxnSpPr>
          <p:nvPr/>
        </p:nvCxnSpPr>
        <p:spPr>
          <a:xfrm>
            <a:off x="5558283" y="2777888"/>
            <a:ext cx="19781" cy="288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3585604" y="3066658"/>
            <a:ext cx="3984920" cy="102134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Calibri" panose="020F0502020204030204" pitchFamily="34" charset="0"/>
              </a:rPr>
              <a:t>Сбор анамнестических сведений о развитии ребёнка</a:t>
            </a:r>
            <a:endParaRPr lang="ru-RU" sz="2500" b="1" dirty="0">
              <a:latin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5540993" y="4034581"/>
            <a:ext cx="2" cy="332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3548532" y="4390790"/>
            <a:ext cx="3984921" cy="104318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Этап </a:t>
            </a:r>
            <a:r>
              <a:rPr lang="ru-RU" sz="2400" b="1" dirty="0">
                <a:latin typeface="Calibri" panose="020F0502020204030204" pitchFamily="34" charset="0"/>
              </a:rPr>
              <a:t>консультирования и оказания психологической помощи клиенту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5540993" y="5804444"/>
            <a:ext cx="6823" cy="472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3585605" y="5801524"/>
            <a:ext cx="3984920" cy="102134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latin typeface="Calibri" panose="020F0502020204030204" pitchFamily="34" charset="0"/>
              </a:rPr>
              <a:t>Составление индивидуальной коррекционной программы развития ребёнка 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5524271" y="5469390"/>
            <a:ext cx="2" cy="332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5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Сбор анамнеза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2080" y="1478280"/>
            <a:ext cx="10591800" cy="44329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I. Семейный </a:t>
            </a:r>
            <a:r>
              <a:rPr lang="ru-RU" sz="3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анамнез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II. Генеративные функции матери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III. Личный анамнез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IV. Период беременности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V. Роды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VI. Состояние ребенка при рождении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VII. Развитие ребенка до 1 </a:t>
            </a:r>
            <a:r>
              <a:rPr lang="ru-RU" sz="3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года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VIII. Развитие от 1 до 3 лет</a:t>
            </a:r>
            <a:endParaRPr lang="ru-RU" sz="30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IX. Развитие ребенка с 4 до 7 лет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X. Развитие ребенка с 7 до 12 </a:t>
            </a:r>
            <a:r>
              <a:rPr lang="ru-RU" sz="3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лет</a:t>
            </a:r>
            <a:endParaRPr lang="ru-RU" sz="30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05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32790"/>
            <a:ext cx="8911687" cy="76796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Параметры оценки познавательной деятельности</a:t>
            </a:r>
            <a:endParaRPr lang="ru-RU" sz="4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2890" y="1528549"/>
            <a:ext cx="10809026" cy="4382673"/>
          </a:xfrm>
        </p:spPr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ru-RU" sz="39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Принятие задания;</a:t>
            </a:r>
          </a:p>
          <a:p>
            <a:pPr>
              <a:buAutoNum type="arabicPeriod"/>
            </a:pPr>
            <a:r>
              <a:rPr lang="ru-RU" sz="39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Способы выполнения задания;</a:t>
            </a:r>
          </a:p>
          <a:p>
            <a:pPr marL="0" indent="0">
              <a:buNone/>
            </a:pPr>
            <a:r>
              <a:rPr lang="ru-RU" sz="2500" b="1" dirty="0">
                <a:solidFill>
                  <a:schemeClr val="tx1"/>
                </a:solidFill>
                <a:latin typeface="Calibri" panose="020F0502020204030204" pitchFamily="34" charset="0"/>
              </a:rPr>
              <a:t>-</a:t>
            </a:r>
            <a:r>
              <a:rPr lang="ru-RU" sz="2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хаотичные действия, метод практической ориентировки, метод зрительной ориентировки.</a:t>
            </a:r>
          </a:p>
          <a:p>
            <a:pPr marL="0" indent="0">
              <a:buNone/>
            </a:pPr>
            <a:r>
              <a:rPr lang="ru-RU" sz="39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3.</a:t>
            </a:r>
            <a:r>
              <a:rPr lang="ru-RU" sz="39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Обучаемость в процессе обследования;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-выполнение действия по подражанию;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-выполнения задания по подражанию с использованием указательных жестов;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-выполнение заданий по показу с использованием речевой </a:t>
            </a:r>
            <a:r>
              <a:rPr lang="ru-RU" sz="25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иенструкции</a:t>
            </a:r>
            <a:r>
              <a:rPr lang="ru-RU" sz="2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39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4.</a:t>
            </a:r>
            <a:r>
              <a:rPr lang="ru-RU" sz="39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Отношение к результату своей деятельности.</a:t>
            </a:r>
            <a:endParaRPr lang="ru-RU" sz="39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5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" y="792480"/>
            <a:ext cx="11109960" cy="553212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800" b="1" dirty="0">
                <a:solidFill>
                  <a:srgbClr val="FF0000"/>
                </a:solidFill>
                <a:latin typeface="Calibri" panose="020F0502020204030204" pitchFamily="34" charset="0"/>
              </a:rPr>
              <a:t>К</a:t>
            </a:r>
            <a:r>
              <a:rPr lang="ru-RU" sz="3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раткий </a:t>
            </a:r>
            <a:r>
              <a:rPr lang="ru-RU" sz="3800" b="1" dirty="0">
                <a:solidFill>
                  <a:srgbClr val="FF0000"/>
                </a:solidFill>
                <a:latin typeface="Calibri" panose="020F0502020204030204" pitchFamily="34" charset="0"/>
              </a:rPr>
              <a:t>перечень вопросов, ответы на которые было бы желательно выяснить на обследовании: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Следует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простым инструкциям («иди сюда», «садись», «подними» и т.п.);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Как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реагирует на ситуацию предъявляемого требования (выполняет, игнорирует, смотрит на Вас, негативная эмоциональная реакция, уход, усиление стереотипии, агрессия и т.п.);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Подражает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Вашим движениям (спонтанно, в игре или по инструкции «делай так» или «делай, как я»);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Выполняет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инструкции в контексте спонтанной деятельности (например, если играет с посудой, а Вы в это время говорите ему: «Открой кастрюлю»);</a:t>
            </a:r>
          </a:p>
          <a:p>
            <a:pPr algn="l"/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• Может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подобрать одинаковый предмет к образцу;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Может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находить предмет по инструкции (« Дай », «Покажи», «Найди» и т.п.);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Подражает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ли вербально (спонтанно или по инструкции);</a:t>
            </a:r>
          </a:p>
          <a:p>
            <a:pPr algn="l"/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• </a:t>
            </a: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Как </a:t>
            </a:r>
            <a:r>
              <a:rPr lang="ru-RU" sz="2700" dirty="0">
                <a:solidFill>
                  <a:schemeClr val="tx1"/>
                </a:solidFill>
                <a:latin typeface="Calibri" panose="020F0502020204030204" pitchFamily="34" charset="0"/>
              </a:rPr>
              <a:t>реагирует, если не дают желаемый предмет или как реагирует на запрет.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43840"/>
            <a:ext cx="8911687" cy="16611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Количественная оценка</a:t>
            </a:r>
            <a:endParaRPr lang="ru-RU" sz="4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1082040"/>
            <a:ext cx="10332720" cy="4829182"/>
          </a:xfrm>
        </p:spPr>
        <p:txBody>
          <a:bodyPr>
            <a:noAutofit/>
          </a:bodyPr>
          <a:lstStyle/>
          <a:p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 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балл</a:t>
            </a: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 ребёнок не сотрудничает со взрослым, ведёт себя неадекватно по отношению к заданию, не понимает его цели;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2 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балла</a:t>
            </a:r>
            <a:r>
              <a:rPr lang="ru-RU" sz="2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 ребёнок принимает задание, начинает сотрудничать со взрослым, стремится достичь цели, но самостоятельно выполнить задание не может, в процессе диагностического обследования действует адекватно, но после обучения не переходит к самостоятельному выполнению задания;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3 балла </a:t>
            </a:r>
            <a:r>
              <a:rPr lang="ru-RU" sz="23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 ребёнок начал сотрудничать со взрослым, принимает задание, понимает его цель, но самостоятельно задание не выполняет, в процессе диагностического обучения действует адекватно, а затем переходит к самостоятельному выполнению задания;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4 балла </a:t>
            </a:r>
            <a:r>
              <a:rPr lang="ru-RU" sz="23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 ребенок сразу начинает сотрудничать со взрослым, принимает и выполняет задание и самостоятельно находит способ его выполнения.</a:t>
            </a:r>
            <a:endParaRPr lang="ru-RU" sz="23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5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885</TotalTime>
  <Words>1655</Words>
  <Application>Microsoft Office PowerPoint</Application>
  <PresentationFormat>Широкоэкранный</PresentationFormat>
  <Paragraphs>182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Wingdings</vt:lpstr>
      <vt:lpstr>Wingdings 3</vt:lpstr>
      <vt:lpstr>Легкий дым</vt:lpstr>
      <vt:lpstr>Тема: «Организация и проведение психолого-педагогического обследования»</vt:lpstr>
      <vt:lpstr>Дети с ОВЗ - ?</vt:lpstr>
      <vt:lpstr>Презентация PowerPoint</vt:lpstr>
      <vt:lpstr>Задачи психолого-педагогического обследования </vt:lpstr>
      <vt:lpstr>Презентация PowerPoint</vt:lpstr>
      <vt:lpstr>Сбор анамнеза</vt:lpstr>
      <vt:lpstr>Параметры оценки познавательной деятельности</vt:lpstr>
      <vt:lpstr>Презентация PowerPoint</vt:lpstr>
      <vt:lpstr>Количественная оценка</vt:lpstr>
      <vt:lpstr>Задания для обследования детей раннего возраста (2-3 года)</vt:lpstr>
      <vt:lpstr>Презентация PowerPoint</vt:lpstr>
      <vt:lpstr>Задания для обследования детей (3-4 лет)</vt:lpstr>
      <vt:lpstr>Задания для обследования детей (4-5 лет)</vt:lpstr>
      <vt:lpstr>Презентация PowerPoint</vt:lpstr>
      <vt:lpstr>Презентация PowerPoint</vt:lpstr>
      <vt:lpstr>Задания для обследования детей (6-7 лет)</vt:lpstr>
      <vt:lpstr>Презентация PowerPoint</vt:lpstr>
      <vt:lpstr>Рекомендуемая литература </vt:lpstr>
      <vt:lpstr>ГБУСО КО Реабилитационный центр для детей и подростков с ограниченными возможностями «Особый ребенок» г.Калининград, ул. Подп. Иванникова, д. 3 Тел. 53-09-96 Электронная почта: osobyirebenok@mail.ru Сайт: http://osobiy-rebenok.klgd.socinfo.ru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для обследования детей раннего возраста (2-3 года)</dc:title>
  <dc:creator>Egor</dc:creator>
  <cp:lastModifiedBy>Egor</cp:lastModifiedBy>
  <cp:revision>33</cp:revision>
  <dcterms:created xsi:type="dcterms:W3CDTF">2020-09-12T15:11:01Z</dcterms:created>
  <dcterms:modified xsi:type="dcterms:W3CDTF">2020-09-13T21:53:11Z</dcterms:modified>
</cp:coreProperties>
</file>