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57D9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61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06ED7-5035-43E8-9C3C-C89410AF4E58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A3139-0882-487B-9598-062306FE1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F5394-BC4F-4D82-AFE0-1362D6EB0A70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3580F-D38A-4DF4-B0DF-D2A9667E5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53867-739F-4542-A85B-6AFDBCC75C25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C4BE6-5183-4BAA-BD96-0ADF633FB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3AA72-3065-4E2B-8BA9-6219D4913B2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7BE5-8D6D-45EF-AFB7-2682D2A40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DCE85-DAC6-4A3A-BAE6-9FDBAA7635C7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BD7D2-99C3-4DCB-AD71-A06E257F5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128A3-6622-445C-A5E4-59689E533D9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05F82-F2A9-4E8F-9E8E-BBC101AE4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C67FC-3AE7-413C-A944-17BEA3748B15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CB9B4-ECB9-44C9-AD4F-E1151BB4B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EFE4-9411-4DA6-B265-5EB569543424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694B-2668-450A-8F62-E4D42D673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BE4B-0EC7-445D-867B-F814DF668303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5274B-234F-4BFD-9E0B-D5CFABEBE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B92C9-48E8-4C98-9B51-A33C5FF9852D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38E61-4221-4120-9DEA-C9D4A4BDF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FD62-0862-44E7-A507-2C188CFA88EC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830E-F439-4C61-9907-0CA43E086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73E598-5283-4FB2-8928-9920D74E6BAA}" type="datetimeFigureOut">
              <a:rPr lang="ru-RU"/>
              <a:pPr>
                <a:defRPr/>
              </a:pPr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1997BA-3330-434A-8D4A-50D50668E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2" Type="http://schemas.openxmlformats.org/officeDocument/2006/relationships/image" Target="../media/image1.pn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5" Type="http://schemas.openxmlformats.org/officeDocument/2006/relationships/image" Target="../media/image14.gi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25" y="0"/>
            <a:ext cx="6315075" cy="714375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rgbClr val="C00000"/>
                </a:solidFill>
              </a:rPr>
              <a:t>Дидактические игры</a:t>
            </a:r>
          </a:p>
        </p:txBody>
      </p:sp>
      <p:sp>
        <p:nvSpPr>
          <p:cNvPr id="4" name="Овал 3"/>
          <p:cNvSpPr/>
          <p:nvPr/>
        </p:nvSpPr>
        <p:spPr>
          <a:xfrm>
            <a:off x="2000250" y="2214563"/>
            <a:ext cx="1500188" cy="14859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50" y="3429000"/>
            <a:ext cx="1285875" cy="12715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3929063" y="2286000"/>
            <a:ext cx="1500187" cy="1000125"/>
          </a:xfrm>
          <a:prstGeom prst="trapezoi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5000625" y="3929063"/>
            <a:ext cx="1500188" cy="1214437"/>
          </a:xfrm>
          <a:prstGeom prst="trapezoi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14563" y="3786188"/>
            <a:ext cx="1285875" cy="1271587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решение 8"/>
          <p:cNvSpPr/>
          <p:nvPr/>
        </p:nvSpPr>
        <p:spPr>
          <a:xfrm>
            <a:off x="5072063" y="2571750"/>
            <a:ext cx="2071687" cy="1428750"/>
          </a:xfrm>
          <a:prstGeom prst="flowChartDecisi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20" name="Picture 1" descr="C:\Users\NEW\Desktop\Новая папка (6)\0_bfb1d_feec53fd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1643063"/>
            <a:ext cx="9286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" descr="C:\Users\NEW\Desktop\Новая папка (6)\0_bfb20_24b97424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3857625"/>
            <a:ext cx="117475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3" descr="C:\Users\NEW\Desktop\Новая папка (6)\0_bfb21_dd60d253_X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1214438"/>
            <a:ext cx="1179513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4" descr="C:\Users\NEW\Desktop\Новая папка (6)\0_bfb1f_e16072ad_XL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2714625"/>
            <a:ext cx="11557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5" descr="C:\Users\NEW\Desktop\Новая папка (6)\0_bfb22_23f25a3c_XL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0" y="1428750"/>
            <a:ext cx="1143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5" name="Picture 6" descr="C:\Users\NEW\Desktop\Новая папка (6)\0_bfb23_939bd848_XL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0" y="4357688"/>
            <a:ext cx="1001713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7" descr="C:\Users\NEW\Desktop\Новая папка (6)\0_bfb24_dfe1badc_XL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3375" y="4357688"/>
            <a:ext cx="1071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8" descr="C:\Users\NEW\Desktop\Новая папка (6)\0_bfb25_50193854_XL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86500" y="2500313"/>
            <a:ext cx="1214438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9" descr="C:\Users\NEW\Desktop\Новая папка (6)\0_bfb1b_771f330b_XL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71813" y="3429000"/>
            <a:ext cx="120015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Рисунок 23" descr="b30055d72c217cb3cdfbef390b4abf19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509290">
            <a:off x="7178675" y="4254500"/>
            <a:ext cx="103663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0" name="Рисунок 27" descr="0_b1d3f_d0087229_orig.gif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313" y="-285750"/>
            <a:ext cx="47625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Рисунок 28" descr="b30055d72c217cb3cdfbef390b4abf19.gif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-1654419">
            <a:off x="7951788" y="4994275"/>
            <a:ext cx="1081087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2" name="Picture 2" descr="C:\Users\NEW\Desktop\зима\анимация\картинки-анимашки\animal\0_a6bb4_3a476e1a_S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786563" y="857250"/>
            <a:ext cx="5429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3" name="Picture 3" descr="C:\Users\NEW\Desktop\зима\анимация\картинки-анимашки\animal\0_a6b90_eb88190a_S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643563" y="5286375"/>
            <a:ext cx="14287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4" name="Picture 4" descr="C:\Users\NEW\Desktop\зима\анимация\картинки-анимашки\animal\0_a6b65_6c992d56_S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715250" y="1500188"/>
            <a:ext cx="14287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5" name="Picture 5" descr="C:\Users\NEW\Desktop\зима\анимация\картинки-анимашки\бабочки и цветочки\4347c9a3cc2cd18ae948f9e5a9a0e1b0.gif"/>
          <p:cNvPicPr>
            <a:picLocks noChangeAspect="1" noChangeArrowheads="1" noCrop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85750" y="4357688"/>
            <a:ext cx="152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500688" cy="511175"/>
          </a:xfrm>
        </p:spPr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</a:rPr>
              <a:t>Д/И «НАЙДИ СОСЕДЕЙ ЧИСЛА»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85875"/>
            <a:ext cx="2000250" cy="190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8" y="3143250"/>
            <a:ext cx="17859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4929188"/>
            <a:ext cx="18573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285875"/>
            <a:ext cx="18811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4929188"/>
            <a:ext cx="178593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143250"/>
            <a:ext cx="20002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1285875"/>
            <a:ext cx="1785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929188"/>
            <a:ext cx="20002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3143250"/>
            <a:ext cx="188118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4929188" y="1571625"/>
          <a:ext cx="714380" cy="1188720"/>
        </p:xfrm>
        <a:graphic>
          <a:graphicData uri="http://schemas.openxmlformats.org/drawingml/2006/table">
            <a:tbl>
              <a:tblPr/>
              <a:tblGrid>
                <a:gridCol w="714380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sz="7200" b="1" dirty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143000" y="1643063"/>
          <a:ext cx="761984" cy="1237302"/>
        </p:xfrm>
        <a:graphic>
          <a:graphicData uri="http://schemas.openxmlformats.org/drawingml/2006/table">
            <a:tbl>
              <a:tblPr/>
              <a:tblGrid>
                <a:gridCol w="761984"/>
              </a:tblGrid>
              <a:tr h="1237302">
                <a:tc>
                  <a:txBody>
                    <a:bodyPr/>
                    <a:lstStyle/>
                    <a:p>
                      <a:r>
                        <a:rPr lang="ru-RU" sz="7200" b="1" dirty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071813" y="3429000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094426">
                <a:tc>
                  <a:txBody>
                    <a:bodyPr/>
                    <a:lstStyle/>
                    <a:p>
                      <a:r>
                        <a:rPr lang="ru-RU" sz="7200" b="1" dirty="0"/>
                        <a:t>5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143250" y="5143500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117282">
                <a:tc>
                  <a:txBody>
                    <a:bodyPr/>
                    <a:lstStyle/>
                    <a:p>
                      <a:r>
                        <a:rPr lang="ru-RU" sz="7200" b="1" dirty="0"/>
                        <a:t>9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858000" y="4357688"/>
          <a:ext cx="690546" cy="1188720"/>
        </p:xfrm>
        <a:graphic>
          <a:graphicData uri="http://schemas.openxmlformats.org/drawingml/2006/table">
            <a:tbl>
              <a:tblPr/>
              <a:tblGrid>
                <a:gridCol w="690546"/>
              </a:tblGrid>
              <a:tr h="1117282">
                <a:tc>
                  <a:txBody>
                    <a:bodyPr/>
                    <a:lstStyle/>
                    <a:p>
                      <a:r>
                        <a:rPr lang="ru-RU" sz="7200" b="1" dirty="0"/>
                        <a:t>7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929438" y="2571750"/>
          <a:ext cx="642942" cy="1188720"/>
        </p:xfrm>
        <a:graphic>
          <a:graphicData uri="http://schemas.openxmlformats.org/drawingml/2006/table">
            <a:tbl>
              <a:tblPr/>
              <a:tblGrid>
                <a:gridCol w="642942"/>
              </a:tblGrid>
              <a:tr h="104584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7000875" y="1428750"/>
          <a:ext cx="660742" cy="1260158"/>
        </p:xfrm>
        <a:graphic>
          <a:graphicData uri="http://schemas.openxmlformats.org/drawingml/2006/table">
            <a:tbl>
              <a:tblPr/>
              <a:tblGrid>
                <a:gridCol w="660742"/>
              </a:tblGrid>
              <a:tr h="1260158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7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929438" y="5357813"/>
          <a:ext cx="571504" cy="1463040"/>
        </p:xfrm>
        <a:graphic>
          <a:graphicData uri="http://schemas.openxmlformats.org/drawingml/2006/table">
            <a:tbl>
              <a:tblPr/>
              <a:tblGrid>
                <a:gridCol w="571504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200" b="1" dirty="0" smtClean="0"/>
                        <a:t>4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929438" y="3429000"/>
          <a:ext cx="589304" cy="1188720"/>
        </p:xfrm>
        <a:graphic>
          <a:graphicData uri="http://schemas.openxmlformats.org/drawingml/2006/table">
            <a:tbl>
              <a:tblPr/>
              <a:tblGrid>
                <a:gridCol w="5893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6715125" y="428625"/>
          <a:ext cx="1119174" cy="1188720"/>
        </p:xfrm>
        <a:graphic>
          <a:graphicData uri="http://schemas.openxmlformats.org/drawingml/2006/table">
            <a:tbl>
              <a:tblPr/>
              <a:tblGrid>
                <a:gridCol w="1119174"/>
              </a:tblGrid>
              <a:tr h="116586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10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643813" y="1928813"/>
          <a:ext cx="1119174" cy="1188720"/>
        </p:xfrm>
        <a:graphic>
          <a:graphicData uri="http://schemas.openxmlformats.org/drawingml/2006/table">
            <a:tbl>
              <a:tblPr/>
              <a:tblGrid>
                <a:gridCol w="1119174"/>
              </a:tblGrid>
              <a:tr h="116586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10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786688" y="5072063"/>
          <a:ext cx="589304" cy="1188720"/>
        </p:xfrm>
        <a:graphic>
          <a:graphicData uri="http://schemas.openxmlformats.org/drawingml/2006/table">
            <a:tbl>
              <a:tblPr/>
              <a:tblGrid>
                <a:gridCol w="589304"/>
              </a:tblGrid>
              <a:tr h="0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8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7929563" y="714375"/>
          <a:ext cx="642942" cy="1188720"/>
        </p:xfrm>
        <a:graphic>
          <a:graphicData uri="http://schemas.openxmlformats.org/drawingml/2006/table">
            <a:tbl>
              <a:tblPr/>
              <a:tblGrid>
                <a:gridCol w="642942"/>
              </a:tblGrid>
              <a:tr h="1045844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6</a:t>
                      </a:r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373" name="TextBox 30"/>
          <p:cNvSpPr txBox="1">
            <a:spLocks noChangeArrowheads="1"/>
          </p:cNvSpPr>
          <p:nvPr/>
        </p:nvSpPr>
        <p:spPr bwMode="auto">
          <a:xfrm>
            <a:off x="8072438" y="4071938"/>
            <a:ext cx="6143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Calibri" pitchFamily="34" charset="0"/>
              </a:rPr>
              <a:t>5</a:t>
            </a:r>
          </a:p>
        </p:txBody>
      </p:sp>
      <p:sp>
        <p:nvSpPr>
          <p:cNvPr id="14374" name="TextBox 31"/>
          <p:cNvSpPr txBox="1">
            <a:spLocks noChangeArrowheads="1"/>
          </p:cNvSpPr>
          <p:nvPr/>
        </p:nvSpPr>
        <p:spPr bwMode="auto">
          <a:xfrm>
            <a:off x="7786688" y="3357563"/>
            <a:ext cx="6143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Calibri" pitchFamily="34" charset="0"/>
              </a:rPr>
              <a:t>3</a:t>
            </a:r>
          </a:p>
        </p:txBody>
      </p:sp>
      <p:sp>
        <p:nvSpPr>
          <p:cNvPr id="14375" name="TextBox 32"/>
          <p:cNvSpPr txBox="1">
            <a:spLocks noChangeArrowheads="1"/>
          </p:cNvSpPr>
          <p:nvPr/>
        </p:nvSpPr>
        <p:spPr bwMode="auto">
          <a:xfrm>
            <a:off x="8358188" y="5429250"/>
            <a:ext cx="614362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 b="1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4 0.00023 L -0.4198 0.00023 " pathEditMode="relative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-1.83669E-6 L -0.61979 -0.28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94633E-6 L -0.2283 0.13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05 0.02891 L -0.62847 0.249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601 L -0.22466 0.6805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5715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Д/И «Добавь недостающую цепочку»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0" y="857250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42875" y="5429250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071938" y="857250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7858125" y="1714500"/>
            <a:ext cx="1060450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1813" y="1000125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643563" y="2857500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001000" y="5572125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86625" y="1143000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214938" y="928688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572375" y="2714625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00125" y="928688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143125" y="5643563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Трапеция 19"/>
          <p:cNvSpPr/>
          <p:nvPr/>
        </p:nvSpPr>
        <p:spPr>
          <a:xfrm>
            <a:off x="6143625" y="1143000"/>
            <a:ext cx="914400" cy="728663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Трапеция 20"/>
          <p:cNvSpPr/>
          <p:nvPr/>
        </p:nvSpPr>
        <p:spPr>
          <a:xfrm>
            <a:off x="2000250" y="1071563"/>
            <a:ext cx="914400" cy="728662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6643688" y="2928938"/>
            <a:ext cx="914400" cy="728662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Трапеция 22"/>
          <p:cNvSpPr/>
          <p:nvPr/>
        </p:nvSpPr>
        <p:spPr>
          <a:xfrm>
            <a:off x="1285875" y="5857875"/>
            <a:ext cx="914400" cy="728663"/>
          </a:xfrm>
          <a:prstGeom prst="trapezoid">
            <a:avLst/>
          </a:prstGeom>
          <a:solidFill>
            <a:srgbClr val="EB57D9"/>
          </a:solidFill>
          <a:ln>
            <a:solidFill>
              <a:srgbClr val="EB5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Трапеция 23"/>
          <p:cNvSpPr/>
          <p:nvPr/>
        </p:nvSpPr>
        <p:spPr>
          <a:xfrm>
            <a:off x="4357688" y="5786438"/>
            <a:ext cx="914400" cy="728662"/>
          </a:xfrm>
          <a:prstGeom prst="trapezoid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Блок-схема: решение 24"/>
          <p:cNvSpPr/>
          <p:nvPr/>
        </p:nvSpPr>
        <p:spPr>
          <a:xfrm>
            <a:off x="6357938" y="5715000"/>
            <a:ext cx="1428750" cy="857250"/>
          </a:xfrm>
          <a:prstGeom prst="flowChartDecision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143250" y="5572125"/>
            <a:ext cx="1060450" cy="914400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286250" y="4786313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357813" y="5643563"/>
            <a:ext cx="914400" cy="914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06 -0.05367 L 0.47361 -0.3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11636 L 0.1606 -0.399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20842E-6 L -0.19687 -0.38839 " pathEditMode="relative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9579E-6 L -0.70086 -0.3567 " pathEditMode="relative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9001125" cy="654050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</a:rPr>
              <a:t>Д/И «Найди закономерность и добавь предмет»</a:t>
            </a: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71563"/>
            <a:ext cx="195262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2857500"/>
            <a:ext cx="19288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4643438"/>
            <a:ext cx="1857375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071563"/>
            <a:ext cx="192881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643438"/>
            <a:ext cx="1928812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1071563"/>
            <a:ext cx="18573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2857500"/>
            <a:ext cx="18573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2786063"/>
            <a:ext cx="192881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4643438"/>
            <a:ext cx="1928813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1143000"/>
            <a:ext cx="1500188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5" y="1143000"/>
            <a:ext cx="1500188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50" y="4786313"/>
            <a:ext cx="1500188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" y="1143000"/>
            <a:ext cx="171450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2928938"/>
            <a:ext cx="1785938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8" y="4714875"/>
            <a:ext cx="171450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75" y="1143000"/>
            <a:ext cx="1500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50" y="2428875"/>
            <a:ext cx="1500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0" descr="C:\Users\NEW\Desktop\алфавит буквы\0_9adfb_d0768546_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00" y="4572000"/>
            <a:ext cx="1500188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12" descr="C:\Users\NEW\Desktop\алфавит буквы\0_9adfe_23cc926e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00" y="3429000"/>
            <a:ext cx="1714500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13" descr="C:\Users\NEW\Desktop\алфавит буквы\0_74b43_137425ae_S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5" y="2857500"/>
            <a:ext cx="1500188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64955E-7 L -0.63941 0.273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59 0.06708 L -0.64722 0.3504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5715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Д/И «Расставь знаки»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88" y="928688"/>
            <a:ext cx="3143250" cy="1857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143375" y="928688"/>
            <a:ext cx="3071813" cy="185737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8" y="2857500"/>
            <a:ext cx="3143250" cy="19288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43375" y="2857500"/>
            <a:ext cx="3143250" cy="192881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5000625"/>
            <a:ext cx="1500188" cy="1500188"/>
          </a:xfrm>
          <a:prstGeom prst="roundRect">
            <a:avLst/>
          </a:prstGeom>
          <a:solidFill>
            <a:srgbClr val="EB57D9"/>
          </a:solidFill>
          <a:ln>
            <a:solidFill>
              <a:srgbClr val="EB5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/>
              <a:t>8</a:t>
            </a:r>
            <a:endParaRPr lang="ru-RU" sz="72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0" y="5000625"/>
            <a:ext cx="1500188" cy="1500188"/>
          </a:xfrm>
          <a:prstGeom prst="roundRect">
            <a:avLst/>
          </a:prstGeom>
          <a:solidFill>
            <a:srgbClr val="EB57D9"/>
          </a:solidFill>
          <a:ln>
            <a:solidFill>
              <a:srgbClr val="EB57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/>
              <a:t>9</a:t>
            </a:r>
            <a:endParaRPr lang="ru-RU" sz="72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14938" y="5072063"/>
            <a:ext cx="1571625" cy="1500187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 smtClean="0"/>
              <a:t>10</a:t>
            </a:r>
            <a:endParaRPr lang="ru-RU" sz="6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86625" y="5072063"/>
            <a:ext cx="1500188" cy="1500187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 smtClean="0"/>
              <a:t>6</a:t>
            </a:r>
            <a:endParaRPr lang="ru-RU" sz="7200" b="1" dirty="0"/>
          </a:p>
        </p:txBody>
      </p:sp>
      <p:pic>
        <p:nvPicPr>
          <p:cNvPr id="17418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20763"/>
            <a:ext cx="11747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0175" y="928688"/>
            <a:ext cx="123031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857375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1857375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000125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992188"/>
            <a:ext cx="12144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928688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000125"/>
            <a:ext cx="116046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1714500"/>
            <a:ext cx="12049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7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1714500"/>
            <a:ext cx="12049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8" name="Picture 2" descr="C:\Users\NEW\Desktop\алфавит буквы\0_921a4_f3450e4f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785938"/>
            <a:ext cx="110331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9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000375"/>
            <a:ext cx="1071563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0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3000375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1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3000375"/>
            <a:ext cx="94773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2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786188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3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786188"/>
            <a:ext cx="96361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4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3786188"/>
            <a:ext cx="10207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5" name="Picture 6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75" y="3000375"/>
            <a:ext cx="9429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6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2857500"/>
            <a:ext cx="1071562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7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857500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8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2857500"/>
            <a:ext cx="1000125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39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2786063"/>
            <a:ext cx="10207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0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571875"/>
            <a:ext cx="114300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1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3643313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42" name="Picture 5" descr="C:\Users\NEW\Desktop\алфавит буквы\0_78a67_cb623fc1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3643313"/>
            <a:ext cx="10160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358063" y="2143125"/>
            <a:ext cx="714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=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44" name="TextBox 38"/>
          <p:cNvSpPr txBox="1">
            <a:spLocks noChangeArrowheads="1"/>
          </p:cNvSpPr>
          <p:nvPr/>
        </p:nvSpPr>
        <p:spPr bwMode="auto">
          <a:xfrm>
            <a:off x="8143875" y="3429000"/>
            <a:ext cx="714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=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929563" y="1071563"/>
            <a:ext cx="644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&lt;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429500" y="4143375"/>
            <a:ext cx="644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&lt;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286625" y="3143250"/>
            <a:ext cx="644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&gt;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48" name="TextBox 43"/>
          <p:cNvSpPr txBox="1">
            <a:spLocks noChangeArrowheads="1"/>
          </p:cNvSpPr>
          <p:nvPr/>
        </p:nvSpPr>
        <p:spPr bwMode="auto">
          <a:xfrm>
            <a:off x="8215313" y="2286000"/>
            <a:ext cx="644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7200" b="1">
                <a:solidFill>
                  <a:srgbClr val="FF0000"/>
                </a:solidFill>
                <a:latin typeface="Calibri" pitchFamily="34" charset="0"/>
              </a:rPr>
              <a:t>&lt;</a:t>
            </a:r>
            <a:endParaRPr lang="ru-RU" sz="72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0.05667 L -0.48906 0.025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44 0.00555 L -0.42257 0.14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2408E-6 L -0.62343 0.154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" y="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09114E-6 L -0.06458 0.3148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ru-RU" sz="4800" b="1" smtClean="0">
                <a:solidFill>
                  <a:srgbClr val="FF0000"/>
                </a:solidFill>
              </a:rPr>
              <a:t>Д/И «Посчитай и запиши»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1357313"/>
            <a:ext cx="1714500" cy="155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28875" y="1357313"/>
            <a:ext cx="1571625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5" y="1357313"/>
            <a:ext cx="1428750" cy="15573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50" y="3071813"/>
            <a:ext cx="1714500" cy="15716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28875" y="3071813"/>
            <a:ext cx="1571625" cy="15716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29125" y="3071813"/>
            <a:ext cx="1428750" cy="157162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50" y="4786313"/>
            <a:ext cx="1714500" cy="15716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28875" y="4786313"/>
            <a:ext cx="1571625" cy="15716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29125" y="4786313"/>
            <a:ext cx="1428750" cy="15716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929438" y="1928813"/>
            <a:ext cx="714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EB57D9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18444" name="TextBox 13"/>
          <p:cNvSpPr txBox="1">
            <a:spLocks noChangeArrowheads="1"/>
          </p:cNvSpPr>
          <p:nvPr/>
        </p:nvSpPr>
        <p:spPr bwMode="auto">
          <a:xfrm>
            <a:off x="6572250" y="2786063"/>
            <a:ext cx="857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8445" name="TextBox 14"/>
          <p:cNvSpPr txBox="1">
            <a:spLocks noChangeArrowheads="1"/>
          </p:cNvSpPr>
          <p:nvPr/>
        </p:nvSpPr>
        <p:spPr bwMode="auto">
          <a:xfrm>
            <a:off x="8429625" y="4929188"/>
            <a:ext cx="714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9</a:t>
            </a:r>
          </a:p>
        </p:txBody>
      </p:sp>
      <p:sp>
        <p:nvSpPr>
          <p:cNvPr id="18446" name="TextBox 15"/>
          <p:cNvSpPr txBox="1">
            <a:spLocks noChangeArrowheads="1"/>
          </p:cNvSpPr>
          <p:nvPr/>
        </p:nvSpPr>
        <p:spPr bwMode="auto">
          <a:xfrm>
            <a:off x="5786438" y="1571625"/>
            <a:ext cx="9636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18447" name="TextBox 16"/>
          <p:cNvSpPr txBox="1">
            <a:spLocks noChangeArrowheads="1"/>
          </p:cNvSpPr>
          <p:nvPr/>
        </p:nvSpPr>
        <p:spPr bwMode="auto">
          <a:xfrm>
            <a:off x="6000750" y="2786063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EB57D9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18448" name="TextBox 17"/>
          <p:cNvSpPr txBox="1">
            <a:spLocks noChangeArrowheads="1"/>
          </p:cNvSpPr>
          <p:nvPr/>
        </p:nvSpPr>
        <p:spPr bwMode="auto">
          <a:xfrm>
            <a:off x="5929313" y="4071938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18449" name="TextBox 18"/>
          <p:cNvSpPr txBox="1">
            <a:spLocks noChangeArrowheads="1"/>
          </p:cNvSpPr>
          <p:nvPr/>
        </p:nvSpPr>
        <p:spPr bwMode="auto">
          <a:xfrm>
            <a:off x="8358188" y="2714625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C00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18450" name="TextBox 19"/>
          <p:cNvSpPr txBox="1">
            <a:spLocks noChangeArrowheads="1"/>
          </p:cNvSpPr>
          <p:nvPr/>
        </p:nvSpPr>
        <p:spPr bwMode="auto">
          <a:xfrm>
            <a:off x="7786688" y="2214563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58188" y="3571875"/>
            <a:ext cx="5746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6</a:t>
            </a:r>
          </a:p>
        </p:txBody>
      </p:sp>
      <p:sp>
        <p:nvSpPr>
          <p:cNvPr id="18452" name="TextBox 21"/>
          <p:cNvSpPr txBox="1">
            <a:spLocks noChangeArrowheads="1"/>
          </p:cNvSpPr>
          <p:nvPr/>
        </p:nvSpPr>
        <p:spPr bwMode="auto">
          <a:xfrm>
            <a:off x="8358188" y="1714500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7030A0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18453" name="TextBox 22"/>
          <p:cNvSpPr txBox="1">
            <a:spLocks noChangeArrowheads="1"/>
          </p:cNvSpPr>
          <p:nvPr/>
        </p:nvSpPr>
        <p:spPr bwMode="auto">
          <a:xfrm>
            <a:off x="6572250" y="3857625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B050"/>
                </a:solidFill>
                <a:latin typeface="Calibri" pitchFamily="34" charset="0"/>
              </a:rPr>
              <a:t>4</a:t>
            </a:r>
          </a:p>
        </p:txBody>
      </p:sp>
      <p:sp>
        <p:nvSpPr>
          <p:cNvPr id="18454" name="TextBox 23"/>
          <p:cNvSpPr txBox="1">
            <a:spLocks noChangeArrowheads="1"/>
          </p:cNvSpPr>
          <p:nvPr/>
        </p:nvSpPr>
        <p:spPr bwMode="auto">
          <a:xfrm>
            <a:off x="5786438" y="5000625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B050"/>
                </a:solidFill>
                <a:latin typeface="Calibri" pitchFamily="34" charset="0"/>
              </a:rPr>
              <a:t>3</a:t>
            </a:r>
          </a:p>
        </p:txBody>
      </p:sp>
      <p:sp>
        <p:nvSpPr>
          <p:cNvPr id="18455" name="TextBox 24"/>
          <p:cNvSpPr txBox="1">
            <a:spLocks noChangeArrowheads="1"/>
          </p:cNvSpPr>
          <p:nvPr/>
        </p:nvSpPr>
        <p:spPr bwMode="auto">
          <a:xfrm>
            <a:off x="6858000" y="4643438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EB57D9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18456" name="TextBox 25"/>
          <p:cNvSpPr txBox="1">
            <a:spLocks noChangeArrowheads="1"/>
          </p:cNvSpPr>
          <p:nvPr/>
        </p:nvSpPr>
        <p:spPr bwMode="auto">
          <a:xfrm>
            <a:off x="7215188" y="3000375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70C0"/>
                </a:solidFill>
                <a:latin typeface="Calibri" pitchFamily="34" charset="0"/>
              </a:rPr>
              <a:t>7</a:t>
            </a:r>
          </a:p>
        </p:txBody>
      </p:sp>
      <p:sp>
        <p:nvSpPr>
          <p:cNvPr id="18457" name="TextBox 26"/>
          <p:cNvSpPr txBox="1">
            <a:spLocks noChangeArrowheads="1"/>
          </p:cNvSpPr>
          <p:nvPr/>
        </p:nvSpPr>
        <p:spPr bwMode="auto">
          <a:xfrm>
            <a:off x="7858125" y="5429250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70C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7429500" y="4500563"/>
            <a:ext cx="9636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7030A0"/>
                </a:solidFill>
                <a:latin typeface="Calibri" pitchFamily="34" charset="0"/>
              </a:rPr>
              <a:t>10</a:t>
            </a:r>
          </a:p>
        </p:txBody>
      </p:sp>
      <p:sp>
        <p:nvSpPr>
          <p:cNvPr id="18459" name="TextBox 28"/>
          <p:cNvSpPr txBox="1">
            <a:spLocks noChangeArrowheads="1"/>
          </p:cNvSpPr>
          <p:nvPr/>
        </p:nvSpPr>
        <p:spPr bwMode="auto">
          <a:xfrm>
            <a:off x="6572250" y="5500688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6</a:t>
            </a:r>
          </a:p>
        </p:txBody>
      </p:sp>
      <p:pic>
        <p:nvPicPr>
          <p:cNvPr id="18460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0"/>
            <a:ext cx="5715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1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1428750"/>
            <a:ext cx="5556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22488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3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75" y="2122488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4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1336675"/>
            <a:ext cx="5715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5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1357313"/>
            <a:ext cx="571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6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143125"/>
            <a:ext cx="573088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7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50" y="2143125"/>
            <a:ext cx="555625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8" name="Picture 2" descr="C:\Users\NEW\Desktop\алфавит буквы\0_96cdd_d261b08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1979613"/>
            <a:ext cx="500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9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0718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0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0718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1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30718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2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6433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3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36433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4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4071938"/>
            <a:ext cx="56832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5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900" y="4071938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6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3643313"/>
            <a:ext cx="5461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77" name="Picture 3" descr="C:\Users\NEW\Desktop\алфавит буквы\0_b9b9e_97ce15dc_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429000"/>
            <a:ext cx="67468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78" name="TextBox 46"/>
          <p:cNvSpPr txBox="1">
            <a:spLocks noChangeArrowheads="1"/>
          </p:cNvSpPr>
          <p:nvPr/>
        </p:nvSpPr>
        <p:spPr bwMode="auto">
          <a:xfrm>
            <a:off x="1928813" y="1714500"/>
            <a:ext cx="500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+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479" name="TextBox 47"/>
          <p:cNvSpPr txBox="1">
            <a:spLocks noChangeArrowheads="1"/>
          </p:cNvSpPr>
          <p:nvPr/>
        </p:nvSpPr>
        <p:spPr bwMode="auto">
          <a:xfrm>
            <a:off x="3929063" y="1785938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=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500938" y="1571625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9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481" name="TextBox 53"/>
          <p:cNvSpPr txBox="1">
            <a:spLocks noChangeArrowheads="1"/>
          </p:cNvSpPr>
          <p:nvPr/>
        </p:nvSpPr>
        <p:spPr bwMode="auto">
          <a:xfrm>
            <a:off x="7286625" y="3643313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2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8482" name="TextBox 54"/>
          <p:cNvSpPr txBox="1">
            <a:spLocks noChangeArrowheads="1"/>
          </p:cNvSpPr>
          <p:nvPr/>
        </p:nvSpPr>
        <p:spPr bwMode="auto">
          <a:xfrm>
            <a:off x="7929563" y="3143250"/>
            <a:ext cx="5746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ru-RU" sz="6000" b="1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8483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5500688"/>
            <a:ext cx="500063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4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5500688"/>
            <a:ext cx="500063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5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5500688"/>
            <a:ext cx="500063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6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857750"/>
            <a:ext cx="500063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7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857750"/>
            <a:ext cx="500063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8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4857750"/>
            <a:ext cx="500063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89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5500688"/>
            <a:ext cx="58737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0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5500688"/>
            <a:ext cx="560387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1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4851400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2" name="Picture 4" descr="C:\Users\NEW\Desktop\алфавит буквы\0_9219b_d6901531_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857750"/>
            <a:ext cx="571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93" name="TextBox 65"/>
          <p:cNvSpPr txBox="1">
            <a:spLocks noChangeArrowheads="1"/>
          </p:cNvSpPr>
          <p:nvPr/>
        </p:nvSpPr>
        <p:spPr bwMode="auto">
          <a:xfrm>
            <a:off x="2000250" y="3286125"/>
            <a:ext cx="420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-</a:t>
            </a:r>
          </a:p>
        </p:txBody>
      </p:sp>
      <p:sp>
        <p:nvSpPr>
          <p:cNvPr id="18494" name="TextBox 69"/>
          <p:cNvSpPr txBox="1">
            <a:spLocks noChangeArrowheads="1"/>
          </p:cNvSpPr>
          <p:nvPr/>
        </p:nvSpPr>
        <p:spPr bwMode="auto">
          <a:xfrm>
            <a:off x="3929063" y="3071813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=</a:t>
            </a:r>
          </a:p>
        </p:txBody>
      </p:sp>
      <p:sp>
        <p:nvSpPr>
          <p:cNvPr id="18495" name="TextBox 70"/>
          <p:cNvSpPr txBox="1">
            <a:spLocks noChangeArrowheads="1"/>
          </p:cNvSpPr>
          <p:nvPr/>
        </p:nvSpPr>
        <p:spPr bwMode="auto">
          <a:xfrm>
            <a:off x="3929063" y="5000625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=</a:t>
            </a:r>
          </a:p>
        </p:txBody>
      </p:sp>
      <p:sp>
        <p:nvSpPr>
          <p:cNvPr id="18496" name="TextBox 71"/>
          <p:cNvSpPr txBox="1">
            <a:spLocks noChangeArrowheads="1"/>
          </p:cNvSpPr>
          <p:nvPr/>
        </p:nvSpPr>
        <p:spPr bwMode="auto">
          <a:xfrm>
            <a:off x="1928813" y="4857750"/>
            <a:ext cx="568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0303E-7 L -0.28091 0.0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2914 L -0.23386 0.207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.00069 L -0.29427 0.0846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8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000125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Д/И «Найди отличия»</a:t>
            </a:r>
          </a:p>
        </p:txBody>
      </p:sp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285750" y="1143000"/>
            <a:ext cx="1714500" cy="1785938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85750" y="2857500"/>
            <a:ext cx="1714500" cy="1785938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85750" y="4643438"/>
            <a:ext cx="1714500" cy="1785937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2000250" y="1143000"/>
            <a:ext cx="1714500" cy="1785938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2000250" y="2857500"/>
            <a:ext cx="1714500" cy="1785938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3" name="Rectangle 3"/>
          <p:cNvSpPr>
            <a:spLocks noChangeArrowheads="1"/>
          </p:cNvSpPr>
          <p:nvPr/>
        </p:nvSpPr>
        <p:spPr bwMode="auto">
          <a:xfrm>
            <a:off x="2000250" y="4643438"/>
            <a:ext cx="1714500" cy="1785937"/>
          </a:xfrm>
          <a:prstGeom prst="rect">
            <a:avLst/>
          </a:prstGeom>
          <a:solidFill>
            <a:srgbClr val="EB57D9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4" name="Rectangle 3"/>
          <p:cNvSpPr>
            <a:spLocks noChangeArrowheads="1"/>
          </p:cNvSpPr>
          <p:nvPr/>
        </p:nvSpPr>
        <p:spPr bwMode="auto">
          <a:xfrm>
            <a:off x="7143750" y="1143000"/>
            <a:ext cx="1714500" cy="1785938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>
            <a:off x="5429250" y="1143000"/>
            <a:ext cx="1714500" cy="1785938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6" name="Rectangle 3"/>
          <p:cNvSpPr>
            <a:spLocks noChangeArrowheads="1"/>
          </p:cNvSpPr>
          <p:nvPr/>
        </p:nvSpPr>
        <p:spPr bwMode="auto">
          <a:xfrm>
            <a:off x="7143750" y="2928938"/>
            <a:ext cx="1714500" cy="1785937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7" name="Rectangle 3"/>
          <p:cNvSpPr>
            <a:spLocks noChangeArrowheads="1"/>
          </p:cNvSpPr>
          <p:nvPr/>
        </p:nvSpPr>
        <p:spPr bwMode="auto">
          <a:xfrm>
            <a:off x="5429250" y="2928938"/>
            <a:ext cx="1714500" cy="1785937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8" name="Rectangle 3"/>
          <p:cNvSpPr>
            <a:spLocks noChangeArrowheads="1"/>
          </p:cNvSpPr>
          <p:nvPr/>
        </p:nvSpPr>
        <p:spPr bwMode="auto">
          <a:xfrm>
            <a:off x="7143750" y="4714875"/>
            <a:ext cx="1714500" cy="1785938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9" name="Rectangle 3"/>
          <p:cNvSpPr>
            <a:spLocks noChangeArrowheads="1"/>
          </p:cNvSpPr>
          <p:nvPr/>
        </p:nvSpPr>
        <p:spPr bwMode="auto">
          <a:xfrm>
            <a:off x="5429250" y="4714875"/>
            <a:ext cx="1714500" cy="1785938"/>
          </a:xfrm>
          <a:prstGeom prst="rect">
            <a:avLst/>
          </a:prstGeom>
          <a:solidFill>
            <a:srgbClr val="FFFF00"/>
          </a:solidFill>
          <a:ln w="57150">
            <a:solidFill>
              <a:srgbClr val="00B05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71500" y="1357313"/>
            <a:ext cx="1285875" cy="1357312"/>
          </a:xfrm>
          <a:prstGeom prst="triangl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>
            <a:stCxn id="24" idx="0"/>
            <a:endCxn id="24" idx="3"/>
          </p:cNvCxnSpPr>
          <p:nvPr/>
        </p:nvCxnSpPr>
        <p:spPr>
          <a:xfrm rot="16200000" flipH="1">
            <a:off x="534988" y="2035175"/>
            <a:ext cx="1357312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963613" y="2249488"/>
            <a:ext cx="928687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570707" y="2285206"/>
            <a:ext cx="85725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06425" y="2535238"/>
            <a:ext cx="357187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>
            <a:off x="1427956" y="2499519"/>
            <a:ext cx="428625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476" name="AutoShape 4"/>
          <p:cNvSpPr>
            <a:spLocks noChangeArrowheads="1"/>
          </p:cNvSpPr>
          <p:nvPr/>
        </p:nvSpPr>
        <p:spPr bwMode="auto">
          <a:xfrm>
            <a:off x="642938" y="3143250"/>
            <a:ext cx="1143000" cy="1401763"/>
          </a:xfrm>
          <a:prstGeom prst="diamond">
            <a:avLst/>
          </a:prstGeom>
          <a:solidFill>
            <a:srgbClr val="EB57D9"/>
          </a:solidFill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514351" y="3771900"/>
            <a:ext cx="1401762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1142206" y="3858419"/>
            <a:ext cx="714375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72294" y="3856832"/>
            <a:ext cx="714375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893763" y="3821113"/>
            <a:ext cx="928687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608013" y="3821113"/>
            <a:ext cx="928687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1463675" y="3894138"/>
            <a:ext cx="357187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642144" y="3858419"/>
            <a:ext cx="28575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484" name="Oval 7"/>
          <p:cNvSpPr>
            <a:spLocks noChangeArrowheads="1"/>
          </p:cNvSpPr>
          <p:nvPr/>
        </p:nvSpPr>
        <p:spPr bwMode="auto">
          <a:xfrm rot="2145046">
            <a:off x="782638" y="4840288"/>
            <a:ext cx="914400" cy="1508125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5400000">
            <a:off x="1464469" y="5322094"/>
            <a:ext cx="500062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5400000">
            <a:off x="820738" y="5537200"/>
            <a:ext cx="107315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500857" y="5642769"/>
            <a:ext cx="114300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5400000">
            <a:off x="454819" y="5760244"/>
            <a:ext cx="960438" cy="127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>
            <a:off x="1204119" y="5368132"/>
            <a:ext cx="879475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rot="5400000">
            <a:off x="963612" y="5465763"/>
            <a:ext cx="1071563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rot="5400000">
            <a:off x="606425" y="5608638"/>
            <a:ext cx="1214437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465138" y="5821363"/>
            <a:ext cx="642937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493" name="Oval 8"/>
          <p:cNvSpPr>
            <a:spLocks noChangeArrowheads="1"/>
          </p:cNvSpPr>
          <p:nvPr/>
        </p:nvSpPr>
        <p:spPr bwMode="auto">
          <a:xfrm rot="2145046">
            <a:off x="2195513" y="1330325"/>
            <a:ext cx="1317625" cy="1339850"/>
          </a:xfrm>
          <a:prstGeom prst="ellipse">
            <a:avLst/>
          </a:prstGeom>
          <a:noFill/>
          <a:ln w="76200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rot="5400000">
            <a:off x="2143919" y="1999457"/>
            <a:ext cx="1285875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5400000">
            <a:off x="2705100" y="2008188"/>
            <a:ext cx="1017587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5400000">
            <a:off x="1892301" y="2035175"/>
            <a:ext cx="1071562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 rot="5400000">
            <a:off x="1965325" y="1963738"/>
            <a:ext cx="1214437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5400000">
            <a:off x="3000375" y="2000251"/>
            <a:ext cx="71437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5400000">
            <a:off x="2000250" y="2071688"/>
            <a:ext cx="5715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500" name="AutoShape 9"/>
          <p:cNvSpPr>
            <a:spLocks noChangeArrowheads="1"/>
          </p:cNvSpPr>
          <p:nvPr/>
        </p:nvSpPr>
        <p:spPr bwMode="auto">
          <a:xfrm>
            <a:off x="2071688" y="3357563"/>
            <a:ext cx="1519237" cy="949325"/>
          </a:xfrm>
          <a:prstGeom prst="diamond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117" name="Прямая соединительная линия 116"/>
          <p:cNvCxnSpPr/>
          <p:nvPr/>
        </p:nvCxnSpPr>
        <p:spPr>
          <a:xfrm rot="16200000" flipH="1">
            <a:off x="2334419" y="3809207"/>
            <a:ext cx="928687" cy="2540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2749550" y="3822700"/>
            <a:ext cx="64293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 rot="5400000">
            <a:off x="3213894" y="3858419"/>
            <a:ext cx="28575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rot="5400000">
            <a:off x="2215357" y="3856831"/>
            <a:ext cx="57150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 rot="5400000">
            <a:off x="2213769" y="3858419"/>
            <a:ext cx="28575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 rot="5400000">
            <a:off x="2999581" y="3858419"/>
            <a:ext cx="428625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1" name="Прямая соединительная линия 140"/>
          <p:cNvCxnSpPr/>
          <p:nvPr/>
        </p:nvCxnSpPr>
        <p:spPr>
          <a:xfrm rot="5400000">
            <a:off x="2286794" y="3856832"/>
            <a:ext cx="714375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 rot="5400000">
            <a:off x="2536825" y="3822701"/>
            <a:ext cx="784225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8" name="Прямая соединительная линия 177"/>
          <p:cNvCxnSpPr/>
          <p:nvPr/>
        </p:nvCxnSpPr>
        <p:spPr>
          <a:xfrm rot="5400000">
            <a:off x="2393950" y="2035175"/>
            <a:ext cx="1214438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510" name="AutoShape 10"/>
          <p:cNvSpPr>
            <a:spLocks noChangeArrowheads="1"/>
          </p:cNvSpPr>
          <p:nvPr/>
        </p:nvSpPr>
        <p:spPr bwMode="auto">
          <a:xfrm flipH="1">
            <a:off x="2428875" y="4929188"/>
            <a:ext cx="822325" cy="1174750"/>
          </a:xfrm>
          <a:prstGeom prst="rtTriangle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181" name="Прямая соединительная линия 180"/>
          <p:cNvCxnSpPr/>
          <p:nvPr/>
        </p:nvCxnSpPr>
        <p:spPr>
          <a:xfrm rot="5400000">
            <a:off x="2643982" y="5642769"/>
            <a:ext cx="85725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3" name="Прямая соединительная линия 182"/>
          <p:cNvCxnSpPr/>
          <p:nvPr/>
        </p:nvCxnSpPr>
        <p:spPr>
          <a:xfrm rot="5400000">
            <a:off x="2536826" y="5749925"/>
            <a:ext cx="785812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/>
          <p:nvPr/>
        </p:nvCxnSpPr>
        <p:spPr>
          <a:xfrm rot="5400000">
            <a:off x="2501107" y="5857081"/>
            <a:ext cx="57150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7" name="Прямая соединительная линия 186"/>
          <p:cNvCxnSpPr/>
          <p:nvPr/>
        </p:nvCxnSpPr>
        <p:spPr>
          <a:xfrm rot="5400000">
            <a:off x="2501107" y="5928519"/>
            <a:ext cx="285750" cy="158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5786438" y="1571625"/>
            <a:ext cx="1000125" cy="1071563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9516" name="Rectangle 12"/>
          <p:cNvSpPr>
            <a:spLocks noChangeArrowheads="1"/>
          </p:cNvSpPr>
          <p:nvPr/>
        </p:nvSpPr>
        <p:spPr bwMode="auto">
          <a:xfrm>
            <a:off x="7358063" y="3357563"/>
            <a:ext cx="1366837" cy="91440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517" name="AutoShape 13"/>
          <p:cNvSpPr>
            <a:spLocks noChangeArrowheads="1"/>
          </p:cNvSpPr>
          <p:nvPr/>
        </p:nvSpPr>
        <p:spPr bwMode="auto">
          <a:xfrm rot="10800000">
            <a:off x="7429500" y="5072063"/>
            <a:ext cx="1214438" cy="914400"/>
          </a:xfrm>
          <a:custGeom>
            <a:avLst/>
            <a:gdLst>
              <a:gd name="T0" fmla="*/ 1062632 w 21600"/>
              <a:gd name="T1" fmla="*/ 457200 h 21600"/>
              <a:gd name="T2" fmla="*/ 607219 w 21600"/>
              <a:gd name="T3" fmla="*/ 914400 h 21600"/>
              <a:gd name="T4" fmla="*/ 151805 w 21600"/>
              <a:gd name="T5" fmla="*/ 457200 h 21600"/>
              <a:gd name="T6" fmla="*/ 60721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18" name="AutoShape 14"/>
          <p:cNvSpPr>
            <a:spLocks noChangeArrowheads="1"/>
          </p:cNvSpPr>
          <p:nvPr/>
        </p:nvSpPr>
        <p:spPr bwMode="auto">
          <a:xfrm>
            <a:off x="7286625" y="1643063"/>
            <a:ext cx="1462088" cy="990600"/>
          </a:xfrm>
          <a:prstGeom prst="flowChartInputOutpu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5715000" y="3357563"/>
            <a:ext cx="1214438" cy="1071562"/>
          </a:xfrm>
          <a:prstGeom prst="hexagon">
            <a:avLst>
              <a:gd name="adj" fmla="val 33652"/>
              <a:gd name="vf" fmla="val 115470"/>
            </a:avLst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5715000" y="4929188"/>
            <a:ext cx="1285875" cy="1143000"/>
          </a:xfrm>
          <a:prstGeom prst="pentagon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cxnSp>
        <p:nvCxnSpPr>
          <p:cNvPr id="208" name="Прямая соединительная линия 207"/>
          <p:cNvCxnSpPr/>
          <p:nvPr/>
        </p:nvCxnSpPr>
        <p:spPr>
          <a:xfrm>
            <a:off x="5786438" y="1785938"/>
            <a:ext cx="100012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2" name="Прямая соединительная линия 211"/>
          <p:cNvCxnSpPr/>
          <p:nvPr/>
        </p:nvCxnSpPr>
        <p:spPr>
          <a:xfrm>
            <a:off x="5786438" y="2000250"/>
            <a:ext cx="1000125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>
            <a:stCxn id="4107" idx="1"/>
          </p:cNvCxnSpPr>
          <p:nvPr/>
        </p:nvCxnSpPr>
        <p:spPr>
          <a:xfrm rot="10800000" flipV="1">
            <a:off x="5786438" y="2106613"/>
            <a:ext cx="1587" cy="17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/>
          <p:nvPr/>
        </p:nvCxnSpPr>
        <p:spPr>
          <a:xfrm>
            <a:off x="5786438" y="2214563"/>
            <a:ext cx="100012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2" name="Прямая соединительная линия 231"/>
          <p:cNvCxnSpPr/>
          <p:nvPr/>
        </p:nvCxnSpPr>
        <p:spPr>
          <a:xfrm>
            <a:off x="5786438" y="2428875"/>
            <a:ext cx="1000125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5857875" y="3786188"/>
            <a:ext cx="100012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857875" y="4071938"/>
            <a:ext cx="928688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5715000" y="3929063"/>
            <a:ext cx="1214438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6000750" y="4214813"/>
            <a:ext cx="71437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5929313" y="3643313"/>
            <a:ext cx="785812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>
            <a:off x="6000750" y="3500438"/>
            <a:ext cx="642938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/>
          <p:nvPr/>
        </p:nvCxnSpPr>
        <p:spPr>
          <a:xfrm>
            <a:off x="6072188" y="4357688"/>
            <a:ext cx="571500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/>
          <p:nvPr/>
        </p:nvCxnSpPr>
        <p:spPr>
          <a:xfrm>
            <a:off x="6072188" y="5143500"/>
            <a:ext cx="5715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5857875" y="5286375"/>
            <a:ext cx="1000125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5786438" y="5500688"/>
            <a:ext cx="1143000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5857875" y="5715000"/>
            <a:ext cx="1000125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3" name="Прямая соединительная линия 132"/>
          <p:cNvCxnSpPr/>
          <p:nvPr/>
        </p:nvCxnSpPr>
        <p:spPr>
          <a:xfrm>
            <a:off x="5929313" y="5929313"/>
            <a:ext cx="857250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/>
          <p:nvPr/>
        </p:nvCxnSpPr>
        <p:spPr>
          <a:xfrm>
            <a:off x="7572375" y="1785938"/>
            <a:ext cx="1143000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>
            <a:off x="7500938" y="2000250"/>
            <a:ext cx="11430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 rot="10800000" flipH="1">
            <a:off x="7429500" y="2214563"/>
            <a:ext cx="1169988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>
            <a:off x="7358063" y="2428875"/>
            <a:ext cx="114300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>
            <a:off x="7358063" y="3571875"/>
            <a:ext cx="1357312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>
            <a:stCxn id="19516" idx="1"/>
            <a:endCxn id="19516" idx="3"/>
          </p:cNvCxnSpPr>
          <p:nvPr/>
        </p:nvCxnSpPr>
        <p:spPr>
          <a:xfrm rot="10800000" flipH="1">
            <a:off x="7358063" y="3814763"/>
            <a:ext cx="1366837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>
            <a:off x="7358063" y="4071938"/>
            <a:ext cx="1357312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>
            <a:off x="7715250" y="5286375"/>
            <a:ext cx="714375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>
            <a:off x="7643813" y="5500688"/>
            <a:ext cx="785812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>
            <a:off x="7572375" y="5715000"/>
            <a:ext cx="928688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90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Дидактические игры</vt:lpstr>
      <vt:lpstr>Д/И «НАЙДИ СОСЕДЕЙ ЧИСЛА»</vt:lpstr>
      <vt:lpstr>Д/И «Добавь недостающую цепочку»</vt:lpstr>
      <vt:lpstr>Д/И «Найди закономерность и добавь предмет»</vt:lpstr>
      <vt:lpstr>Д/И «Расставь знаки»</vt:lpstr>
      <vt:lpstr>Д/И «Посчитай и запиши»</vt:lpstr>
      <vt:lpstr>Д/И «Найди отличия»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NEW</dc:creator>
  <cp:lastModifiedBy>DNS</cp:lastModifiedBy>
  <cp:revision>94</cp:revision>
  <dcterms:created xsi:type="dcterms:W3CDTF">2014-03-18T11:36:09Z</dcterms:created>
  <dcterms:modified xsi:type="dcterms:W3CDTF">2020-11-27T18:00:51Z</dcterms:modified>
</cp:coreProperties>
</file>