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ds04.infourok.ru/uploads/ex/0f55/0017dd14-daba90d0/img9.jpg" TargetMode="External"/><Relationship Id="rId3" Type="http://schemas.openxmlformats.org/officeDocument/2006/relationships/hyperlink" Target="https://znaniya-ot-nachala.ru/wp-content/uploads/2019/02/psikolojik-korku-1.jpg" TargetMode="External"/><Relationship Id="rId7" Type="http://schemas.openxmlformats.org/officeDocument/2006/relationships/hyperlink" Target="https://image3.slideserve.com/6021829/slide3-l.jpg" TargetMode="External"/><Relationship Id="rId2" Type="http://schemas.openxmlformats.org/officeDocument/2006/relationships/hyperlink" Target="https://ru.wikipedia.org/" TargetMode="External"/><Relationship Id="rId1" Type="http://schemas.openxmlformats.org/officeDocument/2006/relationships/slideLayout" Target="../slideLayouts/slideLayout2.xml"/><Relationship Id="rId6" Type="http://schemas.openxmlformats.org/officeDocument/2006/relationships/hyperlink" Target="https://ru-static.z-dn.net/files/d38/9c13e6d90bcde8a27863a86cfbf19a0f.jpeg" TargetMode="External"/><Relationship Id="rId5" Type="http://schemas.openxmlformats.org/officeDocument/2006/relationships/hyperlink" Target="https://ds05.infourok.ru/uploads/ex/07af/0008cdc6-cced68ca/img1.jpg" TargetMode="External"/><Relationship Id="rId4" Type="http://schemas.openxmlformats.org/officeDocument/2006/relationships/hyperlink" Target="https://vsedavlenie.ru/wp-content/uploads/2018/06/nasledstvennost5.jpg" TargetMode="External"/><Relationship Id="rId9" Type="http://schemas.openxmlformats.org/officeDocument/2006/relationships/hyperlink" Target="https://ds04.infourok.ru/uploads/ex/0f55/0017dd14-daba90d0/img6.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Генетика</a:t>
            </a:r>
            <a:endParaRPr lang="ru-RU" dirty="0"/>
          </a:p>
        </p:txBody>
      </p:sp>
      <p:sp>
        <p:nvSpPr>
          <p:cNvPr id="3" name="Подзаголовок 2"/>
          <p:cNvSpPr>
            <a:spLocks noGrp="1"/>
          </p:cNvSpPr>
          <p:nvPr>
            <p:ph type="subTitle" idx="1"/>
          </p:nvPr>
        </p:nvSpPr>
        <p:spPr/>
        <p:txBody>
          <a:bodyPr/>
          <a:lstStyle/>
          <a:p>
            <a:r>
              <a:rPr lang="ru-RU" dirty="0" smtClean="0"/>
              <a:t>Выполнила: ученица 9 «Б» класса</a:t>
            </a:r>
          </a:p>
          <a:p>
            <a:r>
              <a:rPr lang="ru-RU" dirty="0" err="1" smtClean="0"/>
              <a:t>Малынина</a:t>
            </a:r>
            <a:r>
              <a:rPr lang="ru-RU" dirty="0" smtClean="0"/>
              <a:t> Полина</a:t>
            </a:r>
            <a:endParaRPr lang="ru-RU" dirty="0"/>
          </a:p>
        </p:txBody>
      </p:sp>
    </p:spTree>
    <p:extLst>
      <p:ext uri="{BB962C8B-B14F-4D97-AF65-F5344CB8AC3E}">
        <p14:creationId xmlns:p14="http://schemas.microsoft.com/office/powerpoint/2010/main" val="20764933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829560" y="444138"/>
            <a:ext cx="7983513" cy="5987635"/>
          </a:xfrm>
          <a:prstGeom prst="rect">
            <a:avLst/>
          </a:prstGeom>
        </p:spPr>
      </p:pic>
    </p:spTree>
    <p:extLst>
      <p:ext uri="{BB962C8B-B14F-4D97-AF65-F5344CB8AC3E}">
        <p14:creationId xmlns:p14="http://schemas.microsoft.com/office/powerpoint/2010/main" val="2811708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578765" y="182880"/>
            <a:ext cx="8093165" cy="6069874"/>
          </a:xfrm>
          <a:prstGeom prst="rect">
            <a:avLst/>
          </a:prstGeom>
        </p:spPr>
      </p:pic>
    </p:spTree>
    <p:extLst>
      <p:ext uri="{BB962C8B-B14F-4D97-AF65-F5344CB8AC3E}">
        <p14:creationId xmlns:p14="http://schemas.microsoft.com/office/powerpoint/2010/main" val="3092070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456325" y="-16985"/>
            <a:ext cx="9166646" cy="6874985"/>
          </a:xfrm>
          <a:prstGeom prst="rect">
            <a:avLst/>
          </a:prstGeom>
        </p:spPr>
      </p:pic>
    </p:spTree>
    <p:extLst>
      <p:ext uri="{BB962C8B-B14F-4D97-AF65-F5344CB8AC3E}">
        <p14:creationId xmlns:p14="http://schemas.microsoft.com/office/powerpoint/2010/main" val="4145079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Информационные материалы</a:t>
            </a:r>
            <a:endParaRPr lang="ru-RU" dirty="0"/>
          </a:p>
        </p:txBody>
      </p:sp>
      <p:sp>
        <p:nvSpPr>
          <p:cNvPr id="3" name="Объект 2"/>
          <p:cNvSpPr>
            <a:spLocks noGrp="1"/>
          </p:cNvSpPr>
          <p:nvPr>
            <p:ph idx="1"/>
          </p:nvPr>
        </p:nvSpPr>
        <p:spPr>
          <a:xfrm>
            <a:off x="677334" y="1802675"/>
            <a:ext cx="8596668" cy="4238688"/>
          </a:xfrm>
        </p:spPr>
        <p:txBody>
          <a:bodyPr/>
          <a:lstStyle/>
          <a:p>
            <a:r>
              <a:rPr lang="ru-RU" dirty="0" smtClean="0"/>
              <a:t>Учебник по биологии Сонин «Человек»</a:t>
            </a:r>
          </a:p>
          <a:p>
            <a:r>
              <a:rPr lang="en-US" dirty="0">
                <a:hlinkClick r:id="rId2"/>
              </a:rPr>
              <a:t>https://ru.wikipedia.org</a:t>
            </a:r>
            <a:r>
              <a:rPr lang="en-US" dirty="0" smtClean="0">
                <a:hlinkClick r:id="rId2"/>
              </a:rPr>
              <a:t>/</a:t>
            </a:r>
            <a:endParaRPr lang="ru-RU" dirty="0" smtClean="0"/>
          </a:p>
          <a:p>
            <a:r>
              <a:rPr lang="en-US" dirty="0">
                <a:hlinkClick r:id="rId3"/>
              </a:rPr>
              <a:t>https://</a:t>
            </a:r>
            <a:r>
              <a:rPr lang="en-US" dirty="0" smtClean="0">
                <a:hlinkClick r:id="rId3"/>
              </a:rPr>
              <a:t>znaniya-ot-nachala.ru/wp-content/uploads/2019/02/psikolojik-korku-1.jpg</a:t>
            </a:r>
            <a:endParaRPr lang="ru-RU" dirty="0" smtClean="0"/>
          </a:p>
          <a:p>
            <a:r>
              <a:rPr lang="en-US" dirty="0">
                <a:hlinkClick r:id="rId4"/>
              </a:rPr>
              <a:t>https://</a:t>
            </a:r>
            <a:r>
              <a:rPr lang="en-US" dirty="0" smtClean="0">
                <a:hlinkClick r:id="rId4"/>
              </a:rPr>
              <a:t>vsedavlenie.ru/wp-content/uploads/2018/06/nasledstvennost5.jpg</a:t>
            </a:r>
            <a:endParaRPr lang="ru-RU" dirty="0" smtClean="0"/>
          </a:p>
          <a:p>
            <a:r>
              <a:rPr lang="en-US" dirty="0">
                <a:hlinkClick r:id="rId5"/>
              </a:rPr>
              <a:t>https://</a:t>
            </a:r>
            <a:r>
              <a:rPr lang="en-US" dirty="0" smtClean="0">
                <a:hlinkClick r:id="rId5"/>
              </a:rPr>
              <a:t>ds05.infourok.ru/uploads/ex/07af/0008cdc6-cced68ca/img1.jpg</a:t>
            </a:r>
            <a:endParaRPr lang="ru-RU" dirty="0" smtClean="0"/>
          </a:p>
          <a:p>
            <a:r>
              <a:rPr lang="en-US" dirty="0">
                <a:hlinkClick r:id="rId6"/>
              </a:rPr>
              <a:t>https://</a:t>
            </a:r>
            <a:r>
              <a:rPr lang="en-US" dirty="0" smtClean="0">
                <a:hlinkClick r:id="rId6"/>
              </a:rPr>
              <a:t>ru-static.z-dn.net/files/d38/9c13e6d90bcde8a27863a86cfbf19a0f.jpeg</a:t>
            </a:r>
            <a:endParaRPr lang="ru-RU" dirty="0" smtClean="0"/>
          </a:p>
          <a:p>
            <a:r>
              <a:rPr lang="en-US" dirty="0">
                <a:hlinkClick r:id="rId7"/>
              </a:rPr>
              <a:t>https://</a:t>
            </a:r>
            <a:r>
              <a:rPr lang="en-US" dirty="0" smtClean="0">
                <a:hlinkClick r:id="rId7"/>
              </a:rPr>
              <a:t>image3.slideserve.com/6021829/slide3-l.jpg</a:t>
            </a:r>
            <a:endParaRPr lang="ru-RU" dirty="0" smtClean="0"/>
          </a:p>
          <a:p>
            <a:r>
              <a:rPr lang="en-US" dirty="0">
                <a:hlinkClick r:id="rId8"/>
              </a:rPr>
              <a:t>https://</a:t>
            </a:r>
            <a:r>
              <a:rPr lang="en-US" dirty="0" smtClean="0">
                <a:hlinkClick r:id="rId8"/>
              </a:rPr>
              <a:t>ds04.infourok.ru/uploads/ex/0f55/0017dd14-daba90d0/img9.jpg</a:t>
            </a:r>
            <a:endParaRPr lang="ru-RU" dirty="0" smtClean="0"/>
          </a:p>
          <a:p>
            <a:r>
              <a:rPr lang="en-US" dirty="0">
                <a:hlinkClick r:id="rId9"/>
              </a:rPr>
              <a:t>https://</a:t>
            </a:r>
            <a:r>
              <a:rPr lang="en-US" dirty="0" smtClean="0">
                <a:hlinkClick r:id="rId9"/>
              </a:rPr>
              <a:t>ds04.infourok.ru/uploads/ex/0f55/0017dd14-daba90d0/img6.jpg</a:t>
            </a:r>
            <a:endParaRPr lang="ru-RU" dirty="0" smtClean="0"/>
          </a:p>
          <a:p>
            <a:endParaRPr lang="ru-RU" dirty="0" smtClean="0"/>
          </a:p>
          <a:p>
            <a:endParaRPr lang="ru-RU" dirty="0"/>
          </a:p>
        </p:txBody>
      </p:sp>
    </p:spTree>
    <p:extLst>
      <p:ext uri="{BB962C8B-B14F-4D97-AF65-F5344CB8AC3E}">
        <p14:creationId xmlns:p14="http://schemas.microsoft.com/office/powerpoint/2010/main" val="846568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531223"/>
            <a:ext cx="8596668" cy="5510139"/>
          </a:xfrm>
        </p:spPr>
        <p:txBody>
          <a:bodyPr/>
          <a:lstStyle/>
          <a:p>
            <a:r>
              <a:rPr lang="ru-RU" sz="2400" b="1" dirty="0" smtClean="0"/>
              <a:t>Генетика</a:t>
            </a:r>
            <a:r>
              <a:rPr lang="ru-RU" dirty="0" smtClean="0"/>
              <a:t> </a:t>
            </a:r>
            <a:r>
              <a:rPr lang="ru-RU" dirty="0"/>
              <a:t>(от греч. </a:t>
            </a:r>
            <a:r>
              <a:rPr lang="ru-RU" dirty="0" err="1"/>
              <a:t>γενητως</a:t>
            </a:r>
            <a:r>
              <a:rPr lang="ru-RU" dirty="0"/>
              <a:t> — порождающий, происходящий от </a:t>
            </a:r>
            <a:r>
              <a:rPr lang="ru-RU" dirty="0" smtClean="0"/>
              <a:t>кого-то) </a:t>
            </a:r>
            <a:r>
              <a:rPr lang="ru-RU" dirty="0"/>
              <a:t>— раздел биологии, занимающийся изучением генов, генетических вариаций и наследственности в </a:t>
            </a:r>
            <a:r>
              <a:rPr lang="ru-RU" dirty="0" smtClean="0"/>
              <a:t>организмах.</a:t>
            </a:r>
            <a:endParaRPr lang="ru-RU" dirty="0"/>
          </a:p>
          <a:p>
            <a:endParaRPr lang="ru-RU" dirty="0"/>
          </a:p>
          <a:p>
            <a:r>
              <a:rPr lang="ru-RU" dirty="0"/>
              <a:t>В зависимости от объекта исследования выделяют генетику растений, животных, </a:t>
            </a:r>
            <a:r>
              <a:rPr lang="ru-RU" dirty="0" smtClean="0"/>
              <a:t>микроорганизмов, </a:t>
            </a:r>
            <a:r>
              <a:rPr lang="ru-RU" dirty="0"/>
              <a:t>человека и другие; в зависимости от используемых методов других дисциплин — молекулярную генетику, экологическую генетику и другие.</a:t>
            </a:r>
          </a:p>
          <a:p>
            <a:endParaRPr lang="ru-RU" dirty="0"/>
          </a:p>
          <a:p>
            <a:r>
              <a:rPr lang="ru-RU" dirty="0"/>
              <a:t>Идеи и методы генетики играют важную роль в медицине, сельском хозяйстве, микробиологической промышленности, а также в генной </a:t>
            </a:r>
            <a:r>
              <a:rPr lang="ru-RU" dirty="0" smtClean="0"/>
              <a:t>инженерии</a:t>
            </a:r>
            <a:endParaRPr lang="ru-RU" dirty="0"/>
          </a:p>
        </p:txBody>
      </p:sp>
    </p:spTree>
    <p:extLst>
      <p:ext uri="{BB962C8B-B14F-4D97-AF65-F5344CB8AC3E}">
        <p14:creationId xmlns:p14="http://schemas.microsoft.com/office/powerpoint/2010/main" val="3392466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644435"/>
            <a:ext cx="8596668" cy="5396928"/>
          </a:xfrm>
        </p:spPr>
        <p:txBody>
          <a:bodyPr>
            <a:normAutofit/>
          </a:bodyPr>
          <a:lstStyle/>
          <a:p>
            <a:r>
              <a:rPr lang="ru-RU" sz="2400" b="1" dirty="0" smtClean="0"/>
              <a:t>Наследственность</a:t>
            </a:r>
            <a:r>
              <a:rPr lang="ru-RU" sz="2400" dirty="0" smtClean="0"/>
              <a:t> </a:t>
            </a:r>
            <a:r>
              <a:rPr lang="ru-RU" sz="2400" dirty="0"/>
              <a:t>— способность организмов передавать свои признаки и особенности развития потомству</a:t>
            </a:r>
            <a:r>
              <a:rPr lang="ru-RU" sz="2400" dirty="0" smtClean="0"/>
              <a:t>.</a:t>
            </a:r>
          </a:p>
          <a:p>
            <a:r>
              <a:rPr lang="ru-RU" sz="2400" b="1" dirty="0"/>
              <a:t>Изменчивость</a:t>
            </a:r>
            <a:r>
              <a:rPr lang="ru-RU" sz="2400" dirty="0"/>
              <a:t> — разнообразие признаков среди представителей данного вида, а также свойство потомков приобретать отличия от родительских форм.</a:t>
            </a:r>
          </a:p>
        </p:txBody>
      </p:sp>
      <p:pic>
        <p:nvPicPr>
          <p:cNvPr id="4" name="Рисунок 3"/>
          <p:cNvPicPr>
            <a:picLocks noChangeAspect="1"/>
          </p:cNvPicPr>
          <p:nvPr/>
        </p:nvPicPr>
        <p:blipFill>
          <a:blip r:embed="rId2"/>
          <a:stretch>
            <a:fillRect/>
          </a:stretch>
        </p:blipFill>
        <p:spPr>
          <a:xfrm>
            <a:off x="5741851" y="3457302"/>
            <a:ext cx="4534264" cy="3400698"/>
          </a:xfrm>
          <a:prstGeom prst="rect">
            <a:avLst/>
          </a:prstGeom>
        </p:spPr>
      </p:pic>
      <p:pic>
        <p:nvPicPr>
          <p:cNvPr id="5" name="Рисунок 4"/>
          <p:cNvPicPr>
            <a:picLocks noChangeAspect="1"/>
          </p:cNvPicPr>
          <p:nvPr/>
        </p:nvPicPr>
        <p:blipFill>
          <a:blip r:embed="rId3"/>
          <a:stretch>
            <a:fillRect/>
          </a:stretch>
        </p:blipFill>
        <p:spPr>
          <a:xfrm>
            <a:off x="1102212" y="3339355"/>
            <a:ext cx="4574239" cy="3518645"/>
          </a:xfrm>
          <a:prstGeom prst="rect">
            <a:avLst/>
          </a:prstGeom>
        </p:spPr>
      </p:pic>
    </p:spTree>
    <p:extLst>
      <p:ext uri="{BB962C8B-B14F-4D97-AF65-F5344CB8AC3E}">
        <p14:creationId xmlns:p14="http://schemas.microsoft.com/office/powerpoint/2010/main" val="2217668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1288299" y="73241"/>
            <a:ext cx="7374737" cy="6784759"/>
          </a:xfrm>
          <a:prstGeom prst="rect">
            <a:avLst/>
          </a:prstGeom>
        </p:spPr>
      </p:pic>
    </p:spTree>
    <p:extLst>
      <p:ext uri="{BB962C8B-B14F-4D97-AF65-F5344CB8AC3E}">
        <p14:creationId xmlns:p14="http://schemas.microsoft.com/office/powerpoint/2010/main" val="3524221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330927"/>
            <a:ext cx="8596668" cy="5710436"/>
          </a:xfrm>
        </p:spPr>
        <p:txBody>
          <a:bodyPr/>
          <a:lstStyle/>
          <a:p>
            <a:r>
              <a:rPr lang="ru-RU" sz="2400" b="1" dirty="0"/>
              <a:t>Ген</a:t>
            </a:r>
            <a:r>
              <a:rPr lang="ru-RU" dirty="0"/>
              <a:t> (др.-греч. </a:t>
            </a:r>
            <a:r>
              <a:rPr lang="ru-RU" dirty="0" err="1"/>
              <a:t>γένος</a:t>
            </a:r>
            <a:r>
              <a:rPr lang="ru-RU" dirty="0"/>
              <a:t> — род) — структурная и функциональная единица наследственности живых организмов. Ген представляет собой участок ДНК, задающий последовательность определённого полипептида либо функциональной РНК. Гены (точнее, аллели генов) определяют наследственные признаки организмов, передающиеся от родителей потомству при размножении. Среди некоторых организмов, в основном одноклеточных, встречается горизонтальный перенос генов, не связанный с размножением</a:t>
            </a:r>
            <a:r>
              <a:rPr lang="ru-RU" dirty="0" smtClean="0"/>
              <a:t>.</a:t>
            </a:r>
          </a:p>
          <a:p>
            <a:r>
              <a:rPr lang="ru-RU" b="1" dirty="0" smtClean="0"/>
              <a:t>Дезоксирибонуклеиновая кислота </a:t>
            </a:r>
            <a:r>
              <a:rPr lang="ru-RU" b="1" dirty="0"/>
              <a:t>(ДНК) </a:t>
            </a:r>
            <a:r>
              <a:rPr lang="ru-RU" dirty="0"/>
              <a:t>— макромолекула (одна из трёх основных, две другие — РНК и белки), обеспечивающая хранение, передачу из поколения в поколение и реализацию генетической программы развития и функционирования живых организмов.</a:t>
            </a:r>
          </a:p>
        </p:txBody>
      </p:sp>
      <p:pic>
        <p:nvPicPr>
          <p:cNvPr id="4" name="Рисунок 3"/>
          <p:cNvPicPr>
            <a:picLocks noChangeAspect="1"/>
          </p:cNvPicPr>
          <p:nvPr/>
        </p:nvPicPr>
        <p:blipFill>
          <a:blip r:embed="rId2"/>
          <a:stretch>
            <a:fillRect/>
          </a:stretch>
        </p:blipFill>
        <p:spPr>
          <a:xfrm>
            <a:off x="5353234" y="4086932"/>
            <a:ext cx="4304572" cy="2771068"/>
          </a:xfrm>
          <a:prstGeom prst="rect">
            <a:avLst/>
          </a:prstGeom>
        </p:spPr>
      </p:pic>
    </p:spTree>
    <p:extLst>
      <p:ext uri="{BB962C8B-B14F-4D97-AF65-F5344CB8AC3E}">
        <p14:creationId xmlns:p14="http://schemas.microsoft.com/office/powerpoint/2010/main" val="3010938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96091"/>
            <a:ext cx="8596668" cy="6409509"/>
          </a:xfrm>
        </p:spPr>
        <p:txBody>
          <a:bodyPr>
            <a:normAutofit fontScale="92500" lnSpcReduction="20000"/>
          </a:bodyPr>
          <a:lstStyle/>
          <a:p>
            <a:r>
              <a:rPr lang="ru-RU" dirty="0"/>
              <a:t>Альтернативные признаки – взаимоисключающие, контрастные признаки.</a:t>
            </a:r>
          </a:p>
          <a:p>
            <a:endParaRPr lang="ru-RU" dirty="0"/>
          </a:p>
          <a:p>
            <a:r>
              <a:rPr lang="ru-RU" dirty="0"/>
              <a:t>Гаметы (от греч. «</a:t>
            </a:r>
            <a:r>
              <a:rPr lang="ru-RU" dirty="0" err="1"/>
              <a:t>гаметес</a:t>
            </a:r>
            <a:r>
              <a:rPr lang="ru-RU" dirty="0"/>
              <a:t>» – супруг) – половая клетка растительного или животного организма, несущая один ген из аллельной пары. Гаметы всегда несут гены в «чистом» виде, т. к. образуются путем </a:t>
            </a:r>
            <a:r>
              <a:rPr lang="ru-RU" dirty="0" err="1"/>
              <a:t>мейотического</a:t>
            </a:r>
            <a:r>
              <a:rPr lang="ru-RU" dirty="0"/>
              <a:t> деления клеток и содержат одну из пары гомологичных хромосом</a:t>
            </a:r>
            <a:r>
              <a:rPr lang="ru-RU" dirty="0" smtClean="0"/>
              <a:t>.</a:t>
            </a:r>
            <a:endParaRPr lang="ru-RU" dirty="0"/>
          </a:p>
          <a:p>
            <a:endParaRPr lang="ru-RU" dirty="0"/>
          </a:p>
          <a:p>
            <a:r>
              <a:rPr lang="ru-RU" dirty="0"/>
              <a:t>Гены аллельные – парные гены, расположенные в идентичных участках гомологичных хромосом.</a:t>
            </a:r>
          </a:p>
          <a:p>
            <a:endParaRPr lang="ru-RU" dirty="0"/>
          </a:p>
          <a:p>
            <a:r>
              <a:rPr lang="ru-RU" dirty="0"/>
              <a:t>Генотип — совокупность наследственных задатков (генов) организма.</a:t>
            </a:r>
          </a:p>
          <a:p>
            <a:endParaRPr lang="ru-RU" dirty="0"/>
          </a:p>
          <a:p>
            <a:r>
              <a:rPr lang="ru-RU" dirty="0" err="1"/>
              <a:t>Гетерозигота</a:t>
            </a:r>
            <a:r>
              <a:rPr lang="ru-RU" dirty="0"/>
              <a:t> (от греч. «</a:t>
            </a:r>
            <a:r>
              <a:rPr lang="ru-RU" dirty="0" err="1"/>
              <a:t>гетерос</a:t>
            </a:r>
            <a:r>
              <a:rPr lang="ru-RU" dirty="0"/>
              <a:t>» – другой и зигота) – зигота, имеющая два разных </a:t>
            </a:r>
            <a:r>
              <a:rPr lang="ru-RU" dirty="0" err="1"/>
              <a:t>аллеля</a:t>
            </a:r>
            <a:r>
              <a:rPr lang="ru-RU" dirty="0"/>
              <a:t> по данному гену (</a:t>
            </a:r>
            <a:r>
              <a:rPr lang="ru-RU" dirty="0" err="1"/>
              <a:t>Аа</a:t>
            </a:r>
            <a:r>
              <a:rPr lang="ru-RU" dirty="0"/>
              <a:t>, </a:t>
            </a:r>
            <a:r>
              <a:rPr lang="ru-RU" dirty="0" err="1"/>
              <a:t>Вb</a:t>
            </a:r>
            <a:r>
              <a:rPr lang="ru-RU" dirty="0"/>
              <a:t>).</a:t>
            </a:r>
          </a:p>
          <a:p>
            <a:endParaRPr lang="ru-RU" dirty="0"/>
          </a:p>
          <a:p>
            <a:r>
              <a:rPr lang="ru-RU" dirty="0" err="1"/>
              <a:t>Гомозигота</a:t>
            </a:r>
            <a:r>
              <a:rPr lang="ru-RU" dirty="0"/>
              <a:t> (от греч. «</a:t>
            </a:r>
            <a:r>
              <a:rPr lang="ru-RU" dirty="0" err="1"/>
              <a:t>гомос</a:t>
            </a:r>
            <a:r>
              <a:rPr lang="ru-RU" dirty="0"/>
              <a:t>» – одинаковый и зигота) – зигота, имеющая одинаковые аллели данного гена (оба доминантные или оба рецессивные).</a:t>
            </a:r>
          </a:p>
          <a:p>
            <a:endParaRPr lang="ru-RU" dirty="0"/>
          </a:p>
          <a:p>
            <a:r>
              <a:rPr lang="ru-RU" dirty="0"/>
              <a:t>Гомологичные хромосомы (от греч. «</a:t>
            </a:r>
            <a:r>
              <a:rPr lang="ru-RU" dirty="0" err="1"/>
              <a:t>гомос</a:t>
            </a:r>
            <a:r>
              <a:rPr lang="ru-RU" dirty="0"/>
              <a:t>» – одинаковый) – парные хромосомы, одинаковые по форме, размерам, набору генов. В диплоидной клетке набор хромосом всегда парный: одна хромосома из пары материнского происхождения, вторая – отцовская.</a:t>
            </a:r>
          </a:p>
        </p:txBody>
      </p:sp>
    </p:spTree>
    <p:extLst>
      <p:ext uri="{BB962C8B-B14F-4D97-AF65-F5344CB8AC3E}">
        <p14:creationId xmlns:p14="http://schemas.microsoft.com/office/powerpoint/2010/main" val="684869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16075" y="488543"/>
            <a:ext cx="8919513" cy="3996371"/>
          </a:xfrm>
        </p:spPr>
        <p:txBody>
          <a:bodyPr>
            <a:normAutofit/>
          </a:bodyPr>
          <a:lstStyle/>
          <a:p>
            <a:r>
              <a:rPr lang="ru-RU" sz="1900" dirty="0"/>
              <a:t>Доминантный признак (ген) – преобладающий, проявляющийся – обозначается заглавными буквами латинского алфавита: А, В, С и т. д.</a:t>
            </a:r>
          </a:p>
          <a:p>
            <a:endParaRPr lang="ru-RU" sz="1900" dirty="0"/>
          </a:p>
          <a:p>
            <a:r>
              <a:rPr lang="ru-RU" sz="1900" dirty="0"/>
              <a:t>Рецессивный признак (ген) – подавляемый признак – обозначается соответствующей строчной буквой латинского алфавита: а, b с и т. д</a:t>
            </a:r>
          </a:p>
        </p:txBody>
      </p:sp>
      <p:pic>
        <p:nvPicPr>
          <p:cNvPr id="4" name="Рисунок 3"/>
          <p:cNvPicPr>
            <a:picLocks noChangeAspect="1"/>
          </p:cNvPicPr>
          <p:nvPr/>
        </p:nvPicPr>
        <p:blipFill>
          <a:blip r:embed="rId2"/>
          <a:stretch>
            <a:fillRect/>
          </a:stretch>
        </p:blipFill>
        <p:spPr>
          <a:xfrm>
            <a:off x="277705" y="2428929"/>
            <a:ext cx="9448816" cy="4266520"/>
          </a:xfrm>
          <a:prstGeom prst="rect">
            <a:avLst/>
          </a:prstGeom>
        </p:spPr>
      </p:pic>
    </p:spTree>
    <p:extLst>
      <p:ext uri="{BB962C8B-B14F-4D97-AF65-F5344CB8AC3E}">
        <p14:creationId xmlns:p14="http://schemas.microsoft.com/office/powerpoint/2010/main" val="207719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4785" y="201160"/>
            <a:ext cx="8596668" cy="3880773"/>
          </a:xfrm>
        </p:spPr>
        <p:txBody>
          <a:bodyPr>
            <a:noAutofit/>
          </a:bodyPr>
          <a:lstStyle/>
          <a:p>
            <a:r>
              <a:rPr lang="ru-RU" sz="2800" dirty="0"/>
              <a:t>Скрещивание анализирующее – скрещивание испытуемого организма с другим, являющимся по данному признаку рецессивной </a:t>
            </a:r>
            <a:r>
              <a:rPr lang="ru-RU" sz="2800" dirty="0" err="1"/>
              <a:t>гомозиготой</a:t>
            </a:r>
            <a:r>
              <a:rPr lang="ru-RU" sz="2800" dirty="0"/>
              <a:t>, что позволяет установить генотип испытуемого.</a:t>
            </a:r>
          </a:p>
          <a:p>
            <a:endParaRPr lang="ru-RU" sz="2800" dirty="0"/>
          </a:p>
          <a:p>
            <a:r>
              <a:rPr lang="ru-RU" sz="2800" dirty="0"/>
              <a:t>Скрещивание </a:t>
            </a:r>
            <a:r>
              <a:rPr lang="ru-RU" sz="2800" dirty="0" err="1"/>
              <a:t>дигибридное</a:t>
            </a:r>
            <a:r>
              <a:rPr lang="ru-RU" sz="2800" dirty="0"/>
              <a:t> – скрещивание форм, отличающихся друг от друга по двум парам альтернативных признаков.</a:t>
            </a:r>
          </a:p>
          <a:p>
            <a:endParaRPr lang="ru-RU" sz="2800" dirty="0"/>
          </a:p>
          <a:p>
            <a:r>
              <a:rPr lang="ru-RU" sz="2800" dirty="0"/>
              <a:t>Скрещивание моногибридное – скрещивание форм, отличающихся друг от друга по одной паре альтернативных признаков.</a:t>
            </a:r>
          </a:p>
        </p:txBody>
      </p:sp>
    </p:spTree>
    <p:extLst>
      <p:ext uri="{BB962C8B-B14F-4D97-AF65-F5344CB8AC3E}">
        <p14:creationId xmlns:p14="http://schemas.microsoft.com/office/powerpoint/2010/main" val="271689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529640" y="252550"/>
            <a:ext cx="8012842" cy="6009632"/>
          </a:xfrm>
          <a:prstGeom prst="rect">
            <a:avLst/>
          </a:prstGeom>
        </p:spPr>
      </p:pic>
    </p:spTree>
    <p:extLst>
      <p:ext uri="{BB962C8B-B14F-4D97-AF65-F5344CB8AC3E}">
        <p14:creationId xmlns:p14="http://schemas.microsoft.com/office/powerpoint/2010/main" val="4106025738"/>
      </p:ext>
    </p:extLst>
  </p:cSld>
  <p:clrMapOvr>
    <a:masterClrMapping/>
  </p:clrMapOvr>
</p:sld>
</file>

<file path=ppt/theme/theme1.xml><?xml version="1.0" encoding="utf-8"?>
<a:theme xmlns:a="http://schemas.openxmlformats.org/drawingml/2006/main" name="Аспект">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41</TotalTime>
  <Words>554</Words>
  <Application>Microsoft Office PowerPoint</Application>
  <PresentationFormat>Широкоэкранный</PresentationFormat>
  <Paragraphs>43</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Trebuchet MS</vt:lpstr>
      <vt:lpstr>Wingdings 3</vt:lpstr>
      <vt:lpstr>Аспект</vt:lpstr>
      <vt:lpstr>Генетика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Информационные материалы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Генетика</dc:title>
  <dc:creator>anonim</dc:creator>
  <cp:lastModifiedBy>anonim</cp:lastModifiedBy>
  <cp:revision>5</cp:revision>
  <dcterms:created xsi:type="dcterms:W3CDTF">2020-11-20T13:21:25Z</dcterms:created>
  <dcterms:modified xsi:type="dcterms:W3CDTF">2020-12-01T13:48:21Z</dcterms:modified>
</cp:coreProperties>
</file>