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1" r:id="rId14"/>
    <p:sldId id="268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04A6AE-F26D-47B5-AC76-A4C89406F8CF}" type="datetimeFigureOut">
              <a:rPr lang="ru-RU" smtClean="0"/>
              <a:t>24.10.2018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00AC47-473A-4F77-884F-D46AC0B964D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04A6AE-F26D-47B5-AC76-A4C89406F8CF}" type="datetimeFigureOut">
              <a:rPr lang="ru-RU" smtClean="0"/>
              <a:t>24.10.2018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00AC47-473A-4F77-884F-D46AC0B964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04A6AE-F26D-47B5-AC76-A4C89406F8CF}" type="datetimeFigureOut">
              <a:rPr lang="ru-RU" smtClean="0"/>
              <a:t>24.10.2018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00AC47-473A-4F77-884F-D46AC0B964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04A6AE-F26D-47B5-AC76-A4C89406F8CF}" type="datetimeFigureOut">
              <a:rPr lang="ru-RU" smtClean="0"/>
              <a:t>24.10.2018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00AC47-473A-4F77-884F-D46AC0B964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04A6AE-F26D-47B5-AC76-A4C89406F8CF}" type="datetimeFigureOut">
              <a:rPr lang="ru-RU" smtClean="0"/>
              <a:t>24.10.2018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00AC47-473A-4F77-884F-D46AC0B964D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04A6AE-F26D-47B5-AC76-A4C89406F8CF}" type="datetimeFigureOut">
              <a:rPr lang="ru-RU" smtClean="0"/>
              <a:t>24.10.2018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00AC47-473A-4F77-884F-D46AC0B964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04A6AE-F26D-47B5-AC76-A4C89406F8CF}" type="datetimeFigureOut">
              <a:rPr lang="ru-RU" smtClean="0"/>
              <a:t>24.10.2018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00AC47-473A-4F77-884F-D46AC0B964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04A6AE-F26D-47B5-AC76-A4C89406F8CF}" type="datetimeFigureOut">
              <a:rPr lang="ru-RU" smtClean="0"/>
              <a:t>24.10.2018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00AC47-473A-4F77-884F-D46AC0B964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04A6AE-F26D-47B5-AC76-A4C89406F8CF}" type="datetimeFigureOut">
              <a:rPr lang="ru-RU" smtClean="0"/>
              <a:t>24.10.2018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00AC47-473A-4F77-884F-D46AC0B964D6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04A6AE-F26D-47B5-AC76-A4C89406F8CF}" type="datetimeFigureOut">
              <a:rPr lang="ru-RU" smtClean="0"/>
              <a:t>24.10.2018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00AC47-473A-4F77-884F-D46AC0B964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04A6AE-F26D-47B5-AC76-A4C89406F8CF}" type="datetimeFigureOut">
              <a:rPr lang="ru-RU" smtClean="0"/>
              <a:t>24.10.2018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00AC47-473A-4F77-884F-D46AC0B964D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3104A6AE-F26D-47B5-AC76-A4C89406F8CF}" type="datetimeFigureOut">
              <a:rPr lang="ru-RU" smtClean="0"/>
              <a:t>24.10.2018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1000AC47-473A-4F77-884F-D46AC0B964D6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89489" y="1628800"/>
            <a:ext cx="7772400" cy="2160240"/>
          </a:xfr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marL="182880" algn="ctr"/>
            <a:r>
              <a:rPr lang="ru-RU" sz="3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Разнообразие методов проведения классных часов – залог интереса студентов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0592" y="4509120"/>
            <a:ext cx="6400800" cy="1752600"/>
          </a:xfrm>
        </p:spPr>
        <p:txBody>
          <a:bodyPr/>
          <a:lstStyle/>
          <a:p>
            <a:pPr algn="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Классный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руководитель</a:t>
            </a:r>
            <a:endParaRPr lang="en-US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Берсенёва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Юлия Васильевна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</a:t>
            </a:r>
          </a:p>
          <a:p>
            <a:pPr algn="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188640"/>
            <a:ext cx="770485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БУ «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Нижневартовский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медицинский колледж»</a:t>
            </a:r>
          </a:p>
        </p:txBody>
      </p:sp>
    </p:spTree>
    <p:extLst>
      <p:ext uri="{BB962C8B-B14F-4D97-AF65-F5344CB8AC3E}">
        <p14:creationId xmlns:p14="http://schemas.microsoft.com/office/powerpoint/2010/main" val="715981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60648"/>
            <a:ext cx="8157592" cy="141763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Подготовка классного руководителя к воспитательному часу предполагает следующие действия: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628800"/>
            <a:ext cx="7715200" cy="4896544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определение </a:t>
            </a:r>
            <a:r>
              <a:rPr lang="ru-RU" sz="2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темы классного часа, формулировка его цели исходя из задач воспитательной работы с коллективом;</a:t>
            </a:r>
          </a:p>
          <a:p>
            <a:pPr algn="just"/>
            <a:r>
              <a:rPr lang="ru-RU" sz="2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тщательный отбор материала с учетом поставленных целей и задач, исходя из требований к содержанию классного часа (актуальность, связь с жизнью, опыт учащихся, соответствие возрастным особенностям, образность и эмоциональность, логичность и последовательность);</a:t>
            </a:r>
          </a:p>
          <a:p>
            <a:pPr algn="just"/>
            <a:r>
              <a:rPr lang="ru-RU" sz="2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составление плана подготовки и проведения классного часа; </a:t>
            </a:r>
          </a:p>
          <a:p>
            <a:pPr algn="just"/>
            <a:endParaRPr lang="ru-RU" sz="2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125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16632"/>
            <a:ext cx="7498080" cy="1431032"/>
          </a:xfrm>
        </p:spPr>
        <p:txBody>
          <a:bodyPr>
            <a:noAutofit/>
          </a:bodyPr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Подготовка классного руководителя к воспитательному часу предполагает следующие действия: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1628800"/>
            <a:ext cx="7498080" cy="4800600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привлечение </a:t>
            </a:r>
            <a:r>
              <a:rPr lang="ru-RU" sz="2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обучающихся к активной деятельности в период подготовки и в ходе классного часа;</a:t>
            </a:r>
          </a:p>
          <a:p>
            <a:pPr algn="just"/>
            <a:r>
              <a:rPr lang="ru-RU" sz="2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подбор наглядных пособий и музыкального оформления (если они уместны для данного классного часа), подготовка помещения, создание обстановки, благоприятной для рассмотрения вопроса, для откровенного, непринужденного разговора;</a:t>
            </a:r>
          </a:p>
          <a:p>
            <a:pPr algn="just"/>
            <a:r>
              <a:rPr lang="ru-RU" sz="2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определение своей роли и позиции в процессе подготовки и проведения воспитательного часа;</a:t>
            </a:r>
          </a:p>
          <a:p>
            <a:pPr algn="just"/>
            <a:r>
              <a:rPr lang="ru-RU" sz="2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выявление возможностей по закреплению полученной на классном часе информации в дальнейшей практической деятельности учащихся или студентов.</a:t>
            </a:r>
          </a:p>
          <a:p>
            <a:pPr algn="just"/>
            <a:endParaRPr lang="ru-RU" sz="2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6141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332656"/>
            <a:ext cx="7498080" cy="1359024"/>
          </a:xfrm>
        </p:spPr>
        <p:txBody>
          <a:bodyPr>
            <a:noAutofit/>
          </a:bodyPr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Подготовка классного руководителя к воспитательному часу предполагает следующие действия: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1916832"/>
            <a:ext cx="7498080" cy="4176464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Особое </a:t>
            </a:r>
            <a:r>
              <a:rPr lang="ru-RU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внимание классный руководитель обращает на психологическую подготовку студентов. Желательно уйти от методики обычных разговоров на классных часах о посещаемости, поведении на учебных занятиях, учебе и академических задолженностях студентов. </a:t>
            </a:r>
            <a:r>
              <a:rPr lang="ru-RU" sz="2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Естественно</a:t>
            </a:r>
            <a:r>
              <a:rPr lang="ru-RU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на некоторых классных часах разговор будет идти и об этом. Но в целом учащиеся или студенты должны ожидать классный час, настроиться на важный и серьезный разговор. </a:t>
            </a:r>
          </a:p>
        </p:txBody>
      </p:sp>
    </p:spTree>
    <p:extLst>
      <p:ext uri="{BB962C8B-B14F-4D97-AF65-F5344CB8AC3E}">
        <p14:creationId xmlns:p14="http://schemas.microsoft.com/office/powerpoint/2010/main" val="2182777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03648" y="188640"/>
            <a:ext cx="7498080" cy="1359024"/>
          </a:xfrm>
        </p:spPr>
        <p:txBody>
          <a:bodyPr>
            <a:noAutofit/>
          </a:bodyPr>
          <a:lstStyle/>
          <a:p>
            <a:pPr algn="ctr"/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Подготовка классного руководителя к воспитательному часу предполагает следующие действия:</a:t>
            </a:r>
            <a:br>
              <a:rPr lang="ru-RU" sz="2700" dirty="0">
                <a:latin typeface="Times New Roman" pitchFamily="18" charset="0"/>
                <a:cs typeface="Times New Roman" pitchFamily="18" charset="0"/>
              </a:rPr>
            </a:br>
            <a:endParaRPr lang="ru-RU" sz="27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82296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Настрой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возникает с момента оповещения обучающихся о классном часе. Время от времени можно напоминать о предстоящем разговоре. Но самым лучшим способом подготовки является коллективная творческая деятельность, когда все обучающиеся, разбившись на группы, готовят фрагменты, разделы классного часа, оформляют помещение и т. п.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1056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60648"/>
            <a:ext cx="6512511" cy="11430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Структура (план) классного часа состоит из трех частей: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628800"/>
            <a:ext cx="7776864" cy="4824536"/>
          </a:xfrm>
        </p:spPr>
        <p:txBody>
          <a:bodyPr>
            <a:normAutofit fontScale="92500"/>
          </a:bodyPr>
          <a:lstStyle/>
          <a:p>
            <a:pPr algn="just"/>
            <a:r>
              <a:rPr lang="ru-RU" sz="2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вступительной </a:t>
            </a:r>
            <a:r>
              <a:rPr lang="ru-RU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части - мобилизовать внимание студентов, обеспечить серьезное отношение к теме разговора, определить место и значение обсуждаемого вопроса в жизни человека вообще и молодежи в частности. </a:t>
            </a:r>
          </a:p>
          <a:p>
            <a:pPr algn="just"/>
            <a:r>
              <a:rPr lang="ru-RU" sz="2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основной </a:t>
            </a:r>
            <a:r>
              <a:rPr lang="ru-RU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части - определяется воспитательными задачами классного часа, функциями или формой проведения. Здесь рассматривается основное содержание проблемы.</a:t>
            </a:r>
          </a:p>
          <a:p>
            <a:pPr algn="just"/>
            <a:r>
              <a:rPr lang="ru-RU" sz="2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заключительной </a:t>
            </a:r>
            <a:r>
              <a:rPr lang="ru-RU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части - создать у всех студентов чувство удовлетворения от состоявшегося разговора, возбудить у старших подростков желание внести изменения в свое поведение, в жизнь учебной группы в стенах СПО. </a:t>
            </a:r>
          </a:p>
          <a:p>
            <a:pPr algn="just"/>
            <a:endParaRPr lang="ru-RU" sz="25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8067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412776"/>
            <a:ext cx="7653536" cy="3960440"/>
          </a:xfrm>
        </p:spPr>
        <p:txBody>
          <a:bodyPr anchor="ctr">
            <a:normAutofit/>
          </a:bodyPr>
          <a:lstStyle/>
          <a:p>
            <a:pPr marL="0" indent="0" algn="just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Час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классного руководителя - это форма воспитательной работы, при которой студенты под руководством педагога включаются в специально организованную деятельность, способствующую формированию у них системы отношений к окружающему миру.</a:t>
            </a:r>
          </a:p>
          <a:p>
            <a:pPr algn="just"/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6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548680"/>
            <a:ext cx="7715200" cy="557748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Метод </a:t>
            </a: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воспитания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— система взаимосвязанных действий воспитателя и воспитуемых, обеспечивающих усвоение содержания воспитания. Метод воспитания характеризуется тремя признаками: </a:t>
            </a:r>
          </a:p>
          <a:p>
            <a:pPr algn="just"/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конкретным содержанием воспитательной деятельности;</a:t>
            </a:r>
          </a:p>
          <a:p>
            <a:pPr algn="just"/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определенным способом его усвоения; </a:t>
            </a:r>
          </a:p>
          <a:p>
            <a:pPr algn="just"/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специфической формой взаимодействия участников воспитательного процесса. </a:t>
            </a:r>
          </a:p>
          <a:p>
            <a:pPr algn="just"/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9491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Методы воспитания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0" indent="0" algn="just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В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отличие от методов обучения воспитательные методы способствуют не столько усвоению знаний, сколько приобретению опыта использования уже полученных в процессе обучения знаний, формированию на их основе соответствующих умений, навыков, привычек, форм поведения, ценностных ориентаций.</a:t>
            </a:r>
          </a:p>
          <a:p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1048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8013576" cy="77809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Классификация методов воспитания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000" dirty="0">
                <a:latin typeface="Times New Roman" pitchFamily="18" charset="0"/>
                <a:cs typeface="Times New Roman" pitchFamily="18" charset="0"/>
              </a:rPr>
            </a:br>
            <a:endParaRPr lang="ru-RU" sz="3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196752"/>
            <a:ext cx="7725544" cy="5217443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Методы </a:t>
            </a: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формирования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тех или иных качеств сознания, мыслей и чувств, к которым относятся, например, методы убеждения, дискуссии и т.п.;</a:t>
            </a:r>
          </a:p>
          <a:p>
            <a:pPr marL="0" indent="0" algn="just"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Методы </a:t>
            </a: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организации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практической деятельности, накопления опыта поведения, прежде всего в форме проведения различного рода упражнений, создания воспитывающих ситуаций;</a:t>
            </a:r>
          </a:p>
          <a:p>
            <a:pPr marL="0" indent="0" algn="just"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Методы </a:t>
            </a: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стимулирования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активизации установок сознания и форм поведения с помощью таких приемов, как поощрение или наказание.</a:t>
            </a:r>
          </a:p>
          <a:p>
            <a:pPr algn="just"/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7719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556792"/>
            <a:ext cx="7632848" cy="3474720"/>
          </a:xfrm>
        </p:spPr>
        <p:txBody>
          <a:bodyPr>
            <a:normAutofit/>
          </a:bodyPr>
          <a:lstStyle/>
          <a:p>
            <a:pPr algn="just"/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определение </a:t>
            </a: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его содержания, которое в свою очередь зависит от целей и 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задач,</a:t>
            </a:r>
          </a:p>
          <a:p>
            <a:pPr algn="just"/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возрастных </a:t>
            </a: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особенностей 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подростков,</a:t>
            </a:r>
          </a:p>
          <a:p>
            <a:pPr algn="just"/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опыта </a:t>
            </a: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воспитателя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331640" y="260648"/>
            <a:ext cx="7498080" cy="1143000"/>
          </a:xfrm>
        </p:spPr>
        <p:txBody>
          <a:bodyPr>
            <a:noAutofit/>
          </a:bodyPr>
          <a:lstStyle/>
          <a:p>
            <a:pPr algn="ctr"/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Методика подготовки и проведения классного часа в СПО предполагает:</a:t>
            </a:r>
            <a:br>
              <a:rPr lang="ru-RU" sz="3000" dirty="0">
                <a:latin typeface="Times New Roman" pitchFamily="18" charset="0"/>
                <a:cs typeface="Times New Roman" pitchFamily="18" charset="0"/>
              </a:rPr>
            </a:br>
            <a:endParaRPr lang="ru-RU" sz="3000" dirty="0"/>
          </a:p>
        </p:txBody>
      </p:sp>
    </p:spTree>
    <p:extLst>
      <p:ext uri="{BB962C8B-B14F-4D97-AF65-F5344CB8AC3E}">
        <p14:creationId xmlns:p14="http://schemas.microsoft.com/office/powerpoint/2010/main" val="360184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124744"/>
            <a:ext cx="7437512" cy="5217443"/>
          </a:xfrm>
        </p:spPr>
        <p:txBody>
          <a:bodyPr>
            <a:normAutofit/>
          </a:bodyPr>
          <a:lstStyle/>
          <a:p>
            <a:pPr algn="just"/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человек </a:t>
            </a:r>
            <a:r>
              <a:rPr lang="ru-RU" sz="2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его взаимоотношения с другими людьми; </a:t>
            </a:r>
          </a:p>
          <a:p>
            <a:pPr algn="just"/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наука </a:t>
            </a:r>
            <a:r>
              <a:rPr lang="ru-RU" sz="2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познание; </a:t>
            </a:r>
          </a:p>
          <a:p>
            <a:pPr algn="just"/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прекрасное </a:t>
            </a:r>
            <a:r>
              <a:rPr lang="ru-RU" sz="2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жизни, искусстве, человеке; </a:t>
            </a:r>
          </a:p>
          <a:p>
            <a:pPr algn="just"/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вопросы </a:t>
            </a:r>
            <a:r>
              <a:rPr lang="ru-RU" sz="2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государства и права; </a:t>
            </a:r>
          </a:p>
          <a:p>
            <a:pPr algn="just"/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соблюдение </a:t>
            </a:r>
            <a:r>
              <a:rPr lang="ru-RU" sz="2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гигиенических норм, половое воспитание-профориентация; </a:t>
            </a:r>
          </a:p>
          <a:p>
            <a:pPr algn="just"/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психологическое </a:t>
            </a:r>
            <a:r>
              <a:rPr lang="ru-RU" sz="2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просвещение; </a:t>
            </a:r>
          </a:p>
          <a:p>
            <a:pPr algn="just"/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экономическое </a:t>
            </a:r>
            <a:r>
              <a:rPr lang="ru-RU" sz="2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экологическое воспитание, пропаганда здорового образа жизни и т. д.</a:t>
            </a:r>
          </a:p>
          <a:p>
            <a:pPr algn="just"/>
            <a:endParaRPr lang="ru-RU" sz="2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03648" y="188640"/>
            <a:ext cx="7498080" cy="1143000"/>
          </a:xfrm>
        </p:spPr>
        <p:txBody>
          <a:bodyPr>
            <a:normAutofit/>
          </a:bodyPr>
          <a:lstStyle/>
          <a:p>
            <a:pPr algn="ctr"/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Циклы классных часов</a:t>
            </a:r>
            <a:endParaRPr lang="ru-RU" sz="3000" dirty="0"/>
          </a:p>
        </p:txBody>
      </p:sp>
    </p:spTree>
    <p:extLst>
      <p:ext uri="{BB962C8B-B14F-4D97-AF65-F5344CB8AC3E}">
        <p14:creationId xmlns:p14="http://schemas.microsoft.com/office/powerpoint/2010/main" val="624151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Темы, содержание классных часов классный руководитель определит тогда, когда изучит:</a:t>
            </a:r>
            <a:br>
              <a:rPr lang="ru-RU" sz="3000" dirty="0">
                <a:latin typeface="Times New Roman" pitchFamily="18" charset="0"/>
                <a:cs typeface="Times New Roman" pitchFamily="18" charset="0"/>
              </a:rPr>
            </a:br>
            <a:endParaRPr lang="ru-RU" sz="3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Clr>
                <a:schemeClr val="bg2">
                  <a:lumMod val="50000"/>
                </a:schemeClr>
              </a:buClr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уровень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воспитанности студентов; </a:t>
            </a: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chemeClr val="bg2">
                  <a:lumMod val="50000"/>
                </a:schemeClr>
              </a:buClr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их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нравственные представления, взгляды, интересы, желания, суждения (с помощью анкеты, беседы).</a:t>
            </a:r>
          </a:p>
          <a:p>
            <a:pPr algn="just">
              <a:buClr>
                <a:schemeClr val="bg2">
                  <a:lumMod val="50000"/>
                </a:schemeClr>
              </a:buClr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выявлению наиболее важных тем педагог может привлечь своих подопечных и их родителей.</a:t>
            </a:r>
          </a:p>
          <a:p>
            <a:pPr algn="just"/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4328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8229600" cy="1359024"/>
          </a:xfrm>
        </p:spPr>
        <p:txBody>
          <a:bodyPr>
            <a:noAutofit/>
          </a:bodyPr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Методы и приемы,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используемые при подготовке и проведении  классных часов: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484784"/>
            <a:ext cx="7643192" cy="5184576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Рассказ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чтение газетного и журнального материалов с последующим обсуждением, обзоры периодических изданий, лекции специалистов, анкетирование и анализ его результатов, беседы за круглым столом, обсуждение конкретных событий или ситуаций, знакомство с произведениями искусства, элементы художественно-творческой деятельности самих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студентов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(поют, рисуют, сочиняют), обращения к высказываниям выдающихся людей с последующим обсуждением, «мозговая атака», работа по творческим группам.</a:t>
            </a:r>
          </a:p>
          <a:p>
            <a:pPr marL="0" indent="0" algn="just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7324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331640" y="260648"/>
            <a:ext cx="7128792" cy="1143000"/>
          </a:xfrm>
        </p:spPr>
        <p:txBody>
          <a:bodyPr>
            <a:normAutofit/>
          </a:bodyPr>
          <a:lstStyle/>
          <a:p>
            <a:pPr algn="ctr"/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Воспитательный час можно провести и вне учебного заведения: </a:t>
            </a:r>
            <a:endParaRPr lang="ru-RU" sz="3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601416"/>
            <a:ext cx="7848872" cy="4707904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Классный </a:t>
            </a:r>
            <a:r>
              <a:rPr lang="ru-RU" sz="23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час, посвященный охране природы, лучше всего организовать в лесу, а проблемы нравственности или современного искусства целесообразно рассмотреть после коллективного посещения театра или картинной галереи.</a:t>
            </a:r>
          </a:p>
          <a:p>
            <a:pPr marL="0" indent="0" algn="just">
              <a:buNone/>
            </a:pPr>
            <a:r>
              <a:rPr lang="ru-RU" sz="2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Цикл </a:t>
            </a:r>
            <a:r>
              <a:rPr lang="ru-RU" sz="23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классных часов по нравственному воспитанию: этическая беседа или ситуативные практикумы о нравственных качествах: о дружбе и товариществе, честности и правдивости, доброте, душевной щедрости, проблемах современной молодежи и т. д. </a:t>
            </a:r>
          </a:p>
          <a:p>
            <a:pPr marL="0" indent="0" algn="just">
              <a:buNone/>
            </a:pPr>
            <a:r>
              <a:rPr lang="ru-RU" sz="2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Живое </a:t>
            </a:r>
            <a:r>
              <a:rPr lang="ru-RU" sz="23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слово классного руководителя здесь чередуется с ответами, размышлениями, мнениями студентов.</a:t>
            </a:r>
          </a:p>
          <a:p>
            <a:pPr algn="just"/>
            <a:endParaRPr lang="ru-RU" sz="23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600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40</TotalTime>
  <Words>442</Words>
  <Application>Microsoft Office PowerPoint</Application>
  <PresentationFormat>Экран (4:3)</PresentationFormat>
  <Paragraphs>56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Солнцестояние</vt:lpstr>
      <vt:lpstr>Разнообразие методов проведения классных часов – залог интереса студентов</vt:lpstr>
      <vt:lpstr>Презентация PowerPoint</vt:lpstr>
      <vt:lpstr>Методы воспитания</vt:lpstr>
      <vt:lpstr>Классификация методов воспитания </vt:lpstr>
      <vt:lpstr>Методика подготовки и проведения классного часа в СПО предполагает: </vt:lpstr>
      <vt:lpstr>Циклы классных часов</vt:lpstr>
      <vt:lpstr>Темы, содержание классных часов классный руководитель определит тогда, когда изучит: </vt:lpstr>
      <vt:lpstr>Методы и приемы,  используемые при подготовке и проведении  классных часов: </vt:lpstr>
      <vt:lpstr>Воспитательный час можно провести и вне учебного заведения: </vt:lpstr>
      <vt:lpstr>Подготовка классного руководителя к воспитательному часу предполагает следующие действия: </vt:lpstr>
      <vt:lpstr>Подготовка классного руководителя к воспитательному часу предполагает следующие действия: </vt:lpstr>
      <vt:lpstr>Подготовка классного руководителя к воспитательному часу предполагает следующие действия: </vt:lpstr>
      <vt:lpstr>Подготовка классного руководителя к воспитательному часу предполагает следующие действия: </vt:lpstr>
      <vt:lpstr>Структура (план) классного часа состоит из трех частей: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Разнообразие методов проведения классных часов – залог интереса студентов</dc:title>
  <dc:creator>User</dc:creator>
  <cp:lastModifiedBy>Айщат</cp:lastModifiedBy>
  <cp:revision>7</cp:revision>
  <dcterms:created xsi:type="dcterms:W3CDTF">2015-04-03T03:34:17Z</dcterms:created>
  <dcterms:modified xsi:type="dcterms:W3CDTF">2018-10-24T10:38:27Z</dcterms:modified>
</cp:coreProperties>
</file>