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56" r:id="rId2"/>
    <p:sldId id="303" r:id="rId3"/>
    <p:sldId id="266" r:id="rId4"/>
    <p:sldId id="294" r:id="rId5"/>
    <p:sldId id="275" r:id="rId6"/>
    <p:sldId id="309" r:id="rId7"/>
    <p:sldId id="308" r:id="rId8"/>
    <p:sldId id="279" r:id="rId9"/>
    <p:sldId id="310" r:id="rId10"/>
    <p:sldId id="283" r:id="rId11"/>
    <p:sldId id="284" r:id="rId12"/>
    <p:sldId id="287" r:id="rId13"/>
    <p:sldId id="311" r:id="rId14"/>
    <p:sldId id="281" r:id="rId15"/>
    <p:sldId id="305" r:id="rId16"/>
    <p:sldId id="290" r:id="rId17"/>
    <p:sldId id="307" r:id="rId18"/>
    <p:sldId id="306" r:id="rId19"/>
    <p:sldId id="270" r:id="rId20"/>
    <p:sldId id="301" r:id="rId21"/>
    <p:sldId id="30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00"/>
    <a:srgbClr val="FF0000"/>
    <a:srgbClr val="009900"/>
    <a:srgbClr val="FF0066"/>
    <a:srgbClr val="00FFFF"/>
    <a:srgbClr val="FF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4B719B-D8F6-4A6B-9FCB-5569E34CF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975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6526A-8DEA-4106-909B-E6BF347C79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907844-9FC6-4DA4-BDCD-EF56AB6495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D923F-6D8F-4E8D-9CF0-48B1D5D0CC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4442-1350-425F-8E01-1C69A2EE4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8E0D6-67E9-47F7-812A-16894DD316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087EA9-9EEE-4E53-90FD-24B745EDD2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19E74-43BB-4A47-A6A2-B7E2EA528C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EB164-F6A2-4AB3-B8F7-5C280D47B7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CCB5DE-C0EE-4C66-9103-D3391F981A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DBA38-67F7-4B09-B627-45A7571001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62E90E-4354-419B-B730-0C4F7A7746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8C8D5-AAD8-4372-8154-9AC0657949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CE7E35-F3E0-4E4A-BE7C-EEEE2A6A24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../&#1040;&#1076;&#1084;&#1080;&#1085;&#1080;&#1089;&#1090;&#1088;&#1072;&#1090;&#1086;&#1088;/&#1052;&#1086;&#1080;%20&#1076;&#1086;&#1082;&#1091;&#1084;&#1077;&#1085;&#1090;&#1099;/&#1057;&#1059;&#1053;&#1057;/&#1056;&#1054;&#1078;&#1076;&#1072;&#1077;&#1084;&#1086;&#1089;&#1090;&#1100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8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_____Microsoft_Excel_97-20032.xls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_________Microsoft_Word_97_20033.doc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deti"/>
          <p:cNvPicPr>
            <a:picLocks noChangeAspect="1" noChangeArrowheads="1"/>
          </p:cNvPicPr>
          <p:nvPr/>
        </p:nvPicPr>
        <p:blipFill>
          <a:blip r:embed="rId3" cstate="print"/>
          <a:srcRect r="46298"/>
          <a:stretch>
            <a:fillRect/>
          </a:stretch>
        </p:blipFill>
        <p:spPr bwMode="auto">
          <a:xfrm>
            <a:off x="0" y="147549"/>
            <a:ext cx="9144000" cy="6710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WordArt 6"/>
          <p:cNvSpPr>
            <a:spLocks noChangeArrowheads="1" noChangeShapeType="1" noTextEdit="1"/>
          </p:cNvSpPr>
          <p:nvPr/>
        </p:nvSpPr>
        <p:spPr bwMode="auto">
          <a:xfrm>
            <a:off x="755650" y="908050"/>
            <a:ext cx="7315200" cy="18002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44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468313" y="260350"/>
            <a:ext cx="79930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1" u="sng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Численность и естественный прирост  </a:t>
            </a:r>
            <a:endParaRPr lang="en-US" sz="3200" b="1" i="1" u="sng" dirty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i="1" u="sng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населения России.</a:t>
            </a:r>
            <a:endParaRPr lang="ru-RU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 flipH="1">
            <a:off x="3714750" y="692150"/>
            <a:ext cx="2657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151" name="Заголовок 7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857388"/>
          </a:xfrm>
        </p:spPr>
        <p:txBody>
          <a:bodyPr/>
          <a:lstStyle/>
          <a:p>
            <a:r>
              <a:rPr lang="ru-RU" dirty="0" smtClean="0"/>
              <a:t>Население –это мы!</a:t>
            </a:r>
          </a:p>
        </p:txBody>
      </p:sp>
      <p:sp>
        <p:nvSpPr>
          <p:cNvPr id="6150" name="Содержимое 6"/>
          <p:cNvSpPr>
            <a:spLocks noGrp="1"/>
          </p:cNvSpPr>
          <p:nvPr>
            <p:ph idx="1"/>
          </p:nvPr>
        </p:nvSpPr>
        <p:spPr>
          <a:xfrm>
            <a:off x="6875463" y="5373688"/>
            <a:ext cx="2089150" cy="1339850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Воспроизводство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населения</a:t>
            </a: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85800"/>
            <a:ext cx="8229600" cy="59436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Характер воспроизводства (возобновление) населения определяется соотношения численности поколения детей и поколения родителей.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CC6600"/>
                </a:solidFill>
              </a:rPr>
              <a:t>Традиционный тип </a:t>
            </a:r>
            <a:r>
              <a:rPr lang="ru-RU" sz="2800" dirty="0" err="1" smtClean="0">
                <a:solidFill>
                  <a:srgbClr val="CC6600"/>
                </a:solidFill>
              </a:rPr>
              <a:t>воспроизводства-</a:t>
            </a:r>
            <a:r>
              <a:rPr lang="ru-RU" sz="2800" dirty="0" err="1" smtClean="0"/>
              <a:t>каждое</a:t>
            </a:r>
            <a:r>
              <a:rPr lang="ru-RU" sz="2800" dirty="0" smtClean="0"/>
              <a:t> последующее поколение в1,5 раза больше, чем предыдущее. Планирования семьи не было. </a:t>
            </a:r>
            <a:r>
              <a:rPr lang="ru-RU" sz="2800" dirty="0" smtClean="0">
                <a:sym typeface="Webdings" pitchFamily="18" charset="2"/>
              </a:rPr>
              <a:t>+=</a:t>
            </a:r>
            <a:r>
              <a:rPr lang="ru-RU" sz="2800" dirty="0" smtClean="0">
                <a:sym typeface="Symbol" pitchFamily="18" charset="2"/>
              </a:rPr>
              <a:t></a:t>
            </a:r>
            <a:r>
              <a:rPr lang="ru-RU" sz="2800" dirty="0" smtClean="0">
                <a:sym typeface="Webdings" pitchFamily="18" charset="2"/>
              </a:rPr>
              <a:t></a:t>
            </a:r>
            <a:endParaRPr lang="ru-RU" sz="2800" dirty="0" smtClean="0"/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CC6600"/>
                </a:solidFill>
              </a:rPr>
              <a:t>Современный тип -</a:t>
            </a:r>
          </a:p>
          <a:p>
            <a:pPr>
              <a:buFontTx/>
              <a:buNone/>
            </a:pPr>
            <a:r>
              <a:rPr lang="ru-RU" sz="2000" dirty="0" smtClean="0"/>
              <a:t>Планирование числа детей в семье.</a:t>
            </a:r>
          </a:p>
          <a:p>
            <a:pPr>
              <a:buFontTx/>
              <a:buNone/>
            </a:pPr>
            <a:r>
              <a:rPr lang="ru-RU" sz="2800" dirty="0" smtClean="0">
                <a:sym typeface="Webdings" pitchFamily="18" charset="2"/>
              </a:rPr>
              <a:t>+=</a:t>
            </a:r>
            <a:r>
              <a:rPr lang="ru-RU" sz="2800" dirty="0" smtClean="0">
                <a:sym typeface="Symbol" pitchFamily="18" charset="2"/>
              </a:rPr>
              <a:t></a:t>
            </a:r>
            <a:r>
              <a:rPr lang="ru-RU" sz="2800" dirty="0" smtClean="0">
                <a:sym typeface="Webdings" pitchFamily="18" charset="2"/>
              </a:rPr>
              <a:t></a:t>
            </a:r>
            <a:endParaRPr lang="ru-RU" sz="2800" dirty="0" smtClean="0"/>
          </a:p>
          <a:p>
            <a:pPr>
              <a:buFontTx/>
              <a:buNone/>
            </a:pPr>
            <a:r>
              <a:rPr lang="ru-RU" sz="2800" dirty="0" smtClean="0"/>
              <a:t>Семья становится </a:t>
            </a:r>
            <a:r>
              <a:rPr lang="ru-RU" sz="2800" dirty="0" err="1" smtClean="0"/>
              <a:t>малодетной</a:t>
            </a:r>
            <a:r>
              <a:rPr lang="ru-RU" sz="2800" dirty="0" smtClean="0"/>
              <a:t>.</a:t>
            </a:r>
          </a:p>
        </p:txBody>
      </p:sp>
      <p:pic>
        <p:nvPicPr>
          <p:cNvPr id="13316" name="Picture 10" descr="супонина1007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29322" y="4148915"/>
            <a:ext cx="2466975" cy="270908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Воспроизводство населения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458200" cy="4479925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smtClean="0"/>
              <a:t>Тип воспроизводства характеризуют основные </a:t>
            </a:r>
            <a:r>
              <a:rPr lang="ru-RU" sz="3600" smtClean="0">
                <a:hlinkClick r:id="rId3" action="ppaction://hlinkfile" tooltip="как настроить гиперссылку?"/>
              </a:rPr>
              <a:t>демографические</a:t>
            </a:r>
            <a:r>
              <a:rPr lang="ru-RU" sz="3600" smtClean="0"/>
              <a:t> показатели:</a:t>
            </a:r>
          </a:p>
          <a:p>
            <a:pPr>
              <a:buClr>
                <a:srgbClr val="CC6600"/>
              </a:buClr>
              <a:buFontTx/>
              <a:buBlip>
                <a:blip r:embed="rId4"/>
              </a:buBlip>
            </a:pPr>
            <a:r>
              <a:rPr lang="ru-RU" sz="3600" smtClean="0"/>
              <a:t> </a:t>
            </a:r>
            <a:r>
              <a:rPr lang="ru-RU" sz="3600" smtClean="0">
                <a:solidFill>
                  <a:srgbClr val="CC6600"/>
                </a:solidFill>
                <a:hlinkClick r:id="rId5" action="ppaction://hlinksldjump"/>
              </a:rPr>
              <a:t>рождаемость,</a:t>
            </a:r>
            <a:r>
              <a:rPr lang="ru-RU" sz="3600" b="1" smtClean="0"/>
              <a:t> </a:t>
            </a:r>
            <a:r>
              <a:rPr lang="ru-RU" sz="1800" b="1" smtClean="0"/>
              <a:t>количество родившихся за год на 1000 жителей</a:t>
            </a:r>
            <a:r>
              <a:rPr lang="ru-RU" sz="1800" smtClean="0"/>
              <a:t> (в </a:t>
            </a:r>
            <a:r>
              <a:rPr lang="ru-RU" sz="1800" smtClean="0">
                <a:cs typeface="Times New Roman" pitchFamily="18" charset="0"/>
              </a:rPr>
              <a:t>‰)</a:t>
            </a:r>
            <a:endParaRPr lang="ru-RU" sz="3600" smtClean="0">
              <a:solidFill>
                <a:srgbClr val="CC6600"/>
              </a:solidFill>
            </a:endParaRPr>
          </a:p>
          <a:p>
            <a:pPr>
              <a:buClr>
                <a:srgbClr val="CC6600"/>
              </a:buClr>
              <a:buFontTx/>
              <a:buBlip>
                <a:blip r:embed="rId4"/>
              </a:buBlip>
            </a:pPr>
            <a:r>
              <a:rPr lang="ru-RU" sz="3600" smtClean="0">
                <a:solidFill>
                  <a:srgbClr val="CC6600"/>
                </a:solidFill>
              </a:rPr>
              <a:t> </a:t>
            </a:r>
            <a:r>
              <a:rPr lang="ru-RU" sz="3600" smtClean="0">
                <a:solidFill>
                  <a:srgbClr val="CC6600"/>
                </a:solidFill>
                <a:hlinkClick r:id="rId6" action="ppaction://hlinksldjump"/>
              </a:rPr>
              <a:t>смертность,</a:t>
            </a:r>
            <a:r>
              <a:rPr lang="ru-RU" sz="3600" b="1" smtClean="0"/>
              <a:t> </a:t>
            </a:r>
            <a:r>
              <a:rPr lang="ru-RU" sz="1800" b="1" smtClean="0"/>
              <a:t>количество умерших за год на 1000 жителей</a:t>
            </a:r>
            <a:r>
              <a:rPr lang="ru-RU" sz="1800" smtClean="0"/>
              <a:t> (в </a:t>
            </a:r>
            <a:r>
              <a:rPr lang="ru-RU" sz="1800" smtClean="0">
                <a:cs typeface="Times New Roman" pitchFamily="18" charset="0"/>
              </a:rPr>
              <a:t>‰</a:t>
            </a:r>
            <a:r>
              <a:rPr lang="ru-RU" sz="1800" smtClean="0"/>
              <a:t>).</a:t>
            </a:r>
            <a:endParaRPr lang="ru-RU" sz="3600" smtClean="0">
              <a:solidFill>
                <a:srgbClr val="CC6600"/>
              </a:solidFill>
            </a:endParaRPr>
          </a:p>
          <a:p>
            <a:pPr>
              <a:buClr>
                <a:srgbClr val="CC6600"/>
              </a:buClr>
              <a:buFontTx/>
              <a:buBlip>
                <a:blip r:embed="rId4"/>
              </a:buBlip>
            </a:pPr>
            <a:r>
              <a:rPr lang="ru-RU" sz="3600" smtClean="0">
                <a:solidFill>
                  <a:srgbClr val="CC6600"/>
                </a:solidFill>
              </a:rPr>
              <a:t> </a:t>
            </a:r>
            <a:r>
              <a:rPr lang="ru-RU" sz="3600" smtClean="0">
                <a:solidFill>
                  <a:srgbClr val="CC6600"/>
                </a:solidFill>
                <a:hlinkClick r:id="rId5" action="ppaction://hlinksldjump"/>
              </a:rPr>
              <a:t>естественный прирост населения</a:t>
            </a:r>
            <a:r>
              <a:rPr lang="ru-RU" smtClean="0">
                <a:solidFill>
                  <a:srgbClr val="CC6600"/>
                </a:solidFill>
                <a:hlinkClick r:id="rId5" action="ppaction://hlinksldjump"/>
              </a:rPr>
              <a:t>.</a:t>
            </a:r>
            <a:endParaRPr lang="ru-RU" smtClean="0">
              <a:solidFill>
                <a:srgbClr val="CC6600"/>
              </a:solidFill>
            </a:endParaRPr>
          </a:p>
          <a:p>
            <a:pPr>
              <a:buFontTx/>
              <a:buNone/>
            </a:pPr>
            <a:endParaRPr lang="ru-RU" smtClean="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ru-RU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Естественный прирост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990600"/>
            <a:ext cx="8316912" cy="5562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smtClean="0"/>
              <a:t>это превышение рождаемости над смертностью</a:t>
            </a:r>
            <a:r>
              <a:rPr lang="ru-RU" sz="2800" smtClean="0"/>
              <a:t> </a:t>
            </a:r>
          </a:p>
          <a:p>
            <a:pPr algn="ctr">
              <a:lnSpc>
                <a:spcPct val="90000"/>
              </a:lnSpc>
              <a:spcBef>
                <a:spcPct val="70000"/>
              </a:spcBef>
              <a:buFontTx/>
              <a:buNone/>
            </a:pPr>
            <a:r>
              <a:rPr lang="ru-RU" sz="2800" b="1" smtClean="0"/>
              <a:t>(ЕП=Р-С)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b="1" smtClean="0"/>
          </a:p>
          <a:p>
            <a:pPr>
              <a:lnSpc>
                <a:spcPct val="90000"/>
              </a:lnSpc>
              <a:spcBef>
                <a:spcPct val="5000"/>
              </a:spcBef>
              <a:buFontTx/>
              <a:buBlip>
                <a:blip r:embed="rId3"/>
              </a:buBlip>
            </a:pPr>
            <a:r>
              <a:rPr lang="ru-RU" sz="2800" smtClean="0"/>
              <a:t>Естественный прирост бывает положительный, когда рождаемость превышает смертность </a:t>
            </a:r>
            <a:r>
              <a:rPr lang="ru-RU" sz="2800" b="1" smtClean="0"/>
              <a:t>(ЕП</a:t>
            </a:r>
            <a:r>
              <a:rPr lang="en-US" sz="2800" b="1" smtClean="0"/>
              <a:t>&gt;0)</a:t>
            </a:r>
            <a:r>
              <a:rPr lang="en-US" sz="2800" smtClean="0"/>
              <a:t>.</a:t>
            </a:r>
            <a:endParaRPr lang="ru-RU" sz="2800" smtClean="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800" smtClean="0"/>
              <a:t>Естественный прирост бывает нулевой, когда рождаемость равна смертности</a:t>
            </a:r>
            <a:r>
              <a:rPr lang="en-US" sz="2800" smtClean="0"/>
              <a:t> </a:t>
            </a:r>
            <a:r>
              <a:rPr lang="en-US" sz="2800" b="1" smtClean="0"/>
              <a:t>(</a:t>
            </a:r>
            <a:r>
              <a:rPr lang="ru-RU" sz="2800" b="1" smtClean="0"/>
              <a:t>ЕП=0)</a:t>
            </a:r>
            <a:r>
              <a:rPr lang="ru-RU" sz="2800" smtClean="0"/>
              <a:t>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800" smtClean="0"/>
              <a:t>Естественный прирост бывает отрицательный, когда рождаемость ниже смертности </a:t>
            </a:r>
            <a:r>
              <a:rPr lang="ru-RU" sz="2800" b="1" smtClean="0"/>
              <a:t>(ЕП</a:t>
            </a:r>
            <a:r>
              <a:rPr lang="en-US" sz="2800" b="1" smtClean="0"/>
              <a:t>&lt;0)</a:t>
            </a:r>
            <a:r>
              <a:rPr lang="ru-RU" sz="2800" smtClean="0"/>
              <a:t>.</a:t>
            </a:r>
            <a:endParaRPr lang="ru-RU" sz="2800" u="sng" smtClean="0"/>
          </a:p>
        </p:txBody>
      </p:sp>
      <p:sp>
        <p:nvSpPr>
          <p:cNvPr id="16388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6950" y="6324600"/>
            <a:ext cx="360363" cy="404813"/>
          </a:xfrm>
          <a:prstGeom prst="actionButtonReturn">
            <a:avLst/>
          </a:prstGeom>
          <a:solidFill>
            <a:schemeClr val="folHlink">
              <a:alpha val="6196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user\Рабочий стол\Без имени-1копирова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Демографический кризис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838200"/>
            <a:ext cx="8382000" cy="60198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smtClean="0"/>
              <a:t>Резкое уменьшение численности населения</a:t>
            </a:r>
            <a:br>
              <a:rPr lang="ru-RU" sz="2800" smtClean="0"/>
            </a:br>
            <a:r>
              <a:rPr lang="ru-RU" sz="2800" smtClean="0"/>
              <a:t> (в результате превышения смертности </a:t>
            </a:r>
            <a:br>
              <a:rPr lang="ru-RU" sz="2800" smtClean="0"/>
            </a:br>
            <a:r>
              <a:rPr lang="ru-RU" sz="2800" smtClean="0"/>
              <a:t> над рождаемостью) называется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CC6600"/>
                </a:solidFill>
              </a:rPr>
              <a:t>демографическим кризисом.</a:t>
            </a:r>
            <a:endParaRPr lang="ru-RU" sz="2800" b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Причины кризиса: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Войны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Голод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Эпидемии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Революции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Репрессии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Политическая и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2800" smtClean="0"/>
              <a:t>Экономическая</a:t>
            </a:r>
            <a:br>
              <a:rPr lang="ru-RU" sz="2800" smtClean="0"/>
            </a:br>
            <a:r>
              <a:rPr lang="ru-RU" sz="2800" smtClean="0"/>
              <a:t>нестабильность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3733800" y="2819400"/>
          <a:ext cx="54102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иаграмма" r:id="rId6" imgW="7076160" imgH="2148840" progId="Excel.Sheet.8">
                  <p:embed/>
                </p:oleObj>
              </mc:Choice>
              <mc:Fallback>
                <p:oleObj name="Диаграмма" r:id="rId6" imgW="7076160" imgH="2148840" progId="Excel.Shee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819400"/>
                        <a:ext cx="5410200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11"/>
          <p:cNvSpPr txBox="1">
            <a:spLocks noChangeArrowheads="1"/>
          </p:cNvSpPr>
          <p:nvPr/>
        </p:nvSpPr>
        <p:spPr bwMode="auto">
          <a:xfrm>
            <a:off x="6080125" y="592931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>
                <a:latin typeface="Times New Roman" pitchFamily="18" charset="0"/>
              </a:rPr>
              <a:t>годы</a:t>
            </a:r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 rot="-5400000">
            <a:off x="3086100" y="4000500"/>
            <a:ext cx="1022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>
                <a:latin typeface="Times New Roman" pitchFamily="18" charset="0"/>
              </a:rPr>
              <a:t>Млн. чел.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b="1" smtClean="0">
                <a:solidFill>
                  <a:srgbClr val="CC6600"/>
                </a:solidFill>
              </a:rPr>
              <a:t>Факторы, влияющие</a:t>
            </a:r>
            <a:endParaRPr lang="ru-RU" smtClean="0"/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3598862" cy="638175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CC6600"/>
                </a:solidFill>
              </a:rPr>
              <a:t>На рождаемость</a:t>
            </a:r>
            <a:endParaRPr lang="ru-RU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half" idx="2"/>
          </p:nvPr>
        </p:nvSpPr>
        <p:spPr>
          <a:xfrm>
            <a:off x="468313" y="1844675"/>
            <a:ext cx="3887787" cy="467995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ru-RU" sz="2000" smtClean="0"/>
              <a:t>войны;</a:t>
            </a:r>
          </a:p>
          <a:p>
            <a:pPr>
              <a:buFontTx/>
              <a:buBlip>
                <a:blip r:embed="rId3"/>
              </a:buBlip>
            </a:pPr>
            <a:r>
              <a:rPr lang="ru-RU" sz="2000" smtClean="0"/>
              <a:t>социальные условия;</a:t>
            </a:r>
          </a:p>
          <a:p>
            <a:pPr>
              <a:buFontTx/>
              <a:buBlip>
                <a:blip r:embed="rId3"/>
              </a:buBlip>
            </a:pPr>
            <a:r>
              <a:rPr lang="ru-RU" sz="2000" smtClean="0"/>
              <a:t>здоровье и медицинское обслуживание;</a:t>
            </a:r>
          </a:p>
          <a:p>
            <a:pPr>
              <a:buFontTx/>
              <a:buBlip>
                <a:blip r:embed="rId3"/>
              </a:buBlip>
            </a:pPr>
            <a:r>
              <a:rPr lang="ru-RU" sz="2000" smtClean="0"/>
              <a:t>уровень образования и культуры;</a:t>
            </a:r>
          </a:p>
          <a:p>
            <a:pPr>
              <a:buFontTx/>
              <a:buBlip>
                <a:blip r:embed="rId3"/>
              </a:buBlip>
            </a:pPr>
            <a:r>
              <a:rPr lang="ru-RU" sz="2000" smtClean="0"/>
              <a:t>национальные и религиозные традиции;</a:t>
            </a:r>
          </a:p>
          <a:p>
            <a:pPr>
              <a:buFontTx/>
              <a:buBlip>
                <a:blip r:embed="rId3"/>
              </a:buBlip>
            </a:pPr>
            <a:r>
              <a:rPr lang="ru-RU" sz="2000" smtClean="0"/>
              <a:t>экономическая и политическая стабильность;</a:t>
            </a:r>
          </a:p>
          <a:p>
            <a:pPr>
              <a:buFontTx/>
              <a:buBlip>
                <a:blip r:embed="rId3"/>
              </a:buBlip>
            </a:pPr>
            <a:r>
              <a:rPr lang="ru-RU" sz="2000" smtClean="0"/>
              <a:t>экономическая активность женщин</a:t>
            </a:r>
          </a:p>
        </p:txBody>
      </p:sp>
      <p:sp>
        <p:nvSpPr>
          <p:cNvPr id="15365" name="Текст 4"/>
          <p:cNvSpPr>
            <a:spLocks noGrp="1"/>
          </p:cNvSpPr>
          <p:nvPr>
            <p:ph type="body" sz="quarter" idx="3"/>
          </p:nvPr>
        </p:nvSpPr>
        <p:spPr>
          <a:xfrm>
            <a:off x="5364163" y="1125538"/>
            <a:ext cx="3321050" cy="638175"/>
          </a:xfrm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</a:rPr>
              <a:t>Смертность </a:t>
            </a:r>
          </a:p>
        </p:txBody>
      </p:sp>
      <p:sp>
        <p:nvSpPr>
          <p:cNvPr id="15366" name="Содержимое 5"/>
          <p:cNvSpPr>
            <a:spLocks noGrp="1"/>
          </p:cNvSpPr>
          <p:nvPr>
            <p:ph sz="quarter" idx="4"/>
          </p:nvPr>
        </p:nvSpPr>
        <p:spPr>
          <a:xfrm>
            <a:off x="5219700" y="1916113"/>
            <a:ext cx="3538538" cy="4249737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войны;</a:t>
            </a:r>
          </a:p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голод;</a:t>
            </a:r>
          </a:p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эпидемии;</a:t>
            </a:r>
          </a:p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вредные привычки;</a:t>
            </a:r>
          </a:p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социальные потрясения;</a:t>
            </a:r>
          </a:p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уровень здравоохранения;</a:t>
            </a:r>
          </a:p>
          <a:p>
            <a:pPr>
              <a:lnSpc>
                <a:spcPct val="90000"/>
              </a:lnSpc>
              <a:buClr>
                <a:srgbClr val="CC6600"/>
              </a:buClr>
              <a:buFontTx/>
              <a:buBlip>
                <a:blip r:embed="rId3"/>
              </a:buBlip>
            </a:pPr>
            <a:r>
              <a:rPr lang="ru-RU" sz="2000" smtClean="0"/>
              <a:t>экономическая и политическая нестабильность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Половозрастная структура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668338"/>
            <a:ext cx="9144000" cy="61896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Мальчиков рождается чуть больше, чем девочек </a:t>
            </a:r>
            <a:br>
              <a:rPr lang="ru-RU" sz="2800" smtClean="0"/>
            </a:br>
            <a:r>
              <a:rPr lang="ru-RU" sz="2800" smtClean="0"/>
              <a:t>(на 100 девочек – 105-106 мальчиков),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так почему </a:t>
            </a:r>
            <a:br>
              <a:rPr lang="ru-RU" sz="2800" smtClean="0"/>
            </a:br>
            <a:r>
              <a:rPr lang="ru-RU" sz="2800" smtClean="0"/>
              <a:t>к 60 годам женщин насчитывается  в два раза больше, чем мужчин (18 млн. и 9 млн. соответственно)?</a:t>
            </a:r>
          </a:p>
          <a:p>
            <a:pPr>
              <a:lnSpc>
                <a:spcPct val="90000"/>
              </a:lnSpc>
              <a:spcBef>
                <a:spcPct val="60000"/>
              </a:spcBef>
              <a:buFontTx/>
              <a:buNone/>
            </a:pPr>
            <a:r>
              <a:rPr lang="ru-RU" sz="2800" b="1" smtClean="0">
                <a:solidFill>
                  <a:srgbClr val="FF6600"/>
                </a:solidFill>
              </a:rPr>
              <a:t>Причины: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sz="2800" smtClean="0"/>
              <a:t>Мужские профессии опасны и вредны.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sz="2800" smtClean="0"/>
              <a:t>Мужчины гибнут в войнах и конфликтах.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sz="2800" smtClean="0"/>
              <a:t>Образ жизни и поведения людей.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sz="2800" smtClean="0"/>
              <a:t>Женский организм более устойчив и жизнеспособен.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 </a:t>
            </a:r>
          </a:p>
        </p:txBody>
      </p:sp>
      <p:pic>
        <p:nvPicPr>
          <p:cNvPr id="4" name="Picture 7" descr="diagramm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92150"/>
            <a:ext cx="9144000" cy="591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5782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900113" y="477510"/>
            <a:ext cx="66960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eaLnBrk="0" hangingPunct="0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Предположите, каков был бы состав вашей семьи, если  бы Россия избежала социальных потрясений в 20 веке,                     </a:t>
            </a:r>
          </a:p>
          <a:p>
            <a:pPr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Работу можно выполнить  в виде эссе, мини-сочинения, рисунка.</a:t>
            </a:r>
          </a:p>
          <a:p>
            <a:pPr eaLnBrk="0" hangingPunct="0"/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Составить  прогноз изменения численности населения России, 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Р.Бурятия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rebenok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08720"/>
            <a:ext cx="7488832" cy="46558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0483" name="WordArt 6"/>
          <p:cNvSpPr>
            <a:spLocks noChangeArrowheads="1" noChangeShapeType="1" noTextEdit="1"/>
          </p:cNvSpPr>
          <p:nvPr/>
        </p:nvSpPr>
        <p:spPr bwMode="auto">
          <a:xfrm rot="-264630">
            <a:off x="827088" y="4797425"/>
            <a:ext cx="7561262" cy="1439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250825" y="1"/>
            <a:ext cx="4321175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определить численность населения России;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сформулировать определение понятий « Демография», «демографический кризис»; «воспроизводство населения», «естественный прирост населения»;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выявить источники получения сведений о численности населения страны;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выяснить динамику населения России в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веке;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установить какие социальные потрясения влияли на численность населения нашей страны;</a:t>
            </a:r>
          </a:p>
        </p:txBody>
      </p:sp>
      <p:pic>
        <p:nvPicPr>
          <p:cNvPr id="3" name="Picture 15" descr="VPN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857620" y="714357"/>
            <a:ext cx="4857784" cy="4572031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382000" cy="176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Численность населения </a:t>
            </a:r>
            <a:r>
              <a:rPr lang="ru-RU" b="1" dirty="0" err="1">
                <a:latin typeface="Times New Roman" pitchFamily="18" charset="0"/>
              </a:rPr>
              <a:t>России-----------млн</a:t>
            </a:r>
            <a:r>
              <a:rPr lang="ru-RU" b="1" dirty="0">
                <a:latin typeface="Times New Roman" pitchFamily="18" charset="0"/>
              </a:rPr>
              <a:t> чел (----место в мире)</a:t>
            </a:r>
          </a:p>
          <a:p>
            <a:pPr algn="ctr"/>
            <a:r>
              <a:rPr lang="ru-RU" b="1" dirty="0">
                <a:latin typeface="Times New Roman" pitchFamily="18" charset="0"/>
              </a:rPr>
              <a:t>Сведения о населении дают:</a:t>
            </a:r>
          </a:p>
          <a:p>
            <a:r>
              <a:rPr lang="ru-RU" b="1" dirty="0">
                <a:latin typeface="Times New Roman" pitchFamily="18" charset="0"/>
              </a:rPr>
              <a:t>Текущий учет                                                                  переписи населения</a:t>
            </a:r>
          </a:p>
          <a:p>
            <a:r>
              <a:rPr lang="ru-RU" b="1" dirty="0">
                <a:latin typeface="Times New Roman" pitchFamily="18" charset="0"/>
              </a:rPr>
              <a:t>----------      ----------</a:t>
            </a:r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2133600" y="1066800"/>
            <a:ext cx="8382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6516688" y="1196975"/>
            <a:ext cx="8382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410200" y="1981200"/>
            <a:ext cx="3352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324600" y="1676400"/>
            <a:ext cx="1143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781800" y="1905000"/>
            <a:ext cx="1828800" cy="2073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</a:rPr>
              <a:t>1897 ---------------------------------------------------------------------</a:t>
            </a:r>
          </a:p>
          <a:p>
            <a:r>
              <a:rPr lang="ru-RU" dirty="0">
                <a:latin typeface="Times New Roman" pitchFamily="18" charset="0"/>
              </a:rPr>
              <a:t>------------2002г.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33400" y="2286000"/>
            <a:ext cx="16002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 b="1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21513" name="Rectangle 15"/>
          <p:cNvSpPr>
            <a:spLocks noChangeArrowheads="1"/>
          </p:cNvSpPr>
          <p:nvPr/>
        </p:nvSpPr>
        <p:spPr bwMode="auto">
          <a:xfrm>
            <a:off x="2819400" y="1676400"/>
            <a:ext cx="3505200" cy="2292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</a:rPr>
              <a:t>Абсолютные демографические показатели:</a:t>
            </a:r>
          </a:p>
          <a:p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</a:rPr>
              <a:t>Е=--------------</a:t>
            </a:r>
          </a:p>
          <a:p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</a:rPr>
              <a:t>М=-------------</a:t>
            </a:r>
          </a:p>
          <a:p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</a:rPr>
              <a:t>Относительные демографические показатели:</a:t>
            </a:r>
          </a:p>
          <a:p>
            <a:endParaRPr lang="ru-RU" sz="1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1514" name="Line 16"/>
          <p:cNvSpPr>
            <a:spLocks noChangeShapeType="1"/>
          </p:cNvSpPr>
          <p:nvPr/>
        </p:nvSpPr>
        <p:spPr bwMode="auto">
          <a:xfrm>
            <a:off x="1600200" y="2286000"/>
            <a:ext cx="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15" name="Line 17"/>
          <p:cNvSpPr>
            <a:spLocks noChangeShapeType="1"/>
          </p:cNvSpPr>
          <p:nvPr/>
        </p:nvSpPr>
        <p:spPr bwMode="auto">
          <a:xfrm>
            <a:off x="7620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16" name="Line 18"/>
          <p:cNvSpPr>
            <a:spLocks noChangeShapeType="1"/>
          </p:cNvSpPr>
          <p:nvPr/>
        </p:nvSpPr>
        <p:spPr bwMode="auto">
          <a:xfrm>
            <a:off x="19050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17" name="Line 19"/>
          <p:cNvSpPr>
            <a:spLocks noChangeShapeType="1"/>
          </p:cNvSpPr>
          <p:nvPr/>
        </p:nvSpPr>
        <p:spPr bwMode="auto">
          <a:xfrm flipV="1">
            <a:off x="685800" y="2057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18" name="Line 20"/>
          <p:cNvSpPr>
            <a:spLocks noChangeShapeType="1"/>
          </p:cNvSpPr>
          <p:nvPr/>
        </p:nvSpPr>
        <p:spPr bwMode="auto">
          <a:xfrm flipV="1">
            <a:off x="1828800" y="2057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19" name="Text Box 45"/>
          <p:cNvSpPr txBox="1">
            <a:spLocks noChangeArrowheads="1"/>
          </p:cNvSpPr>
          <p:nvPr/>
        </p:nvSpPr>
        <p:spPr bwMode="auto">
          <a:xfrm>
            <a:off x="5105400" y="4191000"/>
            <a:ext cx="4038600" cy="176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Демографические кризисы ХХ в.</a:t>
            </a:r>
          </a:p>
          <a:p>
            <a:r>
              <a:rPr lang="ru-RU" b="1" dirty="0">
                <a:latin typeface="Times New Roman" pitchFamily="18" charset="0"/>
              </a:rPr>
              <a:t>------------------------------------------------------------------------------------------------------------------------------------------------------------------------------------</a:t>
            </a:r>
          </a:p>
        </p:txBody>
      </p:sp>
      <p:sp>
        <p:nvSpPr>
          <p:cNvPr id="21520" name="Rectangle 46"/>
          <p:cNvSpPr>
            <a:spLocks noChangeArrowheads="1"/>
          </p:cNvSpPr>
          <p:nvPr/>
        </p:nvSpPr>
        <p:spPr bwMode="auto">
          <a:xfrm>
            <a:off x="2743200" y="4572000"/>
            <a:ext cx="1981200" cy="1447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21521" name="Text Box 47"/>
          <p:cNvSpPr txBox="1">
            <a:spLocks noChangeArrowheads="1"/>
          </p:cNvSpPr>
          <p:nvPr/>
        </p:nvSpPr>
        <p:spPr bwMode="auto">
          <a:xfrm>
            <a:off x="2895600" y="4495800"/>
            <a:ext cx="1752600" cy="1616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На численность населения России влияют</a:t>
            </a:r>
          </a:p>
        </p:txBody>
      </p:sp>
      <p:sp>
        <p:nvSpPr>
          <p:cNvPr id="21522" name="Line 48"/>
          <p:cNvSpPr>
            <a:spLocks noChangeShapeType="1"/>
          </p:cNvSpPr>
          <p:nvPr/>
        </p:nvSpPr>
        <p:spPr bwMode="auto">
          <a:xfrm flipH="1">
            <a:off x="4724400" y="4495800"/>
            <a:ext cx="4572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3" name="Line 49"/>
          <p:cNvSpPr>
            <a:spLocks noChangeShapeType="1"/>
          </p:cNvSpPr>
          <p:nvPr/>
        </p:nvSpPr>
        <p:spPr bwMode="auto">
          <a:xfrm>
            <a:off x="1143000" y="3276600"/>
            <a:ext cx="1447800" cy="2362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4" name="Line 50"/>
          <p:cNvSpPr>
            <a:spLocks noChangeShapeType="1"/>
          </p:cNvSpPr>
          <p:nvPr/>
        </p:nvSpPr>
        <p:spPr bwMode="auto">
          <a:xfrm>
            <a:off x="1905000" y="3352800"/>
            <a:ext cx="762000" cy="129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5" name="Text Box 51"/>
          <p:cNvSpPr txBox="1">
            <a:spLocks noChangeArrowheads="1"/>
          </p:cNvSpPr>
          <p:nvPr/>
        </p:nvSpPr>
        <p:spPr bwMode="auto">
          <a:xfrm>
            <a:off x="457200" y="3505200"/>
            <a:ext cx="1981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/>
              <a:t>-----------    -----------</a:t>
            </a:r>
          </a:p>
        </p:txBody>
      </p:sp>
      <p:sp>
        <p:nvSpPr>
          <p:cNvPr id="21526" name="Text Box 52"/>
          <p:cNvSpPr txBox="1">
            <a:spLocks noChangeArrowheads="1"/>
          </p:cNvSpPr>
          <p:nvPr/>
        </p:nvSpPr>
        <p:spPr bwMode="auto">
          <a:xfrm>
            <a:off x="381000" y="5867400"/>
            <a:ext cx="2133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/>
              <a:t>-----------------------</a:t>
            </a:r>
          </a:p>
        </p:txBody>
      </p:sp>
      <p:sp>
        <p:nvSpPr>
          <p:cNvPr id="21527" name="Line 53"/>
          <p:cNvSpPr>
            <a:spLocks noChangeShapeType="1"/>
          </p:cNvSpPr>
          <p:nvPr/>
        </p:nvSpPr>
        <p:spPr bwMode="auto">
          <a:xfrm flipV="1">
            <a:off x="2286000" y="5943600"/>
            <a:ext cx="381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714356"/>
          <a:ext cx="9144000" cy="580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Документ" r:id="rId5" imgW="6658560" imgH="4096440" progId="Word.Document.8">
                  <p:embed/>
                </p:oleObj>
              </mc:Choice>
              <mc:Fallback>
                <p:oleObj name="Документ" r:id="rId5" imgW="6658560" imgH="40964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14356"/>
                        <a:ext cx="9144000" cy="580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33400" y="152400"/>
            <a:ext cx="8423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Страны «рекордсмены» по численности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7" descr="133410456-w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00808"/>
            <a:ext cx="6403548" cy="49411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3455987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демография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95738" y="549275"/>
            <a:ext cx="48053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Наука о народонаселении</a:t>
            </a:r>
          </a:p>
          <a:p>
            <a:r>
              <a:rPr lang="ru-RU" sz="2800" b="1" dirty="0"/>
              <a:t> и его воспроизводстве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84213" y="6149975"/>
            <a:ext cx="8459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000" dirty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ЧЕЛОВЕК – ВЫСШАЯ ЦЕННОСТЬ.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362200" y="1219200"/>
          <a:ext cx="4748213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5" imgW="1333518" imgH="1628815" progId="Excel.Sheet.8">
                  <p:embed/>
                </p:oleObj>
              </mc:Choice>
              <mc:Fallback>
                <p:oleObj name="Worksheet" r:id="rId5" imgW="1333518" imgH="162881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219200"/>
                        <a:ext cx="4748213" cy="533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539750" y="0"/>
            <a:ext cx="8223250" cy="9540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(табл.№1)          </a:t>
            </a:r>
            <a:r>
              <a:rPr lang="ru-RU" sz="2800" b="1" dirty="0">
                <a:latin typeface="Times New Roman" pitchFamily="18" charset="0"/>
              </a:rPr>
              <a:t>Страны «рекордсмены» по численности населения (</a:t>
            </a:r>
            <a:r>
              <a:rPr lang="ru-RU" sz="2800" b="1" dirty="0" err="1">
                <a:latin typeface="Times New Roman" pitchFamily="18" charset="0"/>
              </a:rPr>
              <a:t>млн</a:t>
            </a:r>
            <a:r>
              <a:rPr lang="ru-RU" sz="2800" b="1">
                <a:latin typeface="Times New Roman" pitchFamily="18" charset="0"/>
              </a:rPr>
              <a:t> чел)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A347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Население России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773238"/>
            <a:ext cx="7769225" cy="44323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ru-RU" dirty="0" smtClean="0"/>
              <a:t> На  конец 2002 года население России составляло 145 млн. человек (сейчас 141,8 млн.чел).</a:t>
            </a:r>
          </a:p>
          <a:p>
            <a:pPr>
              <a:buFontTx/>
              <a:buBlip>
                <a:blip r:embed="rId3"/>
              </a:buBlip>
            </a:pPr>
            <a:r>
              <a:rPr lang="ru-RU" dirty="0" smtClean="0"/>
              <a:t>перепись населения - раз в 10 лет.</a:t>
            </a:r>
          </a:p>
          <a:p>
            <a:pPr>
              <a:buFontTx/>
              <a:buBlip>
                <a:blip r:embed="rId3"/>
              </a:buBlip>
            </a:pPr>
            <a:r>
              <a:rPr lang="ru-RU" dirty="0" smtClean="0"/>
              <a:t>Первая перепись населения была проведена в 1897 году.</a:t>
            </a:r>
          </a:p>
          <a:p>
            <a:pPr>
              <a:buFontTx/>
              <a:buBlip>
                <a:blip r:embed="rId3"/>
              </a:buBlip>
            </a:pPr>
            <a:r>
              <a:rPr lang="ru-RU" dirty="0" smtClean="0"/>
              <a:t>Последняя перепись населения была проведена осенью 2010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Перепись населения 2010года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2010 году с 14 по 25 октября состоится очередная перепись населения.</a:t>
            </a:r>
          </a:p>
          <a:p>
            <a:r>
              <a:rPr lang="ru-RU" dirty="0" smtClean="0"/>
              <a:t>                                      </a:t>
            </a:r>
          </a:p>
          <a:p>
            <a:r>
              <a:rPr lang="ru-RU" dirty="0" smtClean="0"/>
              <a:t>                                Эмблема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и талисман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переписи 2010г.</a:t>
            </a:r>
          </a:p>
          <a:p>
            <a:r>
              <a:rPr lang="ru-RU" dirty="0" smtClean="0"/>
              <a:t>талисман </a:t>
            </a:r>
          </a:p>
          <a:p>
            <a:r>
              <a:rPr lang="ru-RU" dirty="0" smtClean="0"/>
              <a:t>переписи</a:t>
            </a:r>
          </a:p>
          <a:p>
            <a:r>
              <a:rPr lang="ru-RU" dirty="0" smtClean="0"/>
              <a:t>2010 года</a:t>
            </a:r>
          </a:p>
          <a:p>
            <a:endParaRPr lang="ru-RU" dirty="0"/>
          </a:p>
        </p:txBody>
      </p:sp>
      <p:pic>
        <p:nvPicPr>
          <p:cNvPr id="4" name="Picture 7" descr="ПЕРЕПИСЬ-ЭМБЛЕ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2" y="2743535"/>
            <a:ext cx="3678234" cy="3583651"/>
          </a:xfrm>
          <a:prstGeom prst="rect">
            <a:avLst/>
          </a:prstGeom>
          <a:noFill/>
          <a:ln/>
        </p:spPr>
      </p:pic>
      <p:pic>
        <p:nvPicPr>
          <p:cNvPr id="5" name="Picture 8" descr="b-592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928802"/>
            <a:ext cx="278296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изменения численности населения России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81439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100" b="1" dirty="0" smtClean="0"/>
              <a:t>Рождаемость                   Иммиграция</a:t>
            </a:r>
          </a:p>
          <a:p>
            <a:pPr>
              <a:buNone/>
            </a:pPr>
            <a:r>
              <a:rPr lang="ru-RU" sz="4100" b="1" dirty="0" smtClean="0"/>
              <a:t> </a:t>
            </a:r>
          </a:p>
          <a:p>
            <a:pPr>
              <a:buNone/>
            </a:pPr>
            <a:endParaRPr lang="ru-RU" sz="4100" b="1" dirty="0"/>
          </a:p>
          <a:p>
            <a:pPr>
              <a:buNone/>
            </a:pPr>
            <a:r>
              <a:rPr lang="ru-RU" sz="4100" b="1" dirty="0" smtClean="0"/>
              <a:t>Естественное                    Механический  </a:t>
            </a:r>
          </a:p>
          <a:p>
            <a:pPr>
              <a:buNone/>
            </a:pPr>
            <a:r>
              <a:rPr lang="ru-RU" sz="4100" b="1" dirty="0" smtClean="0"/>
              <a:t>движение                          прирост   </a:t>
            </a:r>
          </a:p>
          <a:p>
            <a:pPr>
              <a:buNone/>
            </a:pPr>
            <a:endParaRPr lang="ru-RU" sz="4100" b="1" dirty="0"/>
          </a:p>
          <a:p>
            <a:pPr>
              <a:buNone/>
            </a:pPr>
            <a:endParaRPr lang="ru-RU" sz="4100" b="1" dirty="0" smtClean="0"/>
          </a:p>
          <a:p>
            <a:pPr>
              <a:buNone/>
            </a:pPr>
            <a:r>
              <a:rPr lang="ru-RU" sz="4100" b="1" dirty="0" smtClean="0"/>
              <a:t>Смертность                       Эмиграция                   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928794" y="207167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857356" y="38576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786446" y="20002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857884" y="37147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Движение населения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66888"/>
            <a:ext cx="8382000" cy="4614862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ru-RU" dirty="0" smtClean="0"/>
              <a:t>Изменение численности населения между переписями определяют с помощью текущего учета:</a:t>
            </a:r>
            <a:br>
              <a:rPr lang="ru-RU" dirty="0" smtClean="0"/>
            </a:br>
            <a:r>
              <a:rPr lang="ru-RU" b="1" dirty="0" smtClean="0">
                <a:solidFill>
                  <a:srgbClr val="CC6600"/>
                </a:solidFill>
              </a:rPr>
              <a:t>естественного движения -</a:t>
            </a:r>
            <a:r>
              <a:rPr lang="ru-RU" dirty="0" smtClean="0">
                <a:solidFill>
                  <a:srgbClr val="CC6600"/>
                </a:solidFill>
              </a:rPr>
              <a:t> </a:t>
            </a:r>
            <a:r>
              <a:rPr lang="ru-RU" dirty="0" smtClean="0"/>
              <a:t>сколько человек родилось и сколько умерло;</a:t>
            </a:r>
            <a:br>
              <a:rPr lang="ru-RU" dirty="0" smtClean="0"/>
            </a:br>
            <a:r>
              <a:rPr lang="ru-RU" b="1" dirty="0" smtClean="0">
                <a:solidFill>
                  <a:srgbClr val="CC6600"/>
                </a:solidFill>
              </a:rPr>
              <a:t>механического движения </a:t>
            </a:r>
            <a:r>
              <a:rPr lang="ru-RU" dirty="0" smtClean="0">
                <a:solidFill>
                  <a:srgbClr val="CC6600"/>
                </a:solidFill>
              </a:rPr>
              <a:t>- </a:t>
            </a:r>
            <a:r>
              <a:rPr lang="ru-RU" dirty="0" smtClean="0"/>
              <a:t>сколько прибыло в Россию и сколько выбыло из неё.</a:t>
            </a:r>
            <a:br>
              <a:rPr lang="ru-RU" dirty="0" smtClean="0"/>
            </a:br>
            <a:endParaRPr lang="ru-RU" dirty="0" smtClean="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Воспроизводство населения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Воспроизводство населения</a:t>
            </a:r>
            <a:r>
              <a:rPr lang="ru-RU" dirty="0" smtClean="0"/>
              <a:t> – это процесс непрерывной смены поколений. </a:t>
            </a:r>
          </a:p>
          <a:p>
            <a:r>
              <a:rPr lang="ru-RU" b="1" dirty="0" smtClean="0"/>
              <a:t>Воспроизводство</a:t>
            </a:r>
            <a:r>
              <a:rPr lang="ru-RU" dirty="0" smtClean="0"/>
              <a:t> можно заменить понятием естественное движение населения.</a:t>
            </a:r>
          </a:p>
          <a:p>
            <a:r>
              <a:rPr lang="ru-RU" b="1" dirty="0" smtClean="0"/>
              <a:t>Естественный прирост населения</a:t>
            </a:r>
            <a:r>
              <a:rPr lang="ru-RU" dirty="0" smtClean="0"/>
              <a:t> – это разность между числом родившихся и числом умерших за определенное время (например, за один год).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758</TotalTime>
  <Words>537</Words>
  <Application>Microsoft Office PowerPoint</Application>
  <PresentationFormat>Экран (4:3)</PresentationFormat>
  <Paragraphs>130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Arial</vt:lpstr>
      <vt:lpstr>Calibri</vt:lpstr>
      <vt:lpstr>Century Gothic</vt:lpstr>
      <vt:lpstr>Comic Sans MS</vt:lpstr>
      <vt:lpstr>Impact</vt:lpstr>
      <vt:lpstr>Symbol</vt:lpstr>
      <vt:lpstr>Times New Roman</vt:lpstr>
      <vt:lpstr>Webdings</vt:lpstr>
      <vt:lpstr>Тема Office</vt:lpstr>
      <vt:lpstr>Worksheet</vt:lpstr>
      <vt:lpstr>Диаграмма</vt:lpstr>
      <vt:lpstr>Документ</vt:lpstr>
      <vt:lpstr>Население –это мы!</vt:lpstr>
      <vt:lpstr>Презентация PowerPoint</vt:lpstr>
      <vt:lpstr>Презентация PowerPoint</vt:lpstr>
      <vt:lpstr>Презентация PowerPoint</vt:lpstr>
      <vt:lpstr>Население России</vt:lpstr>
      <vt:lpstr>Перепись населения 2010года</vt:lpstr>
      <vt:lpstr>Причины изменения численности населения России</vt:lpstr>
      <vt:lpstr>Движение населения</vt:lpstr>
      <vt:lpstr>Воспроизводство населения </vt:lpstr>
      <vt:lpstr>Воспроизводство населения</vt:lpstr>
      <vt:lpstr>Воспроизводство населения</vt:lpstr>
      <vt:lpstr>Естественный прирост</vt:lpstr>
      <vt:lpstr>Презентация PowerPoint</vt:lpstr>
      <vt:lpstr>Демографический кризис</vt:lpstr>
      <vt:lpstr>Факторы, влияющие</vt:lpstr>
      <vt:lpstr>Половозрастная структура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MOU SOSH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M_Burkova</dc:creator>
  <cp:lastModifiedBy>GTX</cp:lastModifiedBy>
  <cp:revision>61</cp:revision>
  <dcterms:created xsi:type="dcterms:W3CDTF">2009-04-09T10:20:22Z</dcterms:created>
  <dcterms:modified xsi:type="dcterms:W3CDTF">2020-12-01T14:02:34Z</dcterms:modified>
</cp:coreProperties>
</file>