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8AAD-7641-4B7D-BFDF-A52E90DF223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1612-62D5-4E1C-BBDE-67E7548D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320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8AAD-7641-4B7D-BFDF-A52E90DF223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1612-62D5-4E1C-BBDE-67E7548D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04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8AAD-7641-4B7D-BFDF-A52E90DF223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1612-62D5-4E1C-BBDE-67E7548D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195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8AAD-7641-4B7D-BFDF-A52E90DF223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1612-62D5-4E1C-BBDE-67E7548D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766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8AAD-7641-4B7D-BFDF-A52E90DF223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1612-62D5-4E1C-BBDE-67E7548D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962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8AAD-7641-4B7D-BFDF-A52E90DF223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1612-62D5-4E1C-BBDE-67E7548D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795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8AAD-7641-4B7D-BFDF-A52E90DF223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1612-62D5-4E1C-BBDE-67E7548D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2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8AAD-7641-4B7D-BFDF-A52E90DF223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1612-62D5-4E1C-BBDE-67E7548D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232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8AAD-7641-4B7D-BFDF-A52E90DF223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1612-62D5-4E1C-BBDE-67E7548D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367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8AAD-7641-4B7D-BFDF-A52E90DF223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1612-62D5-4E1C-BBDE-67E7548D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646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28AAD-7641-4B7D-BFDF-A52E90DF223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D1612-62D5-4E1C-BBDE-67E7548D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612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28AAD-7641-4B7D-BFDF-A52E90DF223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D1612-62D5-4E1C-BBDE-67E7548D3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438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Укажите число, обратное числу: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916831"/>
                <a:ext cx="8229600" cy="360040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7200" i="1" smtClean="0"/>
                        </m:ctrlPr>
                      </m:fPr>
                      <m:num>
                        <m:r>
                          <a:rPr lang="ru-RU" sz="7200" i="1"/>
                          <m:t>3</m:t>
                        </m:r>
                      </m:num>
                      <m:den>
                        <m:r>
                          <a:rPr lang="ru-RU" sz="7200" i="1"/>
                          <m:t>7</m:t>
                        </m:r>
                      </m:den>
                    </m:f>
                  </m:oMath>
                </a14:m>
                <a:r>
                  <a:rPr lang="ru-RU" sz="7200" dirty="0"/>
                  <a:t>; </a:t>
                </a:r>
                <a:r>
                  <a:rPr lang="ru-RU" sz="7200" dirty="0" smtClean="0"/>
                  <a:t>  </a:t>
                </a:r>
                <a:r>
                  <a:rPr lang="ru-RU" sz="7200" dirty="0"/>
                  <a:t>2; </a:t>
                </a:r>
                <a:r>
                  <a:rPr lang="ru-RU" sz="72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7200" i="1"/>
                        </m:ctrlPr>
                      </m:fPr>
                      <m:num>
                        <m:r>
                          <a:rPr lang="ru-RU" sz="7200" i="1"/>
                          <m:t>1</m:t>
                        </m:r>
                      </m:num>
                      <m:den>
                        <m:r>
                          <a:rPr lang="ru-RU" sz="7200" i="1"/>
                          <m:t>4</m:t>
                        </m:r>
                      </m:den>
                    </m:f>
                  </m:oMath>
                </a14:m>
                <a:r>
                  <a:rPr lang="ru-RU" sz="7200" dirty="0"/>
                  <a:t>;</a:t>
                </a:r>
                <a:r>
                  <a:rPr lang="ru-RU" sz="7200" dirty="0" smtClean="0"/>
                  <a:t> </a:t>
                </a:r>
                <a:r>
                  <a:rPr lang="ru-RU" sz="7200" dirty="0"/>
                  <a:t>  </a:t>
                </a:r>
                <a:r>
                  <a:rPr lang="ru-RU" sz="7200" dirty="0" smtClean="0"/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72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7200" b="0" i="1" dirty="0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7200" b="0" i="1" dirty="0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7200" dirty="0" smtClean="0"/>
                  <a:t>;  6,1;  0.</a:t>
                </a:r>
                <a:endParaRPr lang="ru-RU" sz="7200" dirty="0"/>
              </a:p>
              <a:p>
                <a:endParaRPr lang="ru-RU" sz="72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916831"/>
                <a:ext cx="8229600" cy="3600401"/>
              </a:xfrm>
              <a:blipFill rotWithShape="1">
                <a:blip r:embed="rId2"/>
                <a:stretch>
                  <a:fillRect l="-1037" r="-2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203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число, если: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44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ru-RU" sz="4400" b="0" i="1" smtClean="0">
                          <a:latin typeface="Cambria Math"/>
                        </a:rPr>
                        <m:t>  его равна 48;</m:t>
                      </m:r>
                    </m:oMath>
                  </m:oMathPara>
                </a14:m>
                <a:endParaRPr lang="ru-RU" sz="4400" b="0" dirty="0" smtClean="0"/>
              </a:p>
              <a:p>
                <a:pPr marL="0" indent="0">
                  <a:buNone/>
                </a:pPr>
                <a:r>
                  <a:rPr lang="ru-RU" sz="4400" dirty="0"/>
                  <a:t> </a:t>
                </a:r>
                <a:r>
                  <a:rPr lang="ru-RU" sz="4400" dirty="0" smtClean="0"/>
                  <a:t>             0,4  его равны 48;</a:t>
                </a:r>
              </a:p>
              <a:p>
                <a:pPr marL="0" indent="0">
                  <a:buNone/>
                </a:pPr>
                <a:r>
                  <a:rPr lang="ru-RU" sz="4400" b="0" dirty="0"/>
                  <a:t> </a:t>
                </a:r>
                <a:r>
                  <a:rPr lang="ru-RU" sz="4400" b="0" dirty="0" smtClean="0"/>
                  <a:t>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4400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4400" b="0" dirty="0" smtClean="0"/>
                  <a:t>  его равны 48.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836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Выполните действия: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4800" dirty="0" smtClean="0"/>
                  <a:t>                  13 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4800" b="0" i="1" smtClean="0">
                            <a:latin typeface="Cambria Math"/>
                          </a:rPr>
                          <m:t>39</m:t>
                        </m:r>
                      </m:den>
                    </m:f>
                  </m:oMath>
                </a14:m>
                <a:r>
                  <a:rPr lang="ru-RU" sz="4800" dirty="0" smtClean="0"/>
                  <a:t>; </a:t>
                </a:r>
              </a:p>
              <a:p>
                <a:pPr marL="0" indent="0">
                  <a:buNone/>
                </a:pPr>
                <a:r>
                  <a:rPr lang="ru-RU" sz="4800" dirty="0"/>
                  <a:t> </a:t>
                </a:r>
                <a:r>
                  <a:rPr lang="ru-RU" sz="4800" dirty="0" smtClean="0"/>
                  <a:t>               18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4800" b="0" i="1" dirty="0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4800" dirty="0" smtClean="0"/>
                  <a:t> ·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4800" b="0" i="1" smtClean="0">
                            <a:latin typeface="Cambria Math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sz="4800" dirty="0" smtClean="0"/>
                  <a:t>;  </a:t>
                </a:r>
              </a:p>
              <a:p>
                <a:pPr marL="0" indent="0">
                  <a:buNone/>
                </a:pPr>
                <a:r>
                  <a:rPr lang="ru-RU" sz="4800" dirty="0"/>
                  <a:t> </a:t>
                </a:r>
                <a:r>
                  <a:rPr lang="ru-RU" sz="4800" dirty="0" smtClean="0"/>
                  <a:t>                  13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smtClean="0">
                            <a:latin typeface="Cambria Math"/>
                          </a:rPr>
                          <m:t>26</m:t>
                        </m:r>
                      </m:num>
                      <m:den>
                        <m:r>
                          <a:rPr lang="ru-RU" sz="4800" b="0" i="1" smtClean="0">
                            <a:latin typeface="Cambria Math"/>
                          </a:rPr>
                          <m:t>29</m:t>
                        </m:r>
                      </m:den>
                    </m:f>
                  </m:oMath>
                </a14:m>
                <a:r>
                  <a:rPr lang="ru-RU" sz="4800" dirty="0" smtClean="0"/>
                  <a:t>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4767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67544" y="404664"/>
                <a:ext cx="4104456" cy="6120680"/>
              </a:xfrm>
            </p:spPr>
            <p:txBody>
              <a:bodyPr/>
              <a:lstStyle/>
              <a:p>
                <a:r>
                  <a:rPr lang="ru-RU" dirty="0" smtClean="0"/>
                  <a:t>На приусадебном участке растет 36 деревьев.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dirty="0" smtClean="0"/>
                  <a:t> всех деревьев составляют вишневые деревья. Сколько вишневых деревьев растет в саду?</a:t>
                </a:r>
              </a:p>
              <a:p>
                <a:pPr marL="0" indent="0">
                  <a:buNone/>
                </a:pPr>
                <a:r>
                  <a:rPr lang="ru-RU" dirty="0" smtClean="0"/>
                  <a:t>           </a:t>
                </a:r>
                <a:r>
                  <a:rPr lang="ru-RU" sz="1800" dirty="0" smtClean="0"/>
                  <a:t>36 деревьев всего</a:t>
                </a:r>
              </a:p>
              <a:p>
                <a:pPr marL="0" indent="0">
                  <a:buNone/>
                </a:pPr>
                <a:r>
                  <a:rPr lang="ru-RU" sz="1800" dirty="0"/>
                  <a:t> </a:t>
                </a:r>
                <a:r>
                  <a:rPr lang="ru-RU" sz="1800" dirty="0" smtClean="0"/>
                  <a:t>         </a:t>
                </a:r>
              </a:p>
              <a:p>
                <a:pPr marL="0" indent="0">
                  <a:buNone/>
                </a:pPr>
                <a:r>
                  <a:rPr lang="ru-RU" sz="1800" dirty="0"/>
                  <a:t> </a:t>
                </a:r>
                <a:r>
                  <a:rPr lang="ru-RU" sz="1800" dirty="0" smtClean="0"/>
                  <a:t>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18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1800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1800" dirty="0" smtClean="0"/>
                  <a:t> всех деревьев - </a:t>
                </a:r>
              </a:p>
              <a:p>
                <a:pPr marL="0" indent="0" algn="ctr">
                  <a:buNone/>
                </a:pPr>
                <a:r>
                  <a:rPr lang="ru-RU" sz="1800" dirty="0" smtClean="0"/>
                  <a:t>вишни </a:t>
                </a:r>
              </a:p>
              <a:p>
                <a:pPr marL="0" indent="0">
                  <a:buNone/>
                </a:pPr>
                <a:r>
                  <a:rPr lang="ru-RU" sz="1800" dirty="0" smtClean="0"/>
                  <a:t>Сколько вишневых деревьев?</a:t>
                </a:r>
              </a:p>
              <a:p>
                <a:pPr marL="0" indent="0" algn="ctr">
                  <a:buNone/>
                </a:pPr>
                <a:endParaRPr lang="ru-RU" sz="18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67544" y="404664"/>
                <a:ext cx="4104456" cy="6120680"/>
              </a:xfrm>
              <a:blipFill rotWithShape="1">
                <a:blip r:embed="rId2"/>
                <a:stretch>
                  <a:fillRect l="-2675" t="-8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716016" y="260648"/>
                <a:ext cx="4038600" cy="5688632"/>
              </a:xfrm>
            </p:spPr>
            <p:txBody>
              <a:bodyPr/>
              <a:lstStyle/>
              <a:p>
                <a:r>
                  <a:rPr lang="ru-RU" dirty="0" smtClean="0"/>
                  <a:t>На приусадебном участке растет 28 вишневых деревьев, что составляет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dirty="0" smtClean="0"/>
                  <a:t> всех деревьев, растущих в саду. Сколько всего деревьев растет на участке?</a:t>
                </a:r>
              </a:p>
              <a:p>
                <a:pPr marL="0" indent="0">
                  <a:buNone/>
                </a:pPr>
                <a:endParaRPr lang="ru-RU" sz="1800" dirty="0" smtClean="0"/>
              </a:p>
              <a:p>
                <a:pPr marL="0" indent="0">
                  <a:buNone/>
                </a:pPr>
                <a:r>
                  <a:rPr lang="ru-RU" sz="1800" dirty="0" smtClean="0"/>
                  <a:t>                   Сколько всего деревьев?</a:t>
                </a:r>
              </a:p>
              <a:p>
                <a:pPr marL="0" indent="0">
                  <a:buNone/>
                </a:pPr>
                <a:endParaRPr lang="ru-RU" sz="1800" dirty="0"/>
              </a:p>
              <a:p>
                <a:pPr marL="0" indent="0">
                  <a:buNone/>
                </a:pPr>
                <a:r>
                  <a:rPr lang="ru-RU" sz="1800" dirty="0" smtClean="0"/>
                  <a:t>           28 деревьев вишни – </a:t>
                </a:r>
              </a:p>
              <a:p>
                <a:pPr marL="0" indent="0">
                  <a:buNone/>
                </a:pPr>
                <a:r>
                  <a:rPr lang="ru-RU" sz="1800" dirty="0" smtClean="0"/>
                  <a:t>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18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1800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1800" dirty="0" smtClean="0"/>
                  <a:t> всех деревьев</a:t>
                </a:r>
                <a:endParaRPr lang="ru-RU" sz="1800" dirty="0"/>
              </a:p>
            </p:txBody>
          </p:sp>
        </mc:Choice>
        <mc:Fallback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716016" y="260648"/>
                <a:ext cx="4038600" cy="5688632"/>
              </a:xfrm>
              <a:blipFill rotWithShape="1">
                <a:blip r:embed="rId3"/>
                <a:stretch>
                  <a:fillRect l="-2719" t="-9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единительная линия 4"/>
          <p:cNvCxnSpPr/>
          <p:nvPr/>
        </p:nvCxnSpPr>
        <p:spPr>
          <a:xfrm>
            <a:off x="5436096" y="4725144"/>
            <a:ext cx="288032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440045" y="4653136"/>
            <a:ext cx="0" cy="1440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8326278" y="4650911"/>
            <a:ext cx="0" cy="1440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380312" y="4650911"/>
            <a:ext cx="0" cy="1440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99592" y="4728346"/>
            <a:ext cx="288032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789774" y="4650911"/>
            <a:ext cx="0" cy="1440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909454" y="4656338"/>
            <a:ext cx="0" cy="1440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843808" y="4667924"/>
            <a:ext cx="0" cy="1440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503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182</Words>
  <Application>Microsoft Office PowerPoint</Application>
  <PresentationFormat>Экран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Укажите число, обратное числу:</vt:lpstr>
      <vt:lpstr>Найдите число, если:</vt:lpstr>
      <vt:lpstr>Выполните действия: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Укажите число</dc:title>
  <dc:creator>RePack by Diakov</dc:creator>
  <cp:lastModifiedBy>RePack by Diakov</cp:lastModifiedBy>
  <cp:revision>10</cp:revision>
  <dcterms:created xsi:type="dcterms:W3CDTF">2020-11-23T19:29:36Z</dcterms:created>
  <dcterms:modified xsi:type="dcterms:W3CDTF">2020-11-23T22:06:00Z</dcterms:modified>
</cp:coreProperties>
</file>