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70" r:id="rId8"/>
    <p:sldId id="271" r:id="rId9"/>
    <p:sldId id="263" r:id="rId10"/>
    <p:sldId id="265" r:id="rId11"/>
    <p:sldId id="267" r:id="rId12"/>
    <p:sldId id="266" r:id="rId13"/>
    <p:sldId id="269" r:id="rId14"/>
    <p:sldId id="268" r:id="rId15"/>
    <p:sldId id="26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0B4F-169B-4946-9D0A-F2BC8961E855}" type="datetimeFigureOut">
              <a:rPr lang="ru-RU" smtClean="0"/>
              <a:pPr/>
              <a:t>09.02.2011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DC6872D-D33C-4F82-A239-421AF240D0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0B4F-169B-4946-9D0A-F2BC8961E855}" type="datetimeFigureOut">
              <a:rPr lang="ru-RU" smtClean="0"/>
              <a:pPr/>
              <a:t>09.02.2011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6872D-D33C-4F82-A239-421AF240D0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0B4F-169B-4946-9D0A-F2BC8961E855}" type="datetimeFigureOut">
              <a:rPr lang="ru-RU" smtClean="0"/>
              <a:pPr/>
              <a:t>09.02.2011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6872D-D33C-4F82-A239-421AF240D0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0B4F-169B-4946-9D0A-F2BC8961E855}" type="datetimeFigureOut">
              <a:rPr lang="ru-RU" smtClean="0"/>
              <a:pPr/>
              <a:t>09.02.2011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DC6872D-D33C-4F82-A239-421AF240D0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0B4F-169B-4946-9D0A-F2BC8961E855}" type="datetimeFigureOut">
              <a:rPr lang="ru-RU" smtClean="0"/>
              <a:pPr/>
              <a:t>09.02.2011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6872D-D33C-4F82-A239-421AF240D0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0B4F-169B-4946-9D0A-F2BC8961E855}" type="datetimeFigureOut">
              <a:rPr lang="ru-RU" smtClean="0"/>
              <a:pPr/>
              <a:t>09.02.2011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6872D-D33C-4F82-A239-421AF240D0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0B4F-169B-4946-9D0A-F2BC8961E855}" type="datetimeFigureOut">
              <a:rPr lang="ru-RU" smtClean="0"/>
              <a:pPr/>
              <a:t>09.02.2011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DC6872D-D33C-4F82-A239-421AF240D0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0B4F-169B-4946-9D0A-F2BC8961E855}" type="datetimeFigureOut">
              <a:rPr lang="ru-RU" smtClean="0"/>
              <a:pPr/>
              <a:t>09.02.2011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6872D-D33C-4F82-A239-421AF240D0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0B4F-169B-4946-9D0A-F2BC8961E855}" type="datetimeFigureOut">
              <a:rPr lang="ru-RU" smtClean="0"/>
              <a:pPr/>
              <a:t>09.02.2011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6872D-D33C-4F82-A239-421AF240D0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0B4F-169B-4946-9D0A-F2BC8961E855}" type="datetimeFigureOut">
              <a:rPr lang="ru-RU" smtClean="0"/>
              <a:pPr/>
              <a:t>09.02.2011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6872D-D33C-4F82-A239-421AF240D0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0B4F-169B-4946-9D0A-F2BC8961E855}" type="datetimeFigureOut">
              <a:rPr lang="ru-RU" smtClean="0"/>
              <a:pPr/>
              <a:t>09.02.2011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6872D-D33C-4F82-A239-421AF240D0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4240B4F-169B-4946-9D0A-F2BC8961E855}" type="datetimeFigureOut">
              <a:rPr lang="ru-RU" smtClean="0"/>
              <a:pPr/>
              <a:t>09.02.2011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DC6872D-D33C-4F82-A239-421AF240D0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2780928"/>
            <a:ext cx="7704856" cy="1656184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Отношения между понятиями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0491316510921661_im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51720" cy="28064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5. противоположность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184576"/>
          </a:xfrm>
        </p:spPr>
        <p:txBody>
          <a:bodyPr>
            <a:normAutofit/>
          </a:bodyPr>
          <a:lstStyle/>
          <a:p>
            <a:pPr marL="0" indent="216000" algn="just">
              <a:spcBef>
                <a:spcPts val="0"/>
              </a:spcBef>
              <a:buNone/>
            </a:pPr>
            <a:r>
              <a:rPr lang="ru-RU" sz="4000" dirty="0" smtClean="0"/>
              <a:t>Слова - антонимы</a:t>
            </a:r>
            <a:endParaRPr lang="ru-RU" sz="4000" dirty="0"/>
          </a:p>
        </p:txBody>
      </p:sp>
      <p:sp>
        <p:nvSpPr>
          <p:cNvPr id="6" name="Овал 5"/>
          <p:cNvSpPr/>
          <p:nvPr/>
        </p:nvSpPr>
        <p:spPr>
          <a:xfrm>
            <a:off x="2195736" y="2060848"/>
            <a:ext cx="5112568" cy="479715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А. Жаркая               Б. Холодная</a:t>
            </a:r>
          </a:p>
          <a:p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 погода                      погода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1813384" y="4459424"/>
            <a:ext cx="479715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605472" y="4459424"/>
            <a:ext cx="479715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3488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Как вы думаете какое понятие находится между ними по середине?</a:t>
            </a:r>
            <a:br>
              <a:rPr lang="ru-RU" sz="4400" dirty="0" smtClean="0"/>
            </a:br>
            <a:endParaRPr lang="ru-RU" sz="4400" dirty="0"/>
          </a:p>
        </p:txBody>
      </p:sp>
      <p:sp>
        <p:nvSpPr>
          <p:cNvPr id="6" name="Овал 5"/>
          <p:cNvSpPr/>
          <p:nvPr/>
        </p:nvSpPr>
        <p:spPr>
          <a:xfrm>
            <a:off x="2195736" y="2060848"/>
            <a:ext cx="5112568" cy="479715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А. Жаркая               Б. Холодная</a:t>
            </a:r>
          </a:p>
          <a:p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 погода                      погода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1813384" y="4459424"/>
            <a:ext cx="479715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605472" y="4459424"/>
            <a:ext cx="479715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6. противоречие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184576"/>
          </a:xfrm>
        </p:spPr>
        <p:txBody>
          <a:bodyPr>
            <a:normAutofit/>
          </a:bodyPr>
          <a:lstStyle/>
          <a:p>
            <a:pPr marL="0" indent="216000" algn="just">
              <a:spcBef>
                <a:spcPts val="0"/>
              </a:spcBef>
              <a:buNone/>
            </a:pPr>
            <a:r>
              <a:rPr lang="ru-RU" sz="4000" dirty="0" smtClean="0"/>
              <a:t>«А» и «не А»</a:t>
            </a:r>
            <a:endParaRPr lang="ru-RU" sz="4000" dirty="0"/>
          </a:p>
        </p:txBody>
      </p:sp>
      <p:sp>
        <p:nvSpPr>
          <p:cNvPr id="6" name="Овал 5"/>
          <p:cNvSpPr/>
          <p:nvPr/>
        </p:nvSpPr>
        <p:spPr>
          <a:xfrm>
            <a:off x="1979712" y="2060848"/>
            <a:ext cx="5112568" cy="479715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rgbClr val="FF0000"/>
                </a:solidFill>
              </a:rPr>
              <a:t>А. </a:t>
            </a:r>
            <a:r>
              <a:rPr lang="ru-RU" sz="2000" dirty="0">
                <a:solidFill>
                  <a:srgbClr val="FF0000"/>
                </a:solidFill>
              </a:rPr>
              <a:t>Б</a:t>
            </a:r>
            <a:r>
              <a:rPr lang="ru-RU" sz="2000" dirty="0" smtClean="0">
                <a:solidFill>
                  <a:srgbClr val="FF0000"/>
                </a:solidFill>
              </a:rPr>
              <a:t>елая           Б. Небелая 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 бумага               бумага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1489348" y="4495428"/>
            <a:ext cx="4725144" cy="0"/>
          </a:xfrm>
          <a:prstGeom prst="line">
            <a:avLst/>
          </a:prstGeom>
          <a:ln w="1270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748464" cy="531805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/>
              <a:t>Понятия, не имеющие общих признаков, называются </a:t>
            </a:r>
            <a:r>
              <a:rPr lang="ru-RU" sz="4800" u="sng" dirty="0" smtClean="0"/>
              <a:t>несравнимыми.</a:t>
            </a:r>
            <a:endParaRPr lang="ru-RU" sz="4800" u="sng" dirty="0"/>
          </a:p>
        </p:txBody>
      </p:sp>
      <p:pic>
        <p:nvPicPr>
          <p:cNvPr id="4" name="Рисунок 3" descr="cl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93917"/>
            <a:ext cx="3347079" cy="41640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6752" y="1484784"/>
            <a:ext cx="8147248" cy="694184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ВЫПОЛНИТЕ ЗАДАНИЕ 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72344" y="2780928"/>
            <a:ext cx="7904112" cy="351522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/>
              <a:t>РТ №23 С. 52</a:t>
            </a:r>
          </a:p>
          <a:p>
            <a:pPr algn="ctr">
              <a:buNone/>
            </a:pPr>
            <a:r>
              <a:rPr lang="ru-RU" sz="4400" dirty="0" smtClean="0"/>
              <a:t>РТ №30 С. 63</a:t>
            </a:r>
            <a:endParaRPr lang="ru-RU" sz="4400" dirty="0"/>
          </a:p>
        </p:txBody>
      </p:sp>
      <p:pic>
        <p:nvPicPr>
          <p:cNvPr id="5" name="Рисунок 4" descr="alladin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0"/>
            <a:ext cx="2943225" cy="3333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" presetID="4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40080" cy="110676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Домашнее задание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/>
              <a:t>РТ №27 (2) С. 59 – 60</a:t>
            </a:r>
          </a:p>
          <a:p>
            <a:r>
              <a:rPr lang="ru-RU" sz="4000" dirty="0" smtClean="0"/>
              <a:t>РТ №25 (9-18) С. 53</a:t>
            </a:r>
          </a:p>
          <a:p>
            <a:r>
              <a:rPr lang="ru-RU" sz="4000" dirty="0" smtClean="0"/>
              <a:t>РТ №26 С. 57- 58</a:t>
            </a:r>
          </a:p>
          <a:p>
            <a:r>
              <a:rPr lang="ru-RU" sz="4000" dirty="0" smtClean="0"/>
              <a:t>РТ №24 С.52</a:t>
            </a:r>
          </a:p>
          <a:p>
            <a:r>
              <a:rPr lang="ru-RU" sz="4000" dirty="0" smtClean="0"/>
              <a:t>РТ №31 С.64</a:t>
            </a:r>
          </a:p>
          <a:p>
            <a:endParaRPr lang="ru-RU" dirty="0"/>
          </a:p>
        </p:txBody>
      </p:sp>
      <p:pic>
        <p:nvPicPr>
          <p:cNvPr id="4" name="Рисунок 3" descr="dis2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63232" y="3429000"/>
            <a:ext cx="6380768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000"/>
                            </p:stCondLst>
                            <p:childTnLst>
                              <p:par>
                                <p:cTn id="2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0"/>
                            </p:stCondLst>
                            <p:childTnLst>
                              <p:par>
                                <p:cTn id="3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Решение задач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916832"/>
            <a:ext cx="8443664" cy="416329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/>
              <a:t>РТ №25 (1-8) с. 53</a:t>
            </a:r>
            <a:endParaRPr lang="ru-RU" sz="5400" dirty="0"/>
          </a:p>
        </p:txBody>
      </p:sp>
      <p:pic>
        <p:nvPicPr>
          <p:cNvPr id="5" name="Рисунок 4" descr="cl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3140968"/>
            <a:ext cx="4722230" cy="30994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1. тождество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184576"/>
          </a:xfrm>
        </p:spPr>
        <p:txBody>
          <a:bodyPr>
            <a:normAutofit/>
          </a:bodyPr>
          <a:lstStyle/>
          <a:p>
            <a:pPr marL="0" indent="216000" algn="just">
              <a:spcBef>
                <a:spcPts val="0"/>
              </a:spcBef>
              <a:buNone/>
            </a:pPr>
            <a:r>
              <a:rPr lang="ru-RU" sz="4000" dirty="0" smtClean="0"/>
              <a:t>Если объемы понятий совпадают, то отношения между этими понятиями называются </a:t>
            </a:r>
            <a:r>
              <a:rPr lang="ru-RU" sz="4000" u="sng" dirty="0" smtClean="0"/>
              <a:t>тождеством.</a:t>
            </a:r>
          </a:p>
          <a:p>
            <a:pPr marL="0" indent="216000" algn="just">
              <a:spcBef>
                <a:spcPts val="0"/>
              </a:spcBef>
              <a:buNone/>
            </a:pPr>
            <a:endParaRPr lang="ru-RU" sz="4000" dirty="0"/>
          </a:p>
        </p:txBody>
      </p:sp>
      <p:sp>
        <p:nvSpPr>
          <p:cNvPr id="4" name="Овал 3"/>
          <p:cNvSpPr/>
          <p:nvPr/>
        </p:nvSpPr>
        <p:spPr>
          <a:xfrm>
            <a:off x="1115616" y="3861048"/>
            <a:ext cx="2376264" cy="21602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Великий русский царь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652120" y="3861048"/>
            <a:ext cx="2376264" cy="21602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Создатель Российского флота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2. пересечение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54162"/>
            <a:ext cx="9144000" cy="5303838"/>
          </a:xfrm>
        </p:spPr>
        <p:txBody>
          <a:bodyPr>
            <a:normAutofit/>
          </a:bodyPr>
          <a:lstStyle/>
          <a:p>
            <a:pPr marL="0" indent="216000" algn="just">
              <a:spcBef>
                <a:spcPts val="0"/>
              </a:spcBef>
              <a:buNone/>
            </a:pPr>
            <a:r>
              <a:rPr lang="ru-RU" sz="4000" dirty="0" smtClean="0"/>
              <a:t>Если объемы понятий частично совпадают, то отношение между этими понятиями называют </a:t>
            </a:r>
            <a:r>
              <a:rPr lang="ru-RU" sz="4000" u="sng" dirty="0" smtClean="0"/>
              <a:t>пересечением.</a:t>
            </a:r>
          </a:p>
          <a:p>
            <a:pPr marL="0" indent="216000" algn="just">
              <a:spcBef>
                <a:spcPts val="0"/>
              </a:spcBef>
              <a:buNone/>
            </a:pPr>
            <a:endParaRPr lang="ru-RU" sz="4000" u="sng" dirty="0"/>
          </a:p>
        </p:txBody>
      </p:sp>
      <p:sp>
        <p:nvSpPr>
          <p:cNvPr id="4" name="Овал 3"/>
          <p:cNvSpPr/>
          <p:nvPr/>
        </p:nvSpPr>
        <p:spPr>
          <a:xfrm>
            <a:off x="179512" y="3861048"/>
            <a:ext cx="2376264" cy="21602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А. Военные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6588224" y="3861048"/>
            <a:ext cx="2376264" cy="2160240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Б. Моряки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3. подчинение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</p:spPr>
        <p:txBody>
          <a:bodyPr>
            <a:normAutofit/>
          </a:bodyPr>
          <a:lstStyle/>
          <a:p>
            <a:pPr marL="0" indent="216000" algn="just">
              <a:spcBef>
                <a:spcPts val="0"/>
              </a:spcBef>
              <a:buNone/>
            </a:pPr>
            <a:r>
              <a:rPr lang="ru-RU" sz="4000" dirty="0" smtClean="0"/>
              <a:t>Если объем одного понятия полностью входит в объем другого, не исчерпывая его, то отношение между понятиями называется </a:t>
            </a:r>
            <a:r>
              <a:rPr lang="ru-RU" sz="4000" u="sng" dirty="0" smtClean="0"/>
              <a:t>подчинением.</a:t>
            </a:r>
          </a:p>
          <a:p>
            <a:pPr marL="0" indent="216000" algn="just">
              <a:spcBef>
                <a:spcPts val="0"/>
              </a:spcBef>
              <a:buNone/>
            </a:pPr>
            <a:endParaRPr lang="ru-RU" sz="4000" dirty="0"/>
          </a:p>
        </p:txBody>
      </p:sp>
      <p:sp>
        <p:nvSpPr>
          <p:cNvPr id="4" name="Овал 3"/>
          <p:cNvSpPr/>
          <p:nvPr/>
        </p:nvSpPr>
        <p:spPr>
          <a:xfrm>
            <a:off x="1115616" y="4005064"/>
            <a:ext cx="3384376" cy="28529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А. прямоугольник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6300192" y="4221088"/>
            <a:ext cx="1656184" cy="172819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Б. Квадрат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268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Изобразите отношения между понятиями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Животные и герои мультфильмов</a:t>
            </a:r>
          </a:p>
          <a:p>
            <a:r>
              <a:rPr lang="ru-RU" sz="4000" dirty="0" smtClean="0"/>
              <a:t>Летние месяцы и июль</a:t>
            </a:r>
          </a:p>
          <a:p>
            <a:r>
              <a:rPr lang="ru-RU" sz="4000" dirty="0" smtClean="0"/>
              <a:t>Печатные издания и книги</a:t>
            </a:r>
          </a:p>
          <a:p>
            <a:r>
              <a:rPr lang="ru-RU" sz="4000" dirty="0" smtClean="0"/>
              <a:t>9 мая и День Победы</a:t>
            </a:r>
            <a:endParaRPr lang="ru-RU" sz="4000" dirty="0"/>
          </a:p>
        </p:txBody>
      </p:sp>
      <p:pic>
        <p:nvPicPr>
          <p:cNvPr id="5" name="Рисунок 4" descr="alladin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6136" y="1988840"/>
            <a:ext cx="3181185" cy="4869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964488" cy="98221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Выполните задание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/>
              <a:t>РТ №27 (1) С. 59</a:t>
            </a:r>
            <a:endParaRPr lang="ru-RU" sz="4400" dirty="0"/>
          </a:p>
        </p:txBody>
      </p:sp>
      <p:pic>
        <p:nvPicPr>
          <p:cNvPr id="5" name="Рисунок 4" descr="1241432236_x_21b277a9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86000"/>
            <a:ext cx="3800475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ПРОВЕРЬТЕ СЕБЯ.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5172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0" y="1700808"/>
            <a:ext cx="9144000" cy="46805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 smtClean="0"/>
          </a:p>
          <a:p>
            <a:pPr algn="ctr"/>
            <a:endParaRPr lang="ru-RU" sz="4000" dirty="0"/>
          </a:p>
          <a:p>
            <a:pPr algn="ctr"/>
            <a:endParaRPr lang="ru-RU" sz="4000" dirty="0" smtClean="0"/>
          </a:p>
          <a:p>
            <a:pPr algn="ctr"/>
            <a:endParaRPr lang="ru-RU" sz="4000" dirty="0"/>
          </a:p>
          <a:p>
            <a:pPr algn="ctr"/>
            <a:endParaRPr lang="ru-RU" sz="4000" dirty="0" smtClean="0"/>
          </a:p>
          <a:p>
            <a:pPr algn="ctr"/>
            <a:endParaRPr lang="ru-RU" sz="4000" dirty="0"/>
          </a:p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ПТИЦЫ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843808" y="2060848"/>
            <a:ext cx="5976664" cy="338437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ПЕРЕЛЕТНЫЕ ПТИЦЫ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51520" y="2996952"/>
            <a:ext cx="2376264" cy="1872208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ВОРОБЕЙ</a:t>
            </a:r>
            <a:endParaRPr lang="ru-RU" sz="2800" dirty="0"/>
          </a:p>
        </p:txBody>
      </p:sp>
      <p:sp>
        <p:nvSpPr>
          <p:cNvPr id="7" name="Овал 6"/>
          <p:cNvSpPr/>
          <p:nvPr/>
        </p:nvSpPr>
        <p:spPr>
          <a:xfrm>
            <a:off x="3491880" y="2420888"/>
            <a:ext cx="2376264" cy="1368152"/>
          </a:xfrm>
          <a:prstGeom prst="ellipse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ЛАСТОЧКА</a:t>
            </a:r>
            <a:endParaRPr lang="ru-RU" sz="2400" dirty="0"/>
          </a:p>
        </p:txBody>
      </p:sp>
      <p:sp>
        <p:nvSpPr>
          <p:cNvPr id="9" name="Овал 8"/>
          <p:cNvSpPr/>
          <p:nvPr/>
        </p:nvSpPr>
        <p:spPr>
          <a:xfrm>
            <a:off x="5868144" y="2780928"/>
            <a:ext cx="2088232" cy="1368152"/>
          </a:xfrm>
          <a:prstGeom prst="ellipse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АИСТ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4. соподчинение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>
            <a:normAutofit/>
          </a:bodyPr>
          <a:lstStyle/>
          <a:p>
            <a:pPr marL="0" indent="216000" algn="just">
              <a:spcBef>
                <a:spcPts val="0"/>
              </a:spcBef>
              <a:buNone/>
            </a:pPr>
            <a:r>
              <a:rPr lang="ru-RU" sz="4000" dirty="0" smtClean="0"/>
              <a:t>Отношения между несколькими понятиями, объемы которых не пересекаются, но принадлежат более общему понятию.</a:t>
            </a:r>
            <a:endParaRPr lang="ru-RU" sz="4000" u="sng" dirty="0" smtClean="0"/>
          </a:p>
          <a:p>
            <a:pPr marL="0" indent="216000" algn="just">
              <a:spcBef>
                <a:spcPts val="0"/>
              </a:spcBef>
              <a:buNone/>
            </a:pPr>
            <a:endParaRPr lang="ru-RU" sz="4000" dirty="0"/>
          </a:p>
        </p:txBody>
      </p:sp>
      <p:sp>
        <p:nvSpPr>
          <p:cNvPr id="4" name="Овал 3"/>
          <p:cNvSpPr/>
          <p:nvPr/>
        </p:nvSpPr>
        <p:spPr>
          <a:xfrm>
            <a:off x="467544" y="3501008"/>
            <a:ext cx="3888432" cy="33569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А. Сладости.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6012160" y="2996952"/>
            <a:ext cx="1512168" cy="134076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Б. пряники 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7308304" y="4221088"/>
            <a:ext cx="1512168" cy="130452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В. конфеты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6372200" y="5445224"/>
            <a:ext cx="1872208" cy="126876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Г. шоколадки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2.43293E-6 L -0.18108 0.09112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4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7.49306E-7 L -0.48437 -0.00069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2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44033E-7 L -0.2441 -0.05874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-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6" grpId="0" animBg="1"/>
      <p:bldP spid="7" grpId="0" animBg="1"/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95</TotalTime>
  <Words>278</Words>
  <Application>Microsoft Office PowerPoint</Application>
  <PresentationFormat>Экран (4:3)</PresentationFormat>
  <Paragraphs>82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Отношения между понятиями</vt:lpstr>
      <vt:lpstr>Решение задач</vt:lpstr>
      <vt:lpstr>1. тождество</vt:lpstr>
      <vt:lpstr>2. пересечение</vt:lpstr>
      <vt:lpstr>3. подчинение</vt:lpstr>
      <vt:lpstr>Изобразите отношения между понятиями</vt:lpstr>
      <vt:lpstr>Выполните задание</vt:lpstr>
      <vt:lpstr>ПРОВЕРЬТЕ СЕБЯ.</vt:lpstr>
      <vt:lpstr>4. соподчинение</vt:lpstr>
      <vt:lpstr>5. противоположность</vt:lpstr>
      <vt:lpstr>Как вы думаете какое понятие находится между ними по середине? </vt:lpstr>
      <vt:lpstr>6. противоречие</vt:lpstr>
      <vt:lpstr>Слайд 13</vt:lpstr>
      <vt:lpstr>ВЫПОЛНИТЕ ЗАДАНИЕ </vt:lpstr>
      <vt:lpstr>Домашнее задание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Отношения между понятиями</dc:title>
  <dc:creator>1</dc:creator>
  <cp:lastModifiedBy>1</cp:lastModifiedBy>
  <cp:revision>16</cp:revision>
  <dcterms:created xsi:type="dcterms:W3CDTF">2011-02-08T16:57:47Z</dcterms:created>
  <dcterms:modified xsi:type="dcterms:W3CDTF">2011-02-08T22:04:53Z</dcterms:modified>
</cp:coreProperties>
</file>