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301" r:id="rId5"/>
    <p:sldId id="269" r:id="rId6"/>
    <p:sldId id="265" r:id="rId7"/>
    <p:sldId id="266" r:id="rId8"/>
    <p:sldId id="267" r:id="rId9"/>
    <p:sldId id="291" r:id="rId10"/>
    <p:sldId id="292" r:id="rId11"/>
    <p:sldId id="293" r:id="rId12"/>
    <p:sldId id="295" r:id="rId13"/>
    <p:sldId id="298" r:id="rId14"/>
    <p:sldId id="264" r:id="rId15"/>
    <p:sldId id="296" r:id="rId16"/>
    <p:sldId id="270" r:id="rId17"/>
    <p:sldId id="274" r:id="rId18"/>
    <p:sldId id="271" r:id="rId19"/>
    <p:sldId id="276" r:id="rId20"/>
    <p:sldId id="282" r:id="rId21"/>
    <p:sldId id="30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A9157-4674-489A-A02C-FFD74D0B65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FE6B-27E3-4F9C-9B5D-0281DFCBCCB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8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8712B-704C-4D30-A8C0-77D52E03259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1018E-FCB2-4096-9BDA-12D78C518D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0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D3C65-4D3F-4647-B068-E7C775319F8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4A0BE-C8DC-491A-B606-8C622EE038D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2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A249-D64B-4E97-9531-67E8A6B019F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4C33-080F-4FAA-90E2-5BD6E663598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9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CC1E3-8616-4E24-88D5-CA2538CD5BB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6E5CC-674B-419C-BDD8-7E4318AB67B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9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52B31-3F01-4113-8B0D-F80DBDA21EF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92D0-0F99-4408-84C6-03083CB6A1B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50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DD60D-329B-4879-9C2A-E8DAF533329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1D2F1-3E33-4590-BE7E-9033AF49C30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2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E42F1-D936-45EB-997D-08B5DC0036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C5962-7C53-4C3E-8C7D-2C8EE111C9E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25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14604-CE11-4C67-BB04-F9F3CAF1BE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60B70-58D1-4569-A5CF-7FD05892848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2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F5D29-776F-456A-8F17-1C2193C0773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E08F8-B7FA-4DFD-A807-E43368677C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84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E3618-097E-4BE7-946C-F8BC5FAC4D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0B61B-FDDC-4392-84F9-14E662D71DA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1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982D20-E6D3-492A-A4FC-D80902CC824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80D981-EBB2-4DEC-B359-83EFBFBAB8B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6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20880" cy="2952328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Притяжательные</a:t>
            </a:r>
          </a:p>
          <a:p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6600" b="1" dirty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прилагательные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7531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</a:rPr>
              <a:t>Замените существительные притяжательными прилагательными, запишите их, выделите суффиксы притяжательных прилагательных</a:t>
            </a:r>
            <a:r>
              <a:rPr lang="ru-RU" b="1" smtClean="0"/>
              <a:t>.</a:t>
            </a:r>
            <a:endParaRPr lang="ru-RU" smtClean="0"/>
          </a:p>
          <a:p>
            <a:pPr eaLnBrk="1" hangingPunct="1"/>
            <a:endParaRPr lang="ru-RU" i="1" smtClean="0"/>
          </a:p>
          <a:p>
            <a:pPr eaLnBrk="1" hangingPunct="1"/>
            <a:endParaRPr lang="ru-RU" i="1" smtClean="0"/>
          </a:p>
          <a:p>
            <a:pPr eaLnBrk="1" hangingPunct="1"/>
            <a:r>
              <a:rPr lang="ru-RU" i="1" smtClean="0"/>
              <a:t> </a:t>
            </a:r>
            <a:r>
              <a:rPr lang="ru-RU" i="1" smtClean="0">
                <a:solidFill>
                  <a:srgbClr val="0070C0"/>
                </a:solidFill>
              </a:rPr>
              <a:t>Уши волка и зайца   - …  </a:t>
            </a:r>
            <a:endParaRPr lang="ru-RU" smtClean="0">
              <a:solidFill>
                <a:srgbClr val="0070C0"/>
              </a:solidFill>
            </a:endParaRPr>
          </a:p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Хвост павлина и вороны - …</a:t>
            </a:r>
            <a:endParaRPr lang="ru-RU" smtClean="0">
              <a:solidFill>
                <a:srgbClr val="0070C0"/>
              </a:solidFill>
            </a:endParaRPr>
          </a:p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 Глаза папы, бабушки  - …   </a:t>
            </a:r>
            <a:endParaRPr lang="ru-RU" smtClean="0">
              <a:solidFill>
                <a:srgbClr val="0070C0"/>
              </a:solidFill>
            </a:endParaRPr>
          </a:p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Характер   деда - …</a:t>
            </a:r>
          </a:p>
          <a:p>
            <a:pPr eaLnBrk="1" hangingPunct="1"/>
            <a:endParaRPr lang="ru-RU" i="1" smtClean="0">
              <a:solidFill>
                <a:srgbClr val="0070C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70C0"/>
                </a:solidFill>
              </a:rPr>
              <a:t> - Как же образуются притяжательные прилагательные? </a:t>
            </a:r>
            <a:endParaRPr lang="ru-RU" smtClean="0">
              <a:solidFill>
                <a:srgbClr val="0070C0"/>
              </a:solidFill>
            </a:endParaRPr>
          </a:p>
          <a:p>
            <a:pPr eaLnBrk="1" hangingPunct="1"/>
            <a:endParaRPr lang="ru-RU" i="1" smtClean="0"/>
          </a:p>
        </p:txBody>
      </p:sp>
    </p:spTree>
    <p:extLst>
      <p:ext uri="{BB962C8B-B14F-4D97-AF65-F5344CB8AC3E}">
        <p14:creationId xmlns:p14="http://schemas.microsoft.com/office/powerpoint/2010/main" val="208005899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5621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Ведём наблюдения над морфемным составом  прилагательных!!! </a:t>
            </a:r>
            <a:br>
              <a:rPr lang="ru-RU" sz="2800" b="1" dirty="0" smtClean="0"/>
            </a:br>
            <a:r>
              <a:rPr lang="ru-RU" sz="2800" b="1" dirty="0" smtClean="0"/>
              <a:t>Образуйте от существительных прилагательные.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Русь –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Даль –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Птица –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Вывод: относительные, качественные и притяжательные прилагательные сходны по звучанию, но разные по значению морфем.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9073611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Относительные и притяжательные прилагательные употребляются в значении качественных в переносном значении.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К какому разряду относятся прилагательные в словосочетаниях 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                                          ЗАЯЧЬЯ   нора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                                              ЗАЯЧЬЯ   шапка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                                       ЗАЯЧЬЯ  душа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9939" name="Picture 5" descr="Безымянный"/>
          <p:cNvPicPr>
            <a:picLocks noChangeAspect="1" noChangeArrowheads="1"/>
          </p:cNvPicPr>
          <p:nvPr/>
        </p:nvPicPr>
        <p:blipFill>
          <a:blip r:embed="rId2"/>
          <a:srcRect t="9302" r="48015" b="58139"/>
          <a:stretch>
            <a:fillRect/>
          </a:stretch>
        </p:blipFill>
        <p:spPr bwMode="auto">
          <a:xfrm>
            <a:off x="1000125" y="2786063"/>
            <a:ext cx="2514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7" descr="Безымянный"/>
          <p:cNvPicPr>
            <a:picLocks noChangeAspect="1" noChangeArrowheads="1"/>
          </p:cNvPicPr>
          <p:nvPr/>
        </p:nvPicPr>
        <p:blipFill>
          <a:blip r:embed="rId2"/>
          <a:srcRect l="60310" t="10001" r="11308" b="59999"/>
          <a:stretch>
            <a:fillRect/>
          </a:stretch>
        </p:blipFill>
        <p:spPr bwMode="auto">
          <a:xfrm>
            <a:off x="7000875" y="3000375"/>
            <a:ext cx="1625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8" descr="Безымянный"/>
          <p:cNvPicPr>
            <a:picLocks noChangeAspect="1" noChangeArrowheads="1"/>
          </p:cNvPicPr>
          <p:nvPr/>
        </p:nvPicPr>
        <p:blipFill>
          <a:blip r:embed="rId2"/>
          <a:srcRect l="24834" t="53334" r="21951" b="6667"/>
          <a:stretch>
            <a:fillRect/>
          </a:stretch>
        </p:blipFill>
        <p:spPr bwMode="auto">
          <a:xfrm>
            <a:off x="1000125" y="4572000"/>
            <a:ext cx="23622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9121044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Чем различаются прилагательные в следующих парах? Определите разряд прилагательных </a:t>
            </a:r>
            <a:endParaRPr lang="ru-RU" sz="3200" b="1" dirty="0"/>
          </a:p>
        </p:txBody>
      </p:sp>
      <p:sp>
        <p:nvSpPr>
          <p:cNvPr id="40962" name="Содержимое 5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pPr eaLnBrk="1" hangingPunct="1"/>
            <a:endParaRPr lang="ru-RU" b="1" dirty="0" smtClean="0"/>
          </a:p>
          <a:p>
            <a:pPr eaLnBrk="1" hangingPunct="1"/>
            <a:r>
              <a:rPr lang="ru-RU" b="1" dirty="0" smtClean="0"/>
              <a:t>собачья шерсть – собачья преданность</a:t>
            </a:r>
          </a:p>
          <a:p>
            <a:pPr eaLnBrk="1" hangingPunct="1"/>
            <a:endParaRPr lang="ru-RU" b="1" dirty="0" smtClean="0"/>
          </a:p>
          <a:p>
            <a:pPr eaLnBrk="1" hangingPunct="1"/>
            <a:r>
              <a:rPr lang="ru-RU" b="1" dirty="0" smtClean="0"/>
              <a:t>золотые часы – золотые руки</a:t>
            </a:r>
          </a:p>
          <a:p>
            <a:pPr eaLnBrk="1" hangingPunct="1"/>
            <a:endParaRPr lang="ru-RU" b="1" dirty="0" smtClean="0"/>
          </a:p>
          <a:p>
            <a:pPr eaLnBrk="1" hangingPunct="1"/>
            <a:r>
              <a:rPr lang="ru-RU" b="1" dirty="0" smtClean="0"/>
              <a:t>сердечная мышца – сердечная встреча</a:t>
            </a:r>
          </a:p>
          <a:p>
            <a:pPr eaLnBrk="1" hangingPunct="1">
              <a:buFont typeface="Wingdings 2" pitchFamily="18" charset="2"/>
              <a:buNone/>
            </a:pPr>
            <a:endParaRPr lang="ru-RU" b="1" dirty="0" smtClean="0"/>
          </a:p>
          <a:p>
            <a:pPr eaLnBrk="1" hangingPunct="1"/>
            <a:r>
              <a:rPr lang="ru-RU" b="1" dirty="0" smtClean="0"/>
              <a:t>верблюжий горб – верблюжье одеяло</a:t>
            </a:r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9815818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64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4400" b="1" dirty="0">
                <a:latin typeface="Times New Roman"/>
                <a:ea typeface="Calibri"/>
                <a:cs typeface="Times New Roman"/>
              </a:rPr>
            </a:b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4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Задание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Вставить в текст  притяжательные прилагательные. Указать их род, число, падеж. ( Работа в парах)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4617B"/>
                </a:solidFill>
                <a:latin typeface="Times New Roman"/>
                <a:ea typeface="Calibri"/>
                <a:cs typeface="Times New Roman"/>
              </a:rPr>
              <a:t>«Знаю ли я сказки?» </a:t>
            </a:r>
            <a:br>
              <a:rPr lang="ru-RU" sz="3200" b="1" dirty="0">
                <a:solidFill>
                  <a:srgbClr val="04617B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Calibri"/>
                <a:cs typeface="Times New Roman"/>
              </a:rPr>
              <a:t>Лисичка сидит да приговаривает: «Мёрзни, мёрзни,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хвост.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Подивился старик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 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храбрости.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«Кто там бежит?» - спрашивает лисица, услышав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лай.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Поселилась лиса в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избёнке, а зайчика выгнала.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Содрал волк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шкуру и ждёт Котофея Ивановича.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94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64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4400" b="1" dirty="0">
                <a:latin typeface="Times New Roman"/>
                <a:ea typeface="Calibri"/>
                <a:cs typeface="Times New Roman"/>
              </a:rPr>
            </a:b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4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Задание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Вставить в текст  притяжательные прилагательные. Указать их род, число, падеж. ( Работа в парах)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4617B"/>
                </a:solidFill>
                <a:latin typeface="Times New Roman"/>
                <a:ea typeface="Calibri"/>
                <a:cs typeface="Times New Roman"/>
              </a:rPr>
              <a:t>«Знаю ли я сказки?» </a:t>
            </a:r>
            <a:br>
              <a:rPr lang="ru-RU" sz="3200" b="1" dirty="0">
                <a:solidFill>
                  <a:srgbClr val="04617B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Calibri"/>
                <a:cs typeface="Times New Roman"/>
              </a:rPr>
              <a:t>Лисичка сидит да приговаривает: «Мёрзни, мёрзни,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хвост.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Подивился старик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 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храбрости.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«Кто там бежит?» - спрашивает лисица, услышав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лай.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Поселилась лиса в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избёнке, а зайчика выгнала.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Содрал волк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(      )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шкуру и ждёт Котофея Ивановича.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782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Лисичка сидит да приговаривает: «Мёрзни, мёрзни, (волчий –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ед.ч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мр,Ип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хвост.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Подивился старик (лисьей –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ед.ч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жр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Дп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храбрости.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 «Кто там бежит?» - спрашивает лисица, услышав (собачий –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ед.ч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мр,Вп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лай.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Поселилась лиса в (заячьей –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ед.ч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жр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Пп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избёнке, а зайчика выгнала.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Содрал волк (баранью –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ед.ч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жр,Вп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шкуру и ждёт Котофея Ивановича.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53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 algn="just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tabLst>
                <a:tab pos="4238625" algn="l"/>
              </a:tabLs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Задание. 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Угадайте, от каких слов образованы эти русские фамилии? При помощи чего они образованы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?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28600" algn="just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tabLst>
                <a:tab pos="4238625" algn="l"/>
              </a:tabLst>
            </a:pPr>
            <a:r>
              <a:rPr lang="ru-RU" sz="2800" dirty="0" err="1">
                <a:latin typeface="Times New Roman"/>
                <a:ea typeface="Calibri"/>
                <a:cs typeface="Times New Roman"/>
              </a:rPr>
              <a:t>Алещин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Анин, Аничков, Арбузов,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Базаов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Балалайкин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Белов,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Беседин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Большов,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Борисов,Глазов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Горин,Галкин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Дедов,Дранкин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Егоров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tabLst>
                <a:tab pos="4238625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52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«Восстанови правило»</a:t>
            </a:r>
            <a:r>
              <a:rPr lang="ru-RU" sz="3100" dirty="0">
                <a:ea typeface="Calibri"/>
                <a:cs typeface="Times New Roman"/>
              </a:rPr>
              <a:t/>
            </a:r>
            <a:br>
              <a:rPr lang="ru-RU" sz="3100" dirty="0">
                <a:ea typeface="Calibri"/>
                <a:cs typeface="Times New Roman"/>
              </a:rPr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Притяжательные прилагательные обозначают …….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Притяжательные прилагательные изменяются по …….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Притяжательные прилагательные в предложении являются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………….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67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«Восстанови правило»</a:t>
            </a:r>
            <a:r>
              <a:rPr lang="ru-RU" sz="3200" dirty="0">
                <a:solidFill>
                  <a:srgbClr val="04617B"/>
                </a:solidFill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04617B"/>
                </a:solidFill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Притяжательные прилагательные обозначают принадлежность человеку, животному, птице.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Образуются от существительных и имеют морфологические признаки: род, число, падеж. Склонятся как качественные прилагательные мужского, женского и среднего рода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предложении являются второстепенным членом предложения – определением.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16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indent="228600" algn="just">
              <a:lnSpc>
                <a:spcPts val="156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Выпишите из данного текста в одну колонку качественные прилагательные, в другую - относительные и в третью - притяжательные                                        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28600" algn="ctr">
              <a:lnSpc>
                <a:spcPts val="1560"/>
              </a:lnSpc>
              <a:spcAft>
                <a:spcPts val="0"/>
              </a:spcAf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Русский лес</a:t>
            </a:r>
            <a:endParaRPr lang="ru-RU" sz="2600" dirty="0">
              <a:ea typeface="Calibri"/>
              <a:cs typeface="Times New Roman"/>
            </a:endParaRPr>
          </a:p>
          <a:p>
            <a:pPr indent="228600" algn="just">
              <a:lnSpc>
                <a:spcPts val="156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Зимой и летом, осенью и весною хорош русский лес. В тихий зимний день выйдешь, бывало, из охотничьего домика в лес на лыжах - дышишь и не надышишься. Глубокие, чистые лежат под деревьями сугробы. Над лесными тропинками кружевными белыми арками согнулись под тяжестью инея тонкие стволы молодых берез.</a:t>
            </a:r>
            <a:endParaRPr lang="ru-RU" sz="2400" dirty="0">
              <a:ea typeface="Calibri"/>
              <a:cs typeface="Times New Roman"/>
            </a:endParaRPr>
          </a:p>
          <a:p>
            <a:pPr indent="228600" algn="just">
              <a:lnSpc>
                <a:spcPts val="156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Тихо в спящем лесу, но чуткое ухо внимательного человека улавливает живые звуки. Где-то застучал неугомонный дятел, белка теребит у вершины ели спелую шишку.</a:t>
            </a:r>
            <a:endParaRPr lang="ru-RU" sz="2400" dirty="0">
              <a:ea typeface="Calibri"/>
              <a:cs typeface="Times New Roman"/>
            </a:endParaRPr>
          </a:p>
          <a:p>
            <a:pPr indent="228600" algn="just">
              <a:lnSpc>
                <a:spcPts val="156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Лесную тишину нарушают вдруг веселые негромкие птичьи голоса. Это стайка красногрудых клестов пронеслась над головой. Удивительно красивы эти птицы, оживляющие тишину зимнего леса.</a:t>
            </a:r>
            <a:endParaRPr lang="ru-RU" sz="2400" dirty="0">
              <a:ea typeface="Calibri"/>
              <a:cs typeface="Times New Roman"/>
            </a:endParaRPr>
          </a:p>
          <a:p>
            <a:pPr indent="228600" algn="just">
              <a:lnSpc>
                <a:spcPts val="156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(И. Соколов-Микитов)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2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/>
          </p:cNvSpPr>
          <p:nvPr/>
        </p:nvSpPr>
        <p:spPr bwMode="auto">
          <a:xfrm>
            <a:off x="1447800" y="2286000"/>
            <a:ext cx="6172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4300" b="1" dirty="0">
              <a:solidFill>
                <a:srgbClr val="A50021"/>
              </a:solidFill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9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/>
          </p:cNvSpPr>
          <p:nvPr/>
        </p:nvSpPr>
        <p:spPr bwMode="auto">
          <a:xfrm>
            <a:off x="1447800" y="2286000"/>
            <a:ext cx="6172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300" b="1">
                <a:solidFill>
                  <a:srgbClr val="A50021"/>
                </a:solidFill>
                <a:latin typeface="Calibri" pitchFamily="34" charset="0"/>
              </a:rPr>
              <a:t>Способы образования русских фамилий</a:t>
            </a:r>
          </a:p>
        </p:txBody>
      </p:sp>
    </p:spTree>
    <p:extLst>
      <p:ext uri="{BB962C8B-B14F-4D97-AF65-F5344CB8AC3E}">
        <p14:creationId xmlns:p14="http://schemas.microsoft.com/office/powerpoint/2010/main" val="47866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685800" y="990600"/>
            <a:ext cx="76200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C00000"/>
                </a:solidFill>
              </a:rPr>
              <a:t>1. Фамилии образовывались от имени: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200">
                <a:solidFill>
                  <a:prstClr val="black"/>
                </a:solidFill>
              </a:rPr>
              <a:t>    (Иван – </a:t>
            </a:r>
            <a:r>
              <a:rPr lang="ru-RU" altLang="ru-RU" sz="2200">
                <a:solidFill>
                  <a:srgbClr val="0000FF"/>
                </a:solidFill>
              </a:rPr>
              <a:t>ИванОв, ИвАнов</a:t>
            </a:r>
            <a:r>
              <a:rPr lang="en-US" altLang="ru-RU" sz="2200">
                <a:solidFill>
                  <a:prstClr val="black"/>
                </a:solidFill>
              </a:rPr>
              <a:t>;</a:t>
            </a:r>
            <a:r>
              <a:rPr lang="ru-RU" altLang="ru-RU" sz="2200">
                <a:solidFill>
                  <a:prstClr val="black"/>
                </a:solidFill>
              </a:rPr>
              <a:t> Михайло – </a:t>
            </a:r>
            <a:r>
              <a:rPr lang="ru-RU" altLang="ru-RU" sz="2200">
                <a:solidFill>
                  <a:srgbClr val="0000FF"/>
                </a:solidFill>
              </a:rPr>
              <a:t>Михайлов</a:t>
            </a:r>
            <a:r>
              <a:rPr lang="en-US" altLang="ru-RU" sz="2200">
                <a:solidFill>
                  <a:prstClr val="black"/>
                </a:solidFill>
              </a:rPr>
              <a:t>;</a:t>
            </a:r>
            <a:r>
              <a:rPr lang="ru-RU" altLang="ru-RU" sz="2200">
                <a:solidFill>
                  <a:prstClr val="black"/>
                </a:solidFill>
              </a:rPr>
              <a:t> Макар – </a:t>
            </a:r>
            <a:r>
              <a:rPr lang="ru-RU" altLang="ru-RU" sz="2200">
                <a:solidFill>
                  <a:srgbClr val="0000FF"/>
                </a:solidFill>
              </a:rPr>
              <a:t>Макаров</a:t>
            </a:r>
            <a:r>
              <a:rPr lang="en-US" altLang="ru-RU" sz="2200">
                <a:solidFill>
                  <a:prstClr val="black"/>
                </a:solidFill>
              </a:rPr>
              <a:t>;</a:t>
            </a:r>
            <a:r>
              <a:rPr lang="ru-RU" altLang="ru-RU" sz="2200">
                <a:solidFill>
                  <a:prstClr val="black"/>
                </a:solidFill>
              </a:rPr>
              <a:t> Никифор – </a:t>
            </a:r>
            <a:r>
              <a:rPr lang="ru-RU" altLang="ru-RU" sz="2200">
                <a:solidFill>
                  <a:srgbClr val="0000FF"/>
                </a:solidFill>
              </a:rPr>
              <a:t>Никифоров</a:t>
            </a:r>
            <a:r>
              <a:rPr lang="en-US" altLang="ru-RU" sz="2200">
                <a:solidFill>
                  <a:prstClr val="black"/>
                </a:solidFill>
              </a:rPr>
              <a:t>; </a:t>
            </a:r>
            <a:r>
              <a:rPr lang="ru-RU" altLang="ru-RU" sz="2200">
                <a:solidFill>
                  <a:prstClr val="black"/>
                </a:solidFill>
              </a:rPr>
              <a:t>Тарасий (Тарас) – </a:t>
            </a:r>
            <a:r>
              <a:rPr lang="ru-RU" altLang="ru-RU" sz="2200">
                <a:solidFill>
                  <a:srgbClr val="0000FF"/>
                </a:solidFill>
              </a:rPr>
              <a:t>Тарасов</a:t>
            </a:r>
            <a:r>
              <a:rPr lang="en-US" altLang="ru-RU" sz="2200">
                <a:solidFill>
                  <a:prstClr val="black"/>
                </a:solidFill>
              </a:rPr>
              <a:t>; </a:t>
            </a:r>
            <a:r>
              <a:rPr lang="ru-RU" altLang="ru-RU" sz="2200">
                <a:solidFill>
                  <a:prstClr val="black"/>
                </a:solidFill>
              </a:rPr>
              <a:t>Кузьма – </a:t>
            </a:r>
            <a:r>
              <a:rPr lang="ru-RU" altLang="ru-RU" sz="2200">
                <a:solidFill>
                  <a:srgbClr val="0000FF"/>
                </a:solidFill>
              </a:rPr>
              <a:t>Кузьмин</a:t>
            </a:r>
            <a:r>
              <a:rPr lang="ru-RU" altLang="ru-RU" sz="2200">
                <a:solidFill>
                  <a:prstClr val="black"/>
                </a:solidFill>
              </a:rPr>
              <a:t>, </a:t>
            </a:r>
            <a:r>
              <a:rPr lang="ru-RU" altLang="ru-RU" sz="2200">
                <a:solidFill>
                  <a:srgbClr val="0000FF"/>
                </a:solidFill>
              </a:rPr>
              <a:t>Кузьминых</a:t>
            </a:r>
            <a:r>
              <a:rPr lang="en-US" altLang="ru-RU" sz="2200">
                <a:solidFill>
                  <a:prstClr val="black"/>
                </a:solidFill>
              </a:rPr>
              <a:t>; </a:t>
            </a:r>
            <a:r>
              <a:rPr lang="ru-RU" altLang="ru-RU" sz="2200">
                <a:solidFill>
                  <a:prstClr val="black"/>
                </a:solidFill>
              </a:rPr>
              <a:t>Путислав – </a:t>
            </a:r>
            <a:r>
              <a:rPr lang="ru-RU" altLang="ru-RU" sz="2200">
                <a:solidFill>
                  <a:srgbClr val="0000FF"/>
                </a:solidFill>
              </a:rPr>
              <a:t>Путилев, Путинцев, Путилов, Путин</a:t>
            </a:r>
            <a:r>
              <a:rPr lang="en-US" altLang="ru-RU" sz="2200">
                <a:solidFill>
                  <a:prstClr val="black"/>
                </a:solidFill>
              </a:rPr>
              <a:t>; </a:t>
            </a:r>
            <a:r>
              <a:rPr lang="ru-RU" altLang="ru-RU" sz="2200">
                <a:solidFill>
                  <a:prstClr val="black"/>
                </a:solidFill>
              </a:rPr>
              <a:t>Степан – </a:t>
            </a:r>
            <a:r>
              <a:rPr lang="ru-RU" altLang="ru-RU" sz="2200">
                <a:solidFill>
                  <a:srgbClr val="0000FF"/>
                </a:solidFill>
              </a:rPr>
              <a:t>Степанов, Стёпин </a:t>
            </a:r>
            <a:r>
              <a:rPr lang="ru-RU" altLang="ru-RU" sz="2200">
                <a:solidFill>
                  <a:prstClr val="black"/>
                </a:solidFill>
              </a:rPr>
              <a:t>и др.)  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200">
              <a:solidFill>
                <a:prstClr val="black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C00000"/>
                </a:solidFill>
              </a:rPr>
              <a:t>2. Фамилии образовывались от названий                            животных, рыб, птиц и насекомых: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FF"/>
                </a:solidFill>
              </a:rPr>
              <a:t>     (Сорокин, Селезнёв,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Гусев, Гусаков,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Орлов</a:t>
            </a:r>
            <a:r>
              <a:rPr lang="en-US" altLang="ru-RU" sz="2400">
                <a:solidFill>
                  <a:srgbClr val="0000FF"/>
                </a:solidFill>
              </a:rPr>
              <a:t>; </a:t>
            </a:r>
            <a:r>
              <a:rPr lang="ru-RU" altLang="ru-RU" sz="2400">
                <a:solidFill>
                  <a:srgbClr val="0000FF"/>
                </a:solidFill>
              </a:rPr>
              <a:t>Бобров,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Зайцев,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Кротов,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Кобелев, Лосев</a:t>
            </a:r>
            <a:r>
              <a:rPr lang="en-US" altLang="ru-RU" sz="2400">
                <a:solidFill>
                  <a:srgbClr val="0000FF"/>
                </a:solidFill>
              </a:rPr>
              <a:t>; </a:t>
            </a:r>
            <a:r>
              <a:rPr lang="ru-RU" altLang="ru-RU" sz="2400">
                <a:solidFill>
                  <a:srgbClr val="0000FF"/>
                </a:solidFill>
              </a:rPr>
              <a:t>              Лисин, Лисицына</a:t>
            </a:r>
            <a:r>
              <a:rPr lang="en-US" altLang="ru-RU" sz="2400">
                <a:solidFill>
                  <a:srgbClr val="0000FF"/>
                </a:solidFill>
              </a:rPr>
              <a:t>;  </a:t>
            </a:r>
            <a:r>
              <a:rPr lang="ru-RU" altLang="ru-RU" sz="2400">
                <a:solidFill>
                  <a:srgbClr val="0000FF"/>
                </a:solidFill>
              </a:rPr>
              <a:t>Ершов,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Бычков,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Осетрова</a:t>
            </a:r>
            <a:r>
              <a:rPr lang="en-US" altLang="ru-RU" sz="2400">
                <a:solidFill>
                  <a:srgbClr val="0000FF"/>
                </a:solidFill>
              </a:rPr>
              <a:t>; </a:t>
            </a:r>
            <a:r>
              <a:rPr lang="ru-RU" altLang="ru-RU" sz="2400">
                <a:solidFill>
                  <a:srgbClr val="0000FF"/>
                </a:solidFill>
              </a:rPr>
              <a:t>Шмелёв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prstClr val="black"/>
                </a:solidFill>
              </a:rPr>
              <a:t>и др.)</a:t>
            </a:r>
            <a:r>
              <a:rPr lang="ru-RU" altLang="ru-RU" sz="2400">
                <a:solidFill>
                  <a:srgbClr val="0000FF"/>
                </a:solidFill>
              </a:rPr>
              <a:t> </a:t>
            </a:r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81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990600" y="1219200"/>
            <a:ext cx="7239000" cy="474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C00000"/>
                </a:solidFill>
              </a:rPr>
              <a:t>3. Фамилии образовывались от названий       растений, цветов и пород деревьев: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FF"/>
                </a:solidFill>
              </a:rPr>
              <a:t>Корнева,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Кедровских,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Васильков,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Листьев,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Клёнин,</a:t>
            </a:r>
            <a:r>
              <a:rPr lang="en-US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srgbClr val="0000FF"/>
                </a:solidFill>
              </a:rPr>
              <a:t>Овсов</a:t>
            </a:r>
            <a:r>
              <a:rPr lang="ru-RU" altLang="ru-RU" sz="2400">
                <a:solidFill>
                  <a:prstClr val="black"/>
                </a:solidFill>
              </a:rPr>
              <a:t> и др.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>
              <a:solidFill>
                <a:srgbClr val="0000FF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C00000"/>
                </a:solidFill>
              </a:rPr>
              <a:t>4. Фамилии образовывались от названий профессий:</a:t>
            </a:r>
            <a:endParaRPr lang="en-US" altLang="ru-RU" sz="2400">
              <a:solidFill>
                <a:srgbClr val="C0000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FF"/>
                </a:solidFill>
              </a:rPr>
              <a:t>Кузнецов, Плотников, Толмачёв </a:t>
            </a:r>
            <a:r>
              <a:rPr lang="ru-RU" altLang="ru-RU" sz="2400">
                <a:solidFill>
                  <a:prstClr val="black"/>
                </a:solidFill>
              </a:rPr>
              <a:t>(толмач – переводчик)</a:t>
            </a:r>
            <a:r>
              <a:rPr lang="ru-RU" altLang="ru-RU" sz="2400">
                <a:solidFill>
                  <a:srgbClr val="0000FF"/>
                </a:solidFill>
              </a:rPr>
              <a:t>, Бондарев </a:t>
            </a:r>
            <a:r>
              <a:rPr lang="ru-RU" altLang="ru-RU" sz="2400">
                <a:solidFill>
                  <a:prstClr val="black"/>
                </a:solidFill>
              </a:rPr>
              <a:t>(бондарь – изготовитель бочек)</a:t>
            </a:r>
            <a:r>
              <a:rPr lang="ru-RU" altLang="ru-RU" sz="2400">
                <a:solidFill>
                  <a:srgbClr val="0000FF"/>
                </a:solidFill>
              </a:rPr>
              <a:t>, Коновалов </a:t>
            </a:r>
            <a:r>
              <a:rPr lang="ru-RU" altLang="ru-RU" sz="2400">
                <a:solidFill>
                  <a:prstClr val="black"/>
                </a:solidFill>
              </a:rPr>
              <a:t>(коновал – ветеринар)</a:t>
            </a:r>
            <a:r>
              <a:rPr lang="ru-RU" altLang="ru-RU" sz="2400">
                <a:solidFill>
                  <a:srgbClr val="0000FF"/>
                </a:solidFill>
              </a:rPr>
              <a:t>, Псарёв </a:t>
            </a:r>
            <a:r>
              <a:rPr lang="ru-RU" altLang="ru-RU" sz="2400">
                <a:solidFill>
                  <a:prstClr val="black"/>
                </a:solidFill>
              </a:rPr>
              <a:t>(псарь – надсмотрщик за охотничьими собаками), </a:t>
            </a:r>
            <a:r>
              <a:rPr lang="ru-RU" altLang="ru-RU" sz="2400">
                <a:solidFill>
                  <a:srgbClr val="0000FF"/>
                </a:solidFill>
              </a:rPr>
              <a:t>Сапожников, Приказчиков </a:t>
            </a:r>
            <a:r>
              <a:rPr lang="ru-RU" altLang="ru-RU" sz="2400">
                <a:solidFill>
                  <a:prstClr val="black"/>
                </a:solidFill>
              </a:rPr>
              <a:t>и др.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7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762000" y="762000"/>
            <a:ext cx="7543800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C00000"/>
                </a:solidFill>
              </a:rPr>
              <a:t>5. Фамилии образовывались от названия места проживания и географических названий: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FF"/>
                </a:solidFill>
              </a:rPr>
              <a:t>Задорожный (</a:t>
            </a:r>
            <a:r>
              <a:rPr lang="ru-RU" altLang="ru-RU" sz="2400">
                <a:solidFill>
                  <a:prstClr val="black"/>
                </a:solidFill>
              </a:rPr>
              <a:t>за дорогой</a:t>
            </a:r>
            <a:r>
              <a:rPr lang="ru-RU" altLang="ru-RU" sz="2400">
                <a:solidFill>
                  <a:srgbClr val="0000FF"/>
                </a:solidFill>
              </a:rPr>
              <a:t>), Москвитин </a:t>
            </a:r>
            <a:r>
              <a:rPr lang="ru-RU" altLang="ru-RU" sz="2400">
                <a:solidFill>
                  <a:prstClr val="black"/>
                </a:solidFill>
              </a:rPr>
              <a:t>(житель Москвы),</a:t>
            </a:r>
            <a:r>
              <a:rPr lang="ru-RU" altLang="ru-RU" sz="2400">
                <a:solidFill>
                  <a:srgbClr val="0000FF"/>
                </a:solidFill>
              </a:rPr>
              <a:t> Пермикин </a:t>
            </a:r>
            <a:r>
              <a:rPr lang="ru-RU" altLang="ru-RU" sz="2400">
                <a:solidFill>
                  <a:prstClr val="black"/>
                </a:solidFill>
              </a:rPr>
              <a:t>(житель Перми),</a:t>
            </a:r>
            <a:r>
              <a:rPr lang="ru-RU" altLang="ru-RU" sz="2400">
                <a:solidFill>
                  <a:srgbClr val="0000FF"/>
                </a:solidFill>
              </a:rPr>
              <a:t> Хохлов </a:t>
            </a:r>
            <a:r>
              <a:rPr lang="ru-RU" altLang="ru-RU" sz="2400">
                <a:solidFill>
                  <a:prstClr val="black"/>
                </a:solidFill>
              </a:rPr>
              <a:t>(родом из Украины),</a:t>
            </a:r>
            <a:r>
              <a:rPr lang="ru-RU" altLang="ru-RU" sz="2400">
                <a:solidFill>
                  <a:srgbClr val="0000FF"/>
                </a:solidFill>
              </a:rPr>
              <a:t> Казанцев </a:t>
            </a:r>
            <a:r>
              <a:rPr lang="ru-RU" altLang="ru-RU" sz="2400">
                <a:solidFill>
                  <a:prstClr val="black"/>
                </a:solidFill>
              </a:rPr>
              <a:t>(житель Казани),</a:t>
            </a:r>
            <a:r>
              <a:rPr lang="ru-RU" altLang="ru-RU" sz="2400">
                <a:solidFill>
                  <a:srgbClr val="0000FF"/>
                </a:solidFill>
              </a:rPr>
              <a:t> Новгородцев </a:t>
            </a:r>
            <a:r>
              <a:rPr lang="ru-RU" altLang="ru-RU" sz="2400">
                <a:solidFill>
                  <a:prstClr val="black"/>
                </a:solidFill>
              </a:rPr>
              <a:t>(житель Новгорода)</a:t>
            </a:r>
            <a:r>
              <a:rPr lang="ru-RU" altLang="ru-RU" sz="2400">
                <a:solidFill>
                  <a:srgbClr val="0000FF"/>
                </a:solidFill>
              </a:rPr>
              <a:t> </a:t>
            </a:r>
            <a:r>
              <a:rPr lang="ru-RU" altLang="ru-RU" sz="2400">
                <a:solidFill>
                  <a:prstClr val="black"/>
                </a:solidFill>
              </a:rPr>
              <a:t>и др.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>
              <a:solidFill>
                <a:prstClr val="black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C00000"/>
                </a:solidFill>
              </a:rPr>
              <a:t>6. Фамилии могли быть связаны                                                       с социальным происхождением и материальным положением человека: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FF"/>
                </a:solidFill>
              </a:rPr>
              <a:t>Князев </a:t>
            </a:r>
            <a:r>
              <a:rPr lang="ru-RU" altLang="ru-RU" sz="2400">
                <a:solidFill>
                  <a:prstClr val="black"/>
                </a:solidFill>
              </a:rPr>
              <a:t>(или бывший княжеский слуга, или богатый, как князь),</a:t>
            </a:r>
            <a:r>
              <a:rPr lang="ru-RU" altLang="ru-RU" sz="2400">
                <a:solidFill>
                  <a:srgbClr val="0000FF"/>
                </a:solidFill>
              </a:rPr>
              <a:t> Царёв </a:t>
            </a:r>
            <a:r>
              <a:rPr lang="ru-RU" altLang="ru-RU" sz="2400">
                <a:solidFill>
                  <a:prstClr val="black"/>
                </a:solidFill>
              </a:rPr>
              <a:t>(или бывший царский слуга, или богатый, как царь),</a:t>
            </a:r>
            <a:r>
              <a:rPr lang="ru-RU" altLang="ru-RU" sz="2400">
                <a:solidFill>
                  <a:srgbClr val="0000FF"/>
                </a:solidFill>
              </a:rPr>
              <a:t> Чеканов </a:t>
            </a:r>
            <a:r>
              <a:rPr lang="ru-RU" altLang="ru-RU" sz="2400">
                <a:solidFill>
                  <a:prstClr val="black"/>
                </a:solidFill>
              </a:rPr>
              <a:t>(чекан – маленький топорик, символ власти) и др.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60994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762000" y="914400"/>
            <a:ext cx="7696200" cy="547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C00000"/>
                </a:solidFill>
              </a:rPr>
              <a:t>7. Фамилии образовывались от названий личных качеств человека: 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C00000"/>
                </a:solidFill>
              </a:rPr>
              <a:t>         </a:t>
            </a:r>
            <a:r>
              <a:rPr lang="ru-RU" altLang="ru-RU" sz="2400" dirty="0">
                <a:solidFill>
                  <a:srgbClr val="0000FF"/>
                </a:solidFill>
              </a:rPr>
              <a:t> Самохвалов (</a:t>
            </a:r>
            <a:r>
              <a:rPr lang="ru-RU" altLang="ru-RU" sz="2400" dirty="0">
                <a:solidFill>
                  <a:srgbClr val="0D0D0D"/>
                </a:solidFill>
              </a:rPr>
              <a:t>человек-хвастун</a:t>
            </a:r>
            <a:r>
              <a:rPr lang="ru-RU" altLang="ru-RU" sz="2400" dirty="0">
                <a:solidFill>
                  <a:srgbClr val="0000FF"/>
                </a:solidFill>
              </a:rPr>
              <a:t>), Бахвалов(</a:t>
            </a:r>
            <a:r>
              <a:rPr lang="ru-RU" altLang="ru-RU" sz="2400" dirty="0">
                <a:solidFill>
                  <a:prstClr val="black"/>
                </a:solidFill>
              </a:rPr>
              <a:t>хвастун</a:t>
            </a:r>
            <a:r>
              <a:rPr lang="ru-RU" altLang="ru-RU" sz="2400" dirty="0">
                <a:solidFill>
                  <a:srgbClr val="0000FF"/>
                </a:solidFill>
              </a:rPr>
              <a:t>), Горлов(</a:t>
            </a:r>
            <a:r>
              <a:rPr lang="ru-RU" altLang="ru-RU" sz="2400" dirty="0">
                <a:solidFill>
                  <a:srgbClr val="0D0D0D"/>
                </a:solidFill>
              </a:rPr>
              <a:t>человек с сильным голосом</a:t>
            </a:r>
            <a:r>
              <a:rPr lang="ru-RU" altLang="ru-RU" sz="2400" dirty="0">
                <a:solidFill>
                  <a:srgbClr val="0000FF"/>
                </a:solidFill>
              </a:rPr>
              <a:t>), Чистяков(</a:t>
            </a:r>
            <a:r>
              <a:rPr lang="ru-RU" altLang="ru-RU" sz="2400" dirty="0">
                <a:solidFill>
                  <a:prstClr val="black"/>
                </a:solidFill>
              </a:rPr>
              <a:t>опрятный человек</a:t>
            </a:r>
            <a:r>
              <a:rPr lang="ru-RU" altLang="ru-RU" sz="2400" dirty="0">
                <a:solidFill>
                  <a:srgbClr val="0000FF"/>
                </a:solidFill>
              </a:rPr>
              <a:t>), Искусных (</a:t>
            </a:r>
            <a:r>
              <a:rPr lang="ru-RU" altLang="ru-RU" sz="2400" dirty="0">
                <a:solidFill>
                  <a:prstClr val="black"/>
                </a:solidFill>
              </a:rPr>
              <a:t>даровитый, талантливый человек</a:t>
            </a:r>
            <a:r>
              <a:rPr lang="ru-RU" altLang="ru-RU" sz="2400" dirty="0">
                <a:solidFill>
                  <a:srgbClr val="0000FF"/>
                </a:solidFill>
              </a:rPr>
              <a:t>), Ломакин (</a:t>
            </a:r>
            <a:r>
              <a:rPr lang="ru-RU" altLang="ru-RU" sz="2400" dirty="0">
                <a:solidFill>
                  <a:prstClr val="black"/>
                </a:solidFill>
              </a:rPr>
              <a:t>важничающий человек</a:t>
            </a:r>
            <a:r>
              <a:rPr lang="ru-RU" altLang="ru-RU" sz="2400" dirty="0">
                <a:solidFill>
                  <a:srgbClr val="0000FF"/>
                </a:solidFill>
              </a:rPr>
              <a:t>) </a:t>
            </a:r>
            <a:r>
              <a:rPr lang="ru-RU" altLang="ru-RU" sz="2400" dirty="0">
                <a:solidFill>
                  <a:prstClr val="black"/>
                </a:solidFill>
              </a:rPr>
              <a:t>и др.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C00000"/>
                </a:solidFill>
              </a:rPr>
              <a:t>8. Фамилии могли быть связаны с внешностью человека.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FF"/>
                </a:solidFill>
              </a:rPr>
              <a:t> Губин (</a:t>
            </a:r>
            <a:r>
              <a:rPr lang="ru-RU" altLang="ru-RU" sz="2400" dirty="0">
                <a:solidFill>
                  <a:prstClr val="black"/>
                </a:solidFill>
              </a:rPr>
              <a:t>человек с пухлыми губами</a:t>
            </a:r>
            <a:r>
              <a:rPr lang="ru-RU" altLang="ru-RU" sz="2400" dirty="0">
                <a:solidFill>
                  <a:srgbClr val="0000FF"/>
                </a:solidFill>
              </a:rPr>
              <a:t>), Чернов (</a:t>
            </a:r>
            <a:r>
              <a:rPr lang="ru-RU" altLang="ru-RU" sz="2400" dirty="0">
                <a:solidFill>
                  <a:srgbClr val="0D0D0D"/>
                </a:solidFill>
              </a:rPr>
              <a:t>человек с чёрными волосами </a:t>
            </a:r>
            <a:r>
              <a:rPr lang="ru-RU" altLang="ru-RU" sz="2400" dirty="0">
                <a:solidFill>
                  <a:srgbClr val="0000FF"/>
                </a:solidFill>
              </a:rPr>
              <a:t>), Малютин (</a:t>
            </a:r>
            <a:r>
              <a:rPr lang="ru-RU" altLang="ru-RU" sz="2400" dirty="0">
                <a:solidFill>
                  <a:srgbClr val="0D0D0D"/>
                </a:solidFill>
              </a:rPr>
              <a:t>маленький</a:t>
            </a:r>
            <a:r>
              <a:rPr lang="ru-RU" altLang="ru-RU" sz="2400" dirty="0">
                <a:solidFill>
                  <a:srgbClr val="0000FF"/>
                </a:solidFill>
              </a:rPr>
              <a:t>), Белый (</a:t>
            </a:r>
            <a:r>
              <a:rPr lang="ru-RU" altLang="ru-RU" sz="2400" dirty="0">
                <a:solidFill>
                  <a:prstClr val="black"/>
                </a:solidFill>
              </a:rPr>
              <a:t>белокурый, белолицый человек</a:t>
            </a:r>
            <a:r>
              <a:rPr lang="ru-RU" altLang="ru-RU" sz="2400" dirty="0">
                <a:solidFill>
                  <a:srgbClr val="0000FF"/>
                </a:solidFill>
              </a:rPr>
              <a:t>), Долгорукий                                                               (</a:t>
            </a:r>
            <a:r>
              <a:rPr lang="ru-RU" altLang="ru-RU" sz="2400" dirty="0">
                <a:solidFill>
                  <a:srgbClr val="0D0D0D"/>
                </a:solidFill>
              </a:rPr>
              <a:t>человек с длинными руками</a:t>
            </a:r>
            <a:r>
              <a:rPr lang="ru-RU" altLang="ru-RU" sz="2400" dirty="0">
                <a:solidFill>
                  <a:srgbClr val="0000FF"/>
                </a:solidFill>
              </a:rPr>
              <a:t>) </a:t>
            </a:r>
            <a:r>
              <a:rPr lang="ru-RU" altLang="ru-RU" sz="2400" dirty="0">
                <a:solidFill>
                  <a:prstClr val="black"/>
                </a:solidFill>
              </a:rPr>
              <a:t>и др.</a:t>
            </a:r>
            <a:r>
              <a:rPr lang="ru-RU" altLang="ru-RU" sz="2400" dirty="0">
                <a:solidFill>
                  <a:srgbClr val="0000FF"/>
                </a:solidFill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62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76672"/>
            <a:ext cx="5616624" cy="299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Рефлексия деятельности (итог урока).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для меня самым полезным было на уроке?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для меня на уроке было самым интересным?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на уроке для меня было трудным?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 что мне надо обратить внимание в домашней работе при подготовке к следующему уроку?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509120"/>
            <a:ext cx="4572000" cy="104490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 algn="just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tabLst>
                <a:tab pos="4238625" algn="l"/>
              </a:tabLs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Домашнее задание:</a:t>
            </a:r>
            <a:endParaRPr lang="ru-RU" sz="1400" dirty="0">
              <a:ea typeface="Calibri"/>
              <a:cs typeface="Times New Roman"/>
            </a:endParaRPr>
          </a:p>
          <a:p>
            <a:pPr indent="228600" algn="just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tabLst>
                <a:tab pos="4238625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П.43, упр.323,  история происхождения моей фамилии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36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Восстановите текст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Имя прилагательное – самостоятельная часть речи, которая обозначает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_____________________________, отвечает на вопросы:_____________? ___________?___________?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    Имена прилагательные  изменяются по</a:t>
            </a:r>
            <a:r>
              <a:rPr lang="ru-RU" sz="2400" dirty="0">
                <a:ea typeface="Calibri"/>
                <a:cs typeface="Times New Roman"/>
              </a:rPr>
              <a:t>__________________________________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предложении прилагательное чаще всего бывает  </a:t>
            </a:r>
            <a:r>
              <a:rPr lang="ru-RU" sz="2400" dirty="0">
                <a:ea typeface="Calibri"/>
                <a:cs typeface="Times New Roman"/>
              </a:rPr>
              <a:t>___________________В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 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а в краткой форме -______________________.</a:t>
            </a:r>
            <a:endParaRPr lang="ru-RU" sz="2400" dirty="0">
              <a:ea typeface="Calibri"/>
              <a:cs typeface="Times New Roman"/>
            </a:endParaRPr>
          </a:p>
          <a:p>
            <a:pPr indent="228600">
              <a:lnSpc>
                <a:spcPts val="156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    Начальная форма имени прилагательного -  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78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541338"/>
          <a:ext cx="8643999" cy="5959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33"/>
                <a:gridCol w="2881333"/>
                <a:gridCol w="2881333"/>
              </a:tblGrid>
              <a:tr h="121361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C000"/>
                          </a:solidFill>
                        </a:rPr>
                        <a:t>Знаю</a:t>
                      </a:r>
                      <a:endParaRPr lang="ru-RU" sz="3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C000"/>
                          </a:solidFill>
                        </a:rPr>
                        <a:t>Хочу узнать</a:t>
                      </a:r>
                      <a:endParaRPr lang="ru-RU" sz="36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C000"/>
                          </a:solidFill>
                        </a:rPr>
                        <a:t>Узнал(а)</a:t>
                      </a:r>
                      <a:endParaRPr lang="ru-RU" sz="3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03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36982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Давайте подберём однокоренные слова к слову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«притяжательные»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тянуть</a:t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latin typeface="Times New Roman"/>
                <a:ea typeface="Times New Roman"/>
                <a:cs typeface="Times New Roman"/>
              </a:rPr>
              <a:t>тяга</a:t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latin typeface="Times New Roman"/>
                <a:ea typeface="Times New Roman"/>
                <a:cs typeface="Times New Roman"/>
              </a:rPr>
              <a:t>притянуть</a:t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latin typeface="Times New Roman"/>
                <a:ea typeface="Times New Roman"/>
                <a:cs typeface="Times New Roman"/>
              </a:rPr>
              <a:t>притяжение, т.е. то, что притягивает к чему-то, то, что кому-то принадлежит. Исходя из этого, делаем вывод: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4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5" descr="s3_3%20(Small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7245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25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Притяжательные прилагательные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Что их отличает от других прилагательных?</a:t>
            </a:r>
          </a:p>
          <a:p>
            <a:pPr>
              <a:buNone/>
            </a:pPr>
            <a:r>
              <a:rPr lang="ru-RU" b="1" i="1" dirty="0" smtClean="0"/>
              <a:t>                           </a:t>
            </a:r>
            <a:r>
              <a:rPr lang="ru-RU" b="1" i="1" dirty="0" err="1" smtClean="0"/>
              <a:t>Страусиное</a:t>
            </a:r>
            <a:r>
              <a:rPr lang="ru-RU" b="1" i="1" dirty="0" smtClean="0"/>
              <a:t> яйцо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мамин шарф</a:t>
            </a:r>
          </a:p>
          <a:p>
            <a:pPr>
              <a:buNone/>
            </a:pPr>
            <a:r>
              <a:rPr lang="ru-RU" b="1" i="1" dirty="0" smtClean="0"/>
              <a:t>                            дедов характер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лисий хвост</a:t>
            </a:r>
          </a:p>
          <a:p>
            <a:pPr>
              <a:buNone/>
            </a:pPr>
            <a:r>
              <a:rPr lang="ru-RU" b="1" i="1" dirty="0" smtClean="0"/>
              <a:t>                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На какой вопрос отвечают?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Имеют ли краткую форму?  Образуют ли степень   сравнения? Сочетаются ли со словом </a:t>
            </a:r>
            <a:r>
              <a:rPr lang="ru-RU" b="1" i="1" dirty="0" smtClean="0">
                <a:solidFill>
                  <a:srgbClr val="0070C0"/>
                </a:solidFill>
              </a:rPr>
              <a:t>очень</a:t>
            </a:r>
            <a:r>
              <a:rPr lang="ru-RU" b="1" dirty="0" smtClean="0">
                <a:solidFill>
                  <a:srgbClr val="0070C0"/>
                </a:solidFill>
              </a:rPr>
              <a:t>? Можно ли подобрать антонимы?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34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543956" cy="46101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-Притяжательные прилагательные обозначают принадлежность предмета определённому  лицу или животному. Отвечают на вопросы чей? чьё? чья? чьи?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 не имеют краткой формы;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не образуют степеней сравнения;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не сочетаются со словами </a:t>
            </a:r>
            <a:r>
              <a:rPr lang="ru-RU" b="1" i="1" dirty="0" smtClean="0">
                <a:solidFill>
                  <a:srgbClr val="0070C0"/>
                </a:solidFill>
              </a:rPr>
              <a:t>очень, весьма;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не образуют антонимических пар; 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имеют особые  суффиксы: </a:t>
            </a:r>
            <a:r>
              <a:rPr lang="ru-RU" b="1" u="sng" dirty="0" smtClean="0">
                <a:solidFill>
                  <a:srgbClr val="0070C0"/>
                </a:solidFill>
              </a:rPr>
              <a:t>_____?________</a:t>
            </a:r>
            <a:endParaRPr lang="ru-RU" u="sng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124018488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121444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731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658937"/>
          </a:xfrm>
        </p:spPr>
        <p:txBody>
          <a:bodyPr/>
          <a:lstStyle/>
          <a:p>
            <a:pPr algn="ctr" eaLnBrk="1" hangingPunct="1"/>
            <a:r>
              <a:rPr lang="ru-RU" smtClean="0"/>
              <a:t>Физминутка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Потрудились — отдохнём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Потрудились — отдохнём, </a:t>
            </a:r>
            <a:r>
              <a:rPr lang="ru-RU" sz="2400" b="1" i="1" dirty="0" smtClean="0">
                <a:solidFill>
                  <a:srgbClr val="7030A0"/>
                </a:solidFill>
              </a:rPr>
              <a:t>(Ходьба на месте)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Встанем, глубоко вздохнём. </a:t>
            </a:r>
            <a:r>
              <a:rPr lang="ru-RU" sz="2400" b="1" i="1" dirty="0" smtClean="0">
                <a:solidFill>
                  <a:srgbClr val="7030A0"/>
                </a:solidFill>
              </a:rPr>
              <a:t>(Потягивания)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Руки в стороны, вперёд, </a:t>
            </a:r>
            <a:r>
              <a:rPr lang="ru-RU" sz="2400" b="1" i="1" dirty="0" smtClean="0">
                <a:solidFill>
                  <a:srgbClr val="7030A0"/>
                </a:solidFill>
              </a:rPr>
              <a:t>(Повороты туловища)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Влево, вправо поворот. </a:t>
            </a:r>
            <a:r>
              <a:rPr lang="ru-RU" sz="2400" b="1" i="1" dirty="0" smtClean="0">
                <a:solidFill>
                  <a:srgbClr val="7030A0"/>
                </a:solidFill>
              </a:rPr>
              <a:t>(Наклоны влево-вправо)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Три наклона, прямо встать.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(Приседания)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Руки вниз и вверх поднять.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(Прыжки.)                            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Руки плавно опустили, </a:t>
            </a:r>
            <a:r>
              <a:rPr lang="ru-RU" sz="2400" b="1" i="1" dirty="0" smtClean="0">
                <a:solidFill>
                  <a:srgbClr val="7030A0"/>
                </a:solidFill>
              </a:rPr>
              <a:t>(Ходьба на месте)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Всем улыбки подарили.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 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dirty="0" smtClean="0">
              <a:solidFill>
                <a:srgbClr val="0070C0"/>
              </a:solidFill>
            </a:endParaRPr>
          </a:p>
        </p:txBody>
      </p:sp>
      <p:pic>
        <p:nvPicPr>
          <p:cNvPr id="5" name="Рисунок 4" descr="стоять на голове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4005263"/>
            <a:ext cx="1000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порт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149725"/>
            <a:ext cx="1643062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500074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1009</Words>
  <Application>Microsoft Office PowerPoint</Application>
  <PresentationFormat>Экран (4:3)</PresentationFormat>
  <Paragraphs>142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Презентация PowerPoint</vt:lpstr>
      <vt:lpstr> Выпишите из данного текста в одну колонку качественные прилагательные, в другую - относительные и в третью - притяжательные                                          </vt:lpstr>
      <vt:lpstr>Восстановите текст </vt:lpstr>
      <vt:lpstr>Презентация PowerPoint</vt:lpstr>
      <vt:lpstr>Давайте подберём однокоренные слова к слову «притяжательные»</vt:lpstr>
      <vt:lpstr>Презентация PowerPoint</vt:lpstr>
      <vt:lpstr>Притяжательные прилагательные</vt:lpstr>
      <vt:lpstr>Презентация PowerPoint</vt:lpstr>
      <vt:lpstr>Физминутка</vt:lpstr>
      <vt:lpstr>Презентация PowerPoint</vt:lpstr>
      <vt:lpstr>   Ведём наблюдения над морфемным составом  прилагательных!!!  Образуйте от существительных прилагательные. </vt:lpstr>
      <vt:lpstr>Относительные и притяжательные прилагательные употребляются в значении качественных в переносном значении.</vt:lpstr>
      <vt:lpstr>Чем различаются прилагательные в следующих парах? Определите разряд прилагательных </vt:lpstr>
      <vt:lpstr>  Задание. Вставить в текст  притяжательные прилагательные. Указать их род, число, падеж. ( Работа в парах)  </vt:lpstr>
      <vt:lpstr>  Задание. Вставить в текст  притяжательные прилагательные. Указать их род, число, падеж. ( Работа в парах)  </vt:lpstr>
      <vt:lpstr>Презентация PowerPoint</vt:lpstr>
      <vt:lpstr>Задание. Угадайте, от каких слов образованы эти русские фамилии? При помощи чего они образованы? </vt:lpstr>
      <vt:lpstr> «Восстанови правило» </vt:lpstr>
      <vt:lpstr>«Восстанови правило»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Притяжательные прилагательные</dc:title>
  <dc:creator>User</dc:creator>
  <cp:lastModifiedBy>школа 42</cp:lastModifiedBy>
  <cp:revision>8</cp:revision>
  <dcterms:created xsi:type="dcterms:W3CDTF">2019-12-11T18:32:24Z</dcterms:created>
  <dcterms:modified xsi:type="dcterms:W3CDTF">2019-12-12T10:22:58Z</dcterms:modified>
</cp:coreProperties>
</file>