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7" r:id="rId1"/>
  </p:sldMasterIdLst>
  <p:notesMasterIdLst>
    <p:notesMasterId r:id="rId10"/>
  </p:notesMasterIdLst>
  <p:sldIdLst>
    <p:sldId id="257" r:id="rId2"/>
    <p:sldId id="277" r:id="rId3"/>
    <p:sldId id="267" r:id="rId4"/>
    <p:sldId id="279" r:id="rId5"/>
    <p:sldId id="283" r:id="rId6"/>
    <p:sldId id="284" r:id="rId7"/>
    <p:sldId id="269" r:id="rId8"/>
    <p:sldId id="27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1C58"/>
    <a:srgbClr val="9900CC"/>
    <a:srgbClr val="003A1A"/>
    <a:srgbClr val="FFFFCC"/>
    <a:srgbClr val="006699"/>
    <a:srgbClr val="C5C5FF"/>
    <a:srgbClr val="9999FF"/>
    <a:srgbClr val="FFCCFF"/>
    <a:srgbClr val="66FFFF"/>
    <a:srgbClr val="FFD5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3" autoAdjust="0"/>
    <p:restoredTop sz="93728" autoAdjust="0"/>
  </p:normalViewPr>
  <p:slideViewPr>
    <p:cSldViewPr>
      <p:cViewPr>
        <p:scale>
          <a:sx n="106" d="100"/>
          <a:sy n="106" d="100"/>
        </p:scale>
        <p:origin x="-10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5BE8E5E-6A5D-40D2-A845-F5739E0F1323}" type="datetimeFigureOut">
              <a:rPr lang="ru-RU"/>
              <a:pPr>
                <a:defRPr/>
              </a:pPr>
              <a:t>02.12.2020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100B471A-AD1C-473E-A851-0FD883695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7771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3FDCF08-2E2F-41C1-859C-F51A922A0A94}" type="slidenum">
              <a:rPr lang="ru-RU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805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B8051D-FAFB-45F9-AF8C-97A2296455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C75B2C-BCDB-41EB-9892-9A695FA56B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7FBCF-6EB3-4BA9-8B08-3F00C48539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A4E9E-6AAB-489D-BD14-15E822BDF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D99E02-6A26-49B1-B36C-0D94BD5C79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A6C2D9-4DEC-460F-AC68-3CC0738566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1990D4-8EC4-471C-B800-8EF434310C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B25877-A6CB-4388-ABFB-567CC35CD0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FF9EBF-7AD1-489C-A685-54E89237CA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F3925-AE58-46E2-8BA8-84B93C1BFF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F7BA05-A036-4E09-8055-2F7435DD8C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C05931-2FCB-4CA9-9FC4-68F0CCF364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2BB9516-B437-434B-8151-27D537A777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  <p:sldLayoutId id="214748391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20"/>
          <p:cNvSpPr txBox="1">
            <a:spLocks noChangeArrowheads="1"/>
          </p:cNvSpPr>
          <p:nvPr/>
        </p:nvSpPr>
        <p:spPr bwMode="auto">
          <a:xfrm>
            <a:off x="82828" y="5733256"/>
            <a:ext cx="453650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 i="1" dirty="0">
                <a:latin typeface="Times New Roman" pitchFamily="18" charset="0"/>
              </a:rPr>
              <a:t>Автор</a:t>
            </a:r>
            <a:r>
              <a:rPr lang="ru-RU" sz="2200" b="1" i="1" dirty="0" smtClean="0">
                <a:latin typeface="Times New Roman" pitchFamily="18" charset="0"/>
              </a:rPr>
              <a:t>: воспитатель МКДОУ№29 Свитина Олеся Петровна</a:t>
            </a:r>
            <a:endParaRPr lang="ru-RU" sz="2200" b="1" i="1" dirty="0">
              <a:latin typeface="Times New Roman" pitchFamily="18" charset="0"/>
            </a:endParaRPr>
          </a:p>
        </p:txBody>
      </p:sp>
      <p:sp>
        <p:nvSpPr>
          <p:cNvPr id="4100" name="TextBox 1"/>
          <p:cNvSpPr txBox="1">
            <a:spLocks noChangeArrowheads="1"/>
          </p:cNvSpPr>
          <p:nvPr/>
        </p:nvSpPr>
        <p:spPr bwMode="auto">
          <a:xfrm>
            <a:off x="395536" y="620688"/>
            <a:ext cx="8459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 dirty="0"/>
              <a:t>СКАЗКОТЕРАПИЯ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7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i="1" dirty="0" err="1" smtClean="0">
                <a:latin typeface="Comic Sans MS" pitchFamily="66" charset="0"/>
              </a:rPr>
              <a:t>Сказкотерапия</a:t>
            </a:r>
            <a:r>
              <a:rPr lang="ru-RU" b="1" i="1" dirty="0" smtClean="0">
                <a:latin typeface="Comic Sans MS" pitchFamily="66" charset="0"/>
              </a:rPr>
              <a:t> - что это</a:t>
            </a:r>
            <a:r>
              <a:rPr lang="ru-RU" b="1" i="1" dirty="0" smtClean="0">
                <a:effectLst/>
                <a:latin typeface="Comic Sans MS" pitchFamily="66" charset="0"/>
              </a:rPr>
              <a:t>?</a:t>
            </a:r>
            <a:endParaRPr lang="ru-RU" i="1" dirty="0" smtClean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marL="0" indent="363538" algn="just"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СКАЗКОТЕРАПИЯ – это психологическое направление, которое, позволяет улучшить взаимодействие с окружающим миром, построить особые доверительные, близкие отношения с окружающими, проработать и избавиться от многих страхов и  комплексов. </a:t>
            </a:r>
          </a:p>
          <a:p>
            <a:pPr marL="0" indent="363538" algn="just" eaLnBrk="1" hangingPunct="1">
              <a:spcBef>
                <a:spcPts val="0"/>
              </a:spcBef>
              <a:buFontTx/>
              <a:buNone/>
              <a:defRPr/>
            </a:pPr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363538" algn="just"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СКАЗКОТЕРАПИЯ  дословно означает «лечение сказкой». Данный метод в своей работе используют психотерапевты, психологи, педагоги, воспитатели. Вовремя рассказанная сказка для ребенка значит столько же, сколько психологическая консультация для взрослого. Отличие только в том, что от ребенка не требуется  вслух делать выводы и анализировать, что с ним происходит: работа идет на внутреннем, подсознательном уровне.</a:t>
            </a:r>
          </a:p>
          <a:p>
            <a:pPr eaLnBrk="1" hangingPunct="1">
              <a:defRPr/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43887" cy="131445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effectLst/>
                <a:latin typeface="Comic Sans MS" pitchFamily="66" charset="0"/>
              </a:rPr>
              <a:t>Как действуют сказки?</a:t>
            </a:r>
            <a:endParaRPr lang="ru-RU" b="1" i="1" dirty="0" smtClean="0">
              <a:latin typeface="Comic Sans MS" pitchFamily="66" charset="0"/>
            </a:endParaRP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363538" algn="just" eaLnBrk="1" hangingPunct="1">
              <a:buFontTx/>
              <a:buNone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Сказка служит одним из доступных путей переноса своих собственных переживаний на другого и, наоборот, осознания своих собственных чувств через окружающих. Поэтому, воспринимая сказку, дети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363538" algn="just" eaLnBrk="1" hangingPunct="1">
              <a:buFontTx/>
              <a:buNone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ВО-ПЕРВЫХ, сравнивают себя со сказочным героем, и это позволяет чувствовать и понять, что не у них одних есть проблемы и переживания. </a:t>
            </a:r>
          </a:p>
          <a:p>
            <a:pPr marL="0" indent="363538" algn="just" eaLnBrk="1" hangingPunct="1">
              <a:buFontTx/>
              <a:buNone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ВО-ВТОРЫХ, посредством ненавязчивых сказочных образов детям предлагаются выходы из различных сложных ситуаций, пути решения возникших конфликтов, позитивная поддержка их возможностей и веры в себя.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7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428958" cy="122413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b="1" i="1" dirty="0" smtClean="0">
                <a:latin typeface="Comic Sans MS" pitchFamily="66" charset="0"/>
              </a:rPr>
              <a:t>Сказкотерапия помогает решать детские проблемы:</a:t>
            </a:r>
            <a:endParaRPr lang="ru-RU" i="1" dirty="0" smtClean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496944" cy="42484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2000" dirty="0" smtClean="0">
              <a:latin typeface="Comic Sans MS" pitchFamily="66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различные страхи - страх темноты, страх перед медицинским кабинетом и тому подобное;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агрессивность детей;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трудности, связанные с общением;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расстройство поведения с физическими проявлениями: например, проблемы с едой;  детский </a:t>
            </a: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энурез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и так далее;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проблемы семейных отношениях (развод родителей, появление нового члена семьи и тому подобное);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утрата значимых людей или любимых животных;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гиперактивность.</a:t>
            </a:r>
          </a:p>
          <a:p>
            <a:pPr eaLnBrk="1" hangingPunct="1">
              <a:defRPr/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walland.ru/thumbs/12633983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 flipH="1">
            <a:off x="9336088" y="0"/>
            <a:ext cx="808037" cy="1285875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4700" b="1" i="1" dirty="0" smtClean="0">
                <a:solidFill>
                  <a:srgbClr val="7030A0"/>
                </a:solidFill>
                <a:cs typeface="Arial" panose="020B0604020202020204" pitchFamily="34" charset="0"/>
              </a:rPr>
              <a:t>    </a:t>
            </a:r>
            <a:endParaRPr lang="ru-RU" sz="4700" b="1" i="1" dirty="0">
              <a:solidFill>
                <a:srgbClr val="7030A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Прямоугольник 5"/>
          <p:cNvSpPr>
            <a:spLocks noChangeArrowheads="1"/>
          </p:cNvSpPr>
          <p:nvPr/>
        </p:nvSpPr>
        <p:spPr bwMode="auto">
          <a:xfrm>
            <a:off x="142875" y="188641"/>
            <a:ext cx="838956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4000" b="1" i="1" dirty="0">
                <a:solidFill>
                  <a:srgbClr val="7030A0"/>
                </a:solidFill>
                <a:latin typeface="Comic Sans MS" pitchFamily="66" charset="0"/>
              </a:rPr>
              <a:t>  </a:t>
            </a:r>
            <a:r>
              <a:rPr lang="ru-RU" altLang="ru-RU" sz="4000" b="1" i="1" dirty="0" smtClean="0">
                <a:solidFill>
                  <a:srgbClr val="7030A0"/>
                </a:solidFill>
                <a:latin typeface="Comic Sans MS" pitchFamily="66" charset="0"/>
              </a:rPr>
              <a:t>  </a:t>
            </a:r>
            <a:r>
              <a:rPr lang="ru-RU" altLang="ru-RU" sz="4400" b="1" i="1" dirty="0" smtClean="0"/>
              <a:t>Методическая литература</a:t>
            </a:r>
            <a:endParaRPr lang="ru-RU" sz="4400" dirty="0"/>
          </a:p>
        </p:txBody>
      </p:sp>
      <p:pic>
        <p:nvPicPr>
          <p:cNvPr id="3074" name="Picture 2" descr="https://happybooks.ru/image/cache/catalog/import_yml/430/433/cover-1200x80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33464" y="1052736"/>
            <a:ext cx="3287652" cy="4517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cdn1.ozone.ru/multimedia/10102487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9" y="1484784"/>
            <a:ext cx="3007582" cy="435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e-puzzle.ru/datas/users/1-shorohova-skazka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407" y="2121808"/>
            <a:ext cx="3019364" cy="4432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332656"/>
            <a:ext cx="80648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4400" b="1" i="1" dirty="0" smtClean="0">
                <a:solidFill>
                  <a:prstClr val="black"/>
                </a:solidFill>
              </a:rPr>
              <a:t>Приёмы работы со сказкой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844824"/>
            <a:ext cx="756084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Чтение и анализ сказки.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Рассказывание сказки.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Пантомимические этюды: «кривляние», «болезнь», «хвастовство», «усталость» и так далее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Упражнения на ритмизацию. </a:t>
            </a:r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Упражнения на активизацию лексики. </a:t>
            </a:r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Психогимнастика - упражнения на произвольное напряжение и расслабление мышц. </a:t>
            </a:r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Проигрывание эпизодов сказки, драматизация.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Зарисовки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к наиболее ярким эпизодам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сказки.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Вылепливание героев сказки. </a:t>
            </a:r>
          </a:p>
        </p:txBody>
      </p:sp>
    </p:spTree>
    <p:extLst>
      <p:ext uri="{BB962C8B-B14F-4D97-AF65-F5344CB8AC3E}">
        <p14:creationId xmlns:p14="http://schemas.microsoft.com/office/powerpoint/2010/main" val="911766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5033" y="5989"/>
            <a:ext cx="928903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43887" cy="1008856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i="1" dirty="0" smtClean="0">
                <a:effectLst/>
                <a:latin typeface="Comic Sans MS" pitchFamily="66" charset="0"/>
              </a:rPr>
              <a:t>Особенности сказкотерапии</a:t>
            </a:r>
            <a:endParaRPr lang="ru-RU" i="1" dirty="0" smtClean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87" y="1052736"/>
            <a:ext cx="8928992" cy="54006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  рассказчика требуется выполнение следующих условий:</a:t>
            </a: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 чтении или рассказывании должны передаваться подлинные эмоции и чувства;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во время чтения или рассказывания следует расположиться перед ребенком так, чтобы он мог видеть лицо взрослого и наблюдать за жестами, мимикой, выражением его глаз, обмениваться с ним взглядами.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Сказочная ситуация, которая задается ребенку, должна отвечать определенным требованиям: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ситуация не должна иметь правильного готового ответа;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ситуация должна содержать актуальную для ребенка проблему, «зашифрованную» в образном ряде сказки;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ситуации и вопрос должны быть построены и сформулированы так, чтобы побудить ребенка самостоятельно строить и прослеживать причинно-следственные связи;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сказки обязательно  должны подходить ребенку по возрасту.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Объект 2"/>
          <p:cNvSpPr>
            <a:spLocks noGrp="1"/>
          </p:cNvSpPr>
          <p:nvPr>
            <p:ph sz="quarter" idx="1"/>
          </p:nvPr>
        </p:nvSpPr>
        <p:spPr>
          <a:xfrm>
            <a:off x="395288" y="980728"/>
            <a:ext cx="8291512" cy="5285135"/>
          </a:xfrm>
        </p:spPr>
        <p:txBody>
          <a:bodyPr>
            <a:normAutofit/>
          </a:bodyPr>
          <a:lstStyle/>
          <a:p>
            <a:pPr marL="0" indent="0" algn="ctr">
              <a:buFontTx/>
              <a:buNone/>
            </a:pPr>
            <a:r>
              <a:rPr lang="ru-RU" sz="8000" b="1" i="1" dirty="0" smtClean="0">
                <a:latin typeface="Comic Sans MS" pitchFamily="66" charset="0"/>
              </a:rPr>
              <a:t>Спасибо </a:t>
            </a:r>
          </a:p>
          <a:p>
            <a:pPr marL="0" indent="0" algn="ctr">
              <a:buFontTx/>
              <a:buNone/>
            </a:pPr>
            <a:r>
              <a:rPr lang="ru-RU" sz="8000" b="1" i="1" dirty="0" smtClean="0">
                <a:latin typeface="Comic Sans MS" pitchFamily="66" charset="0"/>
              </a:rPr>
              <a:t>за внимание!</a:t>
            </a:r>
          </a:p>
        </p:txBody>
      </p:sp>
      <p:pic>
        <p:nvPicPr>
          <p:cNvPr id="4" name="Picture 2" descr="http://profilaktika.tomsk.ru/wp-content/uploads/2013/02/40334b5f604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293096"/>
            <a:ext cx="2671877" cy="2232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1222</TotalTime>
  <Words>253</Words>
  <Application>Microsoft Office PowerPoint</Application>
  <PresentationFormat>Экран (4:3)</PresentationFormat>
  <Paragraphs>43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Сказкотерапия - что это?</vt:lpstr>
      <vt:lpstr>Как действуют сказки?</vt:lpstr>
      <vt:lpstr>Сказкотерапия помогает решать детские проблемы:</vt:lpstr>
      <vt:lpstr>    </vt:lpstr>
      <vt:lpstr>Презентация PowerPoint</vt:lpstr>
      <vt:lpstr>Особенности сказкотерапии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vova</cp:lastModifiedBy>
  <cp:revision>56</cp:revision>
  <dcterms:created xsi:type="dcterms:W3CDTF">2010-02-20T14:17:47Z</dcterms:created>
  <dcterms:modified xsi:type="dcterms:W3CDTF">2020-12-02T11:45:00Z</dcterms:modified>
</cp:coreProperties>
</file>