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92" r:id="rId2"/>
    <p:sldId id="257" r:id="rId3"/>
    <p:sldId id="258" r:id="rId4"/>
    <p:sldId id="275" r:id="rId5"/>
    <p:sldId id="262" r:id="rId6"/>
    <p:sldId id="259" r:id="rId7"/>
    <p:sldId id="271" r:id="rId8"/>
    <p:sldId id="269" r:id="rId9"/>
    <p:sldId id="268" r:id="rId10"/>
    <p:sldId id="272" r:id="rId11"/>
    <p:sldId id="270" r:id="rId12"/>
    <p:sldId id="267" r:id="rId13"/>
    <p:sldId id="280" r:id="rId14"/>
    <p:sldId id="279" r:id="rId15"/>
    <p:sldId id="278" r:id="rId16"/>
    <p:sldId id="266" r:id="rId17"/>
    <p:sldId id="273" r:id="rId18"/>
    <p:sldId id="264" r:id="rId19"/>
    <p:sldId id="265" r:id="rId20"/>
    <p:sldId id="263" r:id="rId21"/>
    <p:sldId id="287" r:id="rId22"/>
    <p:sldId id="286" r:id="rId23"/>
    <p:sldId id="291" r:id="rId24"/>
    <p:sldId id="282" r:id="rId25"/>
    <p:sldId id="293" r:id="rId2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0030"/>
    <a:srgbClr val="0015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225" autoAdjust="0"/>
  </p:normalViewPr>
  <p:slideViewPr>
    <p:cSldViewPr snapToGrid="0">
      <p:cViewPr varScale="1">
        <p:scale>
          <a:sx n="67" d="100"/>
          <a:sy n="67" d="100"/>
        </p:scale>
        <p:origin x="83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678665-CF28-41C9-B974-2E14B32B09AB}" type="datetimeFigureOut">
              <a:rPr lang="ru-RU" smtClean="0"/>
              <a:t>02.12.2020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225596-416D-4AF5-8151-F215AD618E0C}" type="slidenum">
              <a:rPr lang="ru-RU" smtClean="0"/>
              <a:t>‹#›</a:t>
            </a:fld>
            <a:endParaRPr lang="ru-RU"/>
          </a:p>
        </p:txBody>
      </p:sp>
    </p:spTree>
    <p:extLst>
      <p:ext uri="{BB962C8B-B14F-4D97-AF65-F5344CB8AC3E}">
        <p14:creationId xmlns:p14="http://schemas.microsoft.com/office/powerpoint/2010/main" val="29348425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Bef>
                <a:spcPts val="450"/>
              </a:spcBef>
              <a:spcAft>
                <a:spcPts val="1500"/>
              </a:spcAft>
            </a:pPr>
            <a:r>
              <a:rPr lang="ru-RU" sz="1200" b="1" baseline="0" dirty="0" smtClean="0">
                <a:solidFill>
                  <a:srgbClr val="606D78"/>
                </a:solidFill>
                <a:effectLst/>
                <a:latin typeface="Tahoma" panose="020B0604030504040204" pitchFamily="34" charset="0"/>
                <a:ea typeface="Times New Roman" panose="02020603050405020304" pitchFamily="18" charset="0"/>
              </a:rPr>
              <a:t>       </a:t>
            </a:r>
            <a:r>
              <a:rPr lang="ru-RU" sz="1200" b="1" dirty="0" smtClean="0">
                <a:solidFill>
                  <a:srgbClr val="606D78"/>
                </a:solidFill>
                <a:effectLst/>
                <a:latin typeface="Tahoma" panose="020B0604030504040204" pitchFamily="34" charset="0"/>
                <a:ea typeface="Times New Roman" panose="02020603050405020304" pitchFamily="18" charset="0"/>
              </a:rPr>
              <a:t>19 июля 1893 года родился</a:t>
            </a:r>
            <a:r>
              <a:rPr lang="ru-RU" sz="1200" b="1" baseline="0" dirty="0" smtClean="0">
                <a:solidFill>
                  <a:srgbClr val="606D78"/>
                </a:solidFill>
                <a:effectLst/>
                <a:latin typeface="Tahoma" panose="020B0604030504040204" pitchFamily="34" charset="0"/>
                <a:ea typeface="Times New Roman" panose="02020603050405020304" pitchFamily="18" charset="0"/>
              </a:rPr>
              <a:t> поэт </a:t>
            </a:r>
            <a:r>
              <a:rPr lang="ru-RU" sz="1200" b="1" dirty="0" smtClean="0">
                <a:effectLst/>
                <a:latin typeface="Calibri" panose="020F0502020204030204" pitchFamily="34" charset="0"/>
                <a:ea typeface="Calibri" panose="020F0502020204030204" pitchFamily="34" charset="0"/>
                <a:cs typeface="Times New Roman" panose="02020603050405020304" pitchFamily="18" charset="0"/>
              </a:rPr>
              <a:t>Серебряного века Владимир Маяковский</a:t>
            </a: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1200" dirty="0" smtClean="0">
                <a:solidFill>
                  <a:srgbClr val="666666"/>
                </a:solidFill>
                <a:effectLst/>
                <a:latin typeface="Times New Roman" panose="02020603050405020304" pitchFamily="18" charset="0"/>
                <a:ea typeface="Times New Roman" panose="02020603050405020304" pitchFamily="18" charset="0"/>
              </a:rPr>
              <a:t>У него было 2 сестры, и 2 брата умерли будучи детьми. Владимир свободно владел грузинским языком. </a:t>
            </a:r>
          </a:p>
          <a:p>
            <a:pPr algn="just">
              <a:lnSpc>
                <a:spcPct val="107000"/>
              </a:lnSpc>
              <a:spcBef>
                <a:spcPts val="450"/>
              </a:spcBef>
              <a:spcAft>
                <a:spcPts val="1500"/>
              </a:spcAft>
            </a:pPr>
            <a:r>
              <a:rPr lang="ru-RU" sz="1200" b="1" dirty="0" smtClean="0">
                <a:solidFill>
                  <a:srgbClr val="666666"/>
                </a:solidFill>
                <a:effectLst/>
                <a:latin typeface="Times New Roman" panose="02020603050405020304" pitchFamily="18" charset="0"/>
                <a:ea typeface="Times New Roman" panose="02020603050405020304" pitchFamily="18" charset="0"/>
              </a:rPr>
              <a:t>       </a:t>
            </a:r>
            <a:r>
              <a:rPr lang="ru-RU" sz="1200" b="1" dirty="0" smtClean="0">
                <a:solidFill>
                  <a:srgbClr val="606D78"/>
                </a:solidFill>
                <a:effectLst/>
                <a:latin typeface="Tahoma" panose="020B0604030504040204" pitchFamily="34" charset="0"/>
                <a:ea typeface="Times New Roman" panose="02020603050405020304" pitchFamily="18" charset="0"/>
              </a:rPr>
              <a:t>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Поэзию полюбил с детства. Обычно читал стихи вслух, с выражением. А для чтения изобрел ранее неслыханный способ. Забирался в огромный в человеческий рост глиняный кувшин, именуемый квеври, который зарывают в землю и выдерживают в нем вино. Открывал поэтическую книжку и громко читал, наслаждаясь звенящим многократным отражением произнесенных слов.</a:t>
            </a:r>
          </a:p>
          <a:p>
            <a:pPr algn="just">
              <a:lnSpc>
                <a:spcPct val="107000"/>
              </a:lnSpc>
              <a:spcAft>
                <a:spcPts val="800"/>
              </a:spcAft>
            </a:pPr>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При жизни у писателя было множество врагов, отрицавших его талант и значение для русской литературы. А сразу после смерти он был назван лучшим, талантливейшим поэтом советской эпохи.</a:t>
            </a:r>
          </a:p>
          <a:p>
            <a:r>
              <a:rPr lang="ru-RU" sz="1200" dirty="0" smtClean="0">
                <a:effectLst/>
                <a:latin typeface="Calibri" panose="020F0502020204030204" pitchFamily="34" charset="0"/>
                <a:ea typeface="Calibri" panose="020F0502020204030204" pitchFamily="34" charset="0"/>
                <a:cs typeface="Times New Roman" panose="02020603050405020304" pitchFamily="18" charset="0"/>
              </a:rPr>
              <a:t>       Маяковский о себе говорил: «Я — поэт. Этим и интересен». Однако спустя многие годы нам интересно узнать не только знаменитого мастера слова, прославленного гражданина, но и «просто человека». Обычно Маяковский предстаёт в хрестоматийном образе агитатора, горлана, главаря, редко встававшего «на горло собственной песне», но был ли он таким? </a:t>
            </a:r>
            <a:endParaRPr lang="ru-RU" sz="1200" b="1" dirty="0" smtClean="0">
              <a:solidFill>
                <a:srgbClr val="606D78"/>
              </a:solidFill>
              <a:effectLst/>
              <a:latin typeface="Tahoma" panose="020B0604030504040204" pitchFamily="34" charset="0"/>
              <a:ea typeface="Times New Roman" panose="02020603050405020304" pitchFamily="18" charset="0"/>
            </a:endParaRPr>
          </a:p>
          <a:p>
            <a:pPr algn="just"/>
            <a:r>
              <a:rPr lang="ru-RU" sz="1200" b="1" dirty="0" smtClean="0">
                <a:solidFill>
                  <a:srgbClr val="606D78"/>
                </a:solidFill>
                <a:effectLst/>
                <a:latin typeface="Tahoma" panose="020B0604030504040204" pitchFamily="34" charset="0"/>
                <a:ea typeface="Times New Roman" panose="02020603050405020304" pitchFamily="18" charset="0"/>
              </a:rPr>
              <a:t>       </a:t>
            </a:r>
            <a:r>
              <a:rPr lang="ru-RU" sz="1200" dirty="0" smtClean="0">
                <a:solidFill>
                  <a:srgbClr val="606D78"/>
                </a:solidFill>
                <a:effectLst/>
                <a:latin typeface="Tahoma" panose="020B0604030504040204" pitchFamily="34" charset="0"/>
                <a:ea typeface="Times New Roman" panose="02020603050405020304" pitchFamily="18" charset="0"/>
              </a:rPr>
              <a:t>Маяковский был высоким, его рост - 189 см. Средний же рост мужчин в России в начале ХХ века - 165 см.</a:t>
            </a:r>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2</a:t>
            </a:fld>
            <a:endParaRPr lang="ru-RU"/>
          </a:p>
        </p:txBody>
      </p:sp>
    </p:spTree>
    <p:extLst>
      <p:ext uri="{BB962C8B-B14F-4D97-AF65-F5344CB8AC3E}">
        <p14:creationId xmlns:p14="http://schemas.microsoft.com/office/powerpoint/2010/main" val="66843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Стихи Маяковского для детей – одна из самых существенных и непревзойдённых страниц в детской литературе.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любил детей, и не просто любил, он их понимал. У знаменитого поэта неповторимый слог, он особо нравится детям. Импонирует ребятам и тематика автора. Обо всём на свете Маяковский умел рассказать так, что становилось особо понятно: что и почему. Всё разложить по полочкам, добавить стихотворные художества – в этом заслуга великого мастера.</a:t>
            </a:r>
          </a:p>
          <a:p>
            <a:pPr indent="450215" algn="just">
              <a:lnSpc>
                <a:spcPts val="1350"/>
              </a:lnSpc>
              <a:spcAft>
                <a:spcPts val="0"/>
              </a:spcAft>
            </a:pPr>
            <a:r>
              <a:rPr lang="ru-RU" sz="105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Его первым произведением для малышей была «Сказка о Пете, толстом ребенке, и о Симе, который тонкий» (1925).</a:t>
            </a:r>
          </a:p>
          <a:p>
            <a:pPr indent="450215" algn="just">
              <a:lnSpc>
                <a:spcPct val="107000"/>
              </a:lnSpc>
              <a:spcAft>
                <a:spcPts val="0"/>
              </a:spcAft>
            </a:pPr>
            <a:r>
              <a:rPr lang="ru-RU" sz="1000" b="1"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Сказки Маяковского («Сказка о Пете, толстом ребенке…», «История Власа…» и др.)</a:t>
            </a:r>
            <a:r>
              <a:rPr lang="ru-RU" sz="10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очень близки к народным. Их объединяет наличие сказочных элементов в сюжете, сознательное преувеличение поступков и действий героев, торжество добрых сил в столкновении со злом. Близки они и по форме: часто первые строки напоминают зачины народных сказок («Сказка о Пете, толстом ребенке…»), а концовка, так же как и в народных сказках, формулирует основную мысль.</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05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В 1925 г. поэт пишет и другое произведение – «Гуляем»,</a:t>
            </a:r>
            <a:r>
              <a:rPr lang="ru-RU" sz="105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которое тематически и по проблематике примыкает к «Сказке о Пете и Симе». В том же году Маяковский пишет для малышей рассказ в стихах «Что такое хорошо и что такое плохо</a:t>
            </a:r>
            <a:r>
              <a:rPr lang="ru-RU" sz="105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Стихотворение «Что ни страница – то слон, то львица» было напечатано в 1926 г.</a:t>
            </a:r>
            <a:r>
              <a:rPr lang="ru-RU" sz="105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Оно написано в жанре, издавна пользующемся успехом у читателя – ребенка, особенно ребенка дошкольного возраста. Это жанр стихотворной попист, или, как его еще называют, подписи к картинке. Книжки – картинки со стихотворными подписями очень распространены в дошкольной литературе.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05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Чтобы достичь подлинной художественности, стихотворная подпись должна выполнять как минимум две функции: во-первых, быть лаконичной; во-вторых, как выражался Чуковский, графичной, т.е. давать материал для творческого воображения художника. Ведь в этом жанре единство текста и рисунка обладает предельной остротой.</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05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Маяковскому удалось не только освоить этот жанр детской книжки, но и обновить его, увсовершенствовать не только в области содержания, но форм.</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05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«Что ни страница – то слон, то львица» - сюжетное стихотворние, объединенное общей темой – путешествием по зоопарку. Стихотворные подписи-пояснения полны лукавства, блестящей фантазии, глубокой наблюдательности: «Это зебра. Ну и цаца! Полосатее матраца» Они лаконичны: всего несколько строк в каждой, но создаются облик, привычки зверей, остающиеся в памяти ребенка.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ctr">
              <a:lnSpc>
                <a:spcPct val="107000"/>
              </a:lnSpc>
              <a:spcAft>
                <a:spcPts val="0"/>
              </a:spcAft>
            </a:pPr>
            <a:r>
              <a:rPr lang="ru-RU" sz="1050" dirty="0" smtClean="0">
                <a:effectLst/>
                <a:latin typeface="Calibri" panose="020F0502020204030204" pitchFamily="34" charset="0"/>
                <a:ea typeface="Calibri" panose="020F0502020204030204" pitchFamily="34" charset="0"/>
                <a:cs typeface="Times New Roman" panose="02020603050405020304" pitchFamily="18" charset="0"/>
              </a:rPr>
              <a:t>*   *   *</a:t>
            </a:r>
          </a:p>
          <a:p>
            <a:pPr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«Сказке о Пете…»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очень своеобразно сплетаются фольклорные мотивы с формами политической, агитационной поэзии, найденными Маяковским в послереволюционные годы — прежде всего в работе над агитпоэмами и «Окнами РОСТА».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«Сказка» начинается со считалки: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Жили-были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Сима с Петей,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Сима с Петей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были дети.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Пете 5,</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 Симе 7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12 вместе всем.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Эти очень близкие к детскому фольклору строки перекликаются с зачинами многих глав, например: «Сказка сказкою, а Петя…», «Сказка сказкой, а щенок…» — и строкой, заключающей историю Пети и Симы: «Кончен пир — конец и сказке».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не только зачины и концовки носят отчётливо фольклорный характер. От народных сказок идут и многие сюжетные ходы стихотворения, например, появление традиционных для сказок «помощных зверей», которые прибегают на зов обиженного Петей Буржуйчиковым щенка, чтобы наказать злого мальчика. Близки к народной фантастической сказке и композиция и многие </a:t>
            </a:r>
            <a:r>
              <a:rPr lang="ru-RU" sz="120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образы произведений.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Мы часто встречаем в народных сказках резкое противопоставление положительного героя отрицательному, причем характеры обозначаются не в столкновениях между героями, а в различном, контрастном поведении при сходных или совершенно параллельных обстоятельствах.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Вспомните хотя бы одну из самых известных народных сказок — «Морозко». Падчерица — добрая и трудолюбивая красавица, а родные дочери — некрасивые, злобные лентяйки. Сперва падчерица, потом дочери попадают к Морозке, он им задаёт одинаковые вопросы, и в ответах девушек проявляется их характер. Падчерица получает богатое приданое, а сварливые дочери замерзают.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Иванушка-дурачок не вступает в спор или борьбу с братьями: он умно и отважно ведёт себя в таких обстоятельствах, где его братья делают глупости или трусят. Этот обычный для народных сказок способ параллельных характеристик, определяющих симпатию читателя к положительному герою и презрение или ненависть к отрицательным, Маяковский применил в «Сказке о Пете, толстом ребёнке, и о Симе, который тонкий».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Контрастная характеристика по внешним признакам содержится уже в заглавии. В тексте противопоставлены поступки героев, их образ жизни, облик:</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Петя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взял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варенье в вазе,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прямо в вазу мордой лазит.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Грязен он, по-моему,</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ведро с помоями.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из главы, посвященной мальчику-пролетарию, мы узнаем, что: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Сима чистый,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чище мыла.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Мылся сам,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мама мыла.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Когда щенок укусил Петин пончик,</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Петя,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посинев от злости,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отшвырнул щенка за хвостик.</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Сима, получивший от отца «что-то вроде леденца»,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Взял конфету из-за щёк.</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 товарищ!</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Ешь, щенок!</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Дидактический вывод:</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Узнаётся из конфет,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добрый мальчик</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или нет.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объяснение различного поведения — в социальном положении семей: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Дрянь и Петя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родители: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общий вид их отвратителен.</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Ясно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даже и ежу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этот Петя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был буржуй.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 кончается первая глава, а концовка второй: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Птицы с песней пролетали,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пели: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«Сима — пролетарий!»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Параллельность сюжетных положений и характеристик определяет композицию «Сказки». А изобразительные средства в главах, посвящённых буржую Пете и пролетарию Симе, во многом различны.</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Общее для них — фантастический элемент. Но и он выражен не одинаково. Главы, посвящённые Пете, построены на гиперболе. Петин папа «в лавке сластью торговал» и жил один в пятиэтажном доме.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Сам себе под вечер в дом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сто пакетов нес с трудом,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за папой,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друг за другом,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сто корзин несёт прислуга.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Кульминация комической гиперболы — поведение Пети в универмаге, где он, покончив со всеми сластями и закусками, сожрав четыре пуда соли и консервы вместе с банками, съедает гири, весы, железный шкаф и лопается, принявшись за велосипедную шину.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Гипербола для Маяковского здесь средство сатирической характеристики. Её нет в главах, посвящённых положительному герою — Симе.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Своего рода плакатность изображения Пети и его отца связана со всем опытом политической, агитационной поэзии, накопленным Маяковским в предшествующие годы. Внутреннее родство «Сказки» с «Окнами РОСТА» несомненно, хотя и не бросается в глаза: то, что в «Окнах» распределено между рисунком и текстом, в «Сказке» перенесено полностью в текст. Обычная схема «Окон» — сатирический рисунок, шарж (а шарж — всегда гипербола) и подпись — броский лозунг. В «Сказке» шаржированный портрет буржуя и его сына дан не рисунком, а стихами. Лозунги замещены дидактическими строками, подводящими итог поведению героев в параллельных сюжетных ситуациях.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Главы, посвящённые Симе и его отцу, тоже в известной мере плакатны. Поэт даёт прямые противопоставления — безделью и обжорству Пети, его жадности противопоставлены доброта и деловитость Симы, а отвратительному облику отца Пети («Очень толстый, очень лысый, злее самой злющей крысы») — образ залихватского кузнеца, отца Симы («Симин папа всех умнее, всё на свете он умеет»).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Плакатность, остросатирическая, когда речь идёт о семье буржуев, разумеется, совсем иная в главах, посвящённых Симе и его отцу. Она здесь проявляется только в обобщённости характеристик героев, прямой противопоставленности этих графически чётких типовых характеристик тем, которые даны буржую и его сыну. А сюжетные эпизоды глав о Симе написаны в тональности, близкой к лирической, и пронизаны мягким юмором. Параллельность, противопоставления сохраняются и здесь: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Ощетинивши затылки,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выставляя зубы-вилки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подняв хвостища-плети,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подступают звери к Пете.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к Симе приходит верблюд со штанами и курткой: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Чтобы их тебе принесть,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сам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 брюхе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выстриг шерсть.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Щенок, который звал зверей наказать обидчика Петю,</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Симе лапу подает.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Спасибо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 всей щенячьей души!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Единственный эпизод, которому нет аналогии в Петиных похождениях, — появление октябрят, принимающих Симу в компанию. Этим подчёркивается одиночество буржуя, который всем противен, всем надоел. Недаром милиционер жалуется: «Сущий ад — дети этих буржуят».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Параллельные сюжетные линии связываются в заключительной главе — опять не встречей героев, а тем, что к октябрятам, которым нечем посолить испеченную в костре картошку, падают с неба два мешка соли, а затем и все лакомства, съеденные Петей. Так снова обыгрывается чудовищная сила взрыва, разорвавшего маленького буржуя.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Если считать аллегорией то, что маленький буржуй лопнул и всё, чем он набил пузо, попадает к пролетарским детям, — то она, пожалуй, для малышей сложна. Но весьма возможно, что аллегория и не лежала в замысле вещи, а возникла из сюжета как бы самопроизвольно. Во всяком случае, Маяковский её никак не подчёркивает и в дидактическом заключении стихотворения говорит о другом: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Сказка сказкою,</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 вы вот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сделайте из сказки вывод.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Полюбите, дети, труд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написано тут.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Защищайте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всех, кто слаб,</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 буржуевых лап.</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Вот и вырастете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истыми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силачами-коммунистами.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Таким образом, политическую сказку Маяковский приводит к этическому лозунгу, определяющему нормы поведения советских детей.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все агитационные стихи Маяковского, и это произведение прочно связано с политической и бытовой обстановкой того времени, когда поэт работал над ним. Были годы нэпа, и хотя победа пролетариата определилась окончательно, но в стране ещё шла острая классовая борьба. Детей буржуазного воспитания было тогда немало в городах. Восстанавливалось хозяйство, но быт рабочих ещё был трудным.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Приметы времени, которые даны в «Сказке», резко отличаются от нынешних социальных и бытовых условий. Это привело к тому, что некоторые строки вызывают у сегодняшних детей вопросы, которые требуют разъяснений.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в то время, когда появилась «Сказка», значение её было очень велико. Убеждение работников Госиздата, будто стихотворение сложно для детей, опиралось не на проверку восприятия его малышами, а на распространенный тогда предрассудок, будто стихи Маяковского вообще непонятны — не только детям, но и взрослым. Ведь заявила же Библиотечная комиссия, что не всё понятно её членам в стихах «Прочти и катай в Париж и в Китай».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Предрассудок этот очень печально отразился на судьбе «Сказки» — она почти не дошла к читателям как раз тогда, когда была им нужнее всего. При жизни Маяковского «Сказка» была издана всего один раз в количестве 10 тысяч экземпляров. Конечно, тиражи детских книг были тогда значительно меньше нынешних, но всё же произведения Чуковского, Маршака выходили за те же годы в количестве 100–200 тысяч экземпляров и даже действительно совсем непонятные детям стихи Шарова «Здравствуй, жизнь!» были изданы в пятидесяти тысячах экземпляров.</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всё же «Сказка» сыграла роль в развитии нашей детской литературы. Поэты её прочли. Они увидели, что на социальные и политические темы можно писать доступные детям весёлые сюжетные произведения. Они увидели, что в работе над такими стихами можно опираться на фольклор. А руководители детского чтения, редакторы (если не говорить о тех, кто вообще был против современной темы в детской литературе и, в частности, не принимал поэзию Маяковского) увидели, что прежние неудачи политических стихов для детей объяснялись либо попытками выразить сложную тему в примитивных формах, либо неудачами в поисках художественных средств, которые были бы пригодны для выражения новых тем и отвечали особенностям восприятия детьми поэтических произведений.</a:t>
            </a:r>
          </a:p>
          <a:p>
            <a:pPr indent="450215" algn="just">
              <a:lnSpc>
                <a:spcPct val="107000"/>
              </a:lnSpc>
              <a:spcAft>
                <a:spcPts val="0"/>
              </a:spcAft>
            </a:pPr>
            <a:endPar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lgn="ctr">
              <a:lnSpc>
                <a:spcPct val="107000"/>
              </a:lnSpc>
              <a:spcAft>
                <a:spcPts val="0"/>
              </a:spcAft>
              <a:buFont typeface="Arial" panose="020B0604020202020204" pitchFamily="34" charset="0"/>
              <a:buNone/>
            </a:pPr>
            <a:r>
              <a:rPr lang="ru-RU" sz="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200" baseline="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 стихи, которые писал Маяковский для детей, — о современности. В одних преобладает политическая тема в других — моральная, и больше всего произведений посвящено труду — воспитанию уважения, любви к нему, стремления делать что-то нужное, полезное.</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такое разделение условно: часто в стихотворении присутствуют все перечисленные темы. Это отчётливо видно в стихотворении для самых маленьких </a:t>
            </a:r>
            <a:r>
              <a:rPr lang="ru-RU" sz="105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«Гуляем»</a:t>
            </a: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подписях к рисункам. Стихи должны были называться «Каждому Пете и каждому Васе — рассказ о рабочем классе» (этот заголовок сохранился только в издательском договоре). Работая над стихотворением, Маяковский расширил первоначальный замысел.</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Поэт затеял непринуждённую беседу с читателями (вернее, слушателями, ещё не умеющими читать) на многие важные темы. Он как бы воспроизводит в лаконичных словесных рисунках разнообразные впечатления, которые получает ребёнок на прогулке. А потом разъясняет их содержание, их внутренний смысл, побуждая малыша на завтрашней прогулке уже иначе, заинтересованнее, с новым пониманием смотреть на всё, что встречается ему по пути. Недаром после первой вступительной строфы («Вот Ваня с няней. Няня гуляет с Ваней») поэт словно призывает ребёнка внимательно разглядывать всё, что попадает в поле его зрения, напоминая, что каждый человек и каждый предмет обладает своими, только ему присущими особенностями:</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Вот дома,</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 вот прохожие.</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Прохожие и дома,</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ни на кого не похожие.</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(Курсив мой. — </a:t>
            </a:r>
            <a:r>
              <a:rPr lang="ru-RU" sz="105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И.</a:t>
            </a: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Следующая подпись уже вводит ребят в советский мир. Она посвящена красноармейцу. Особенность этой строфы, так же как и следующих, в том, что после короткого разъяснения рисунка («Вот будка красноармейца. У красноармейца ружьё имеется») сразу же идёт характеристика изображённого:</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Они храбрые.</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Дело их —</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защищать</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маленьких</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больших.</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Примерно так же построена и следующая строфа, посвящённая Московскому Совету. А остальные строфы (их ещё девять), сохраняя то же внутреннее строение, связаны между собой плакатно-отчётливым противопоставлением каждой картинки следующей, смысла одного изображённого в стихах и рисунке явления смыслу другого. Этот способ противопоставления уже блистательно использован был Маяковским в стихотворении «Что такое хорошо и что такое плохо», о котором речь пойдёт дальше.</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Первое противопоставление как бы даёт разрядку, отдых после принципиально важных строф о красноармейце и Моссовете. Описывается чистый кот и грязная собака. Из описаний вывод:</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 уважением</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относятся к коту</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 то, что кот</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любит чистоту.</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Собака</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бывает разная.</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Эта собака</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нехорошая,</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грязная.</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Следующая пара строф снова возвращает читателя к политической теме. В первой говорится о церкви и высмеиваются старухи, которые ходят туда.</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на следующей картинке, как узнаем из текста, — дом комсомольцев. «Они — умные: никогда не молятся» (ср. с «Они храбрые» — о красноармейцах). Вывод:</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Когда подрастёте,</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станете с усами,</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бога не надейтесь,</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работайте сами.</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Потом буржуй противопоставляется рабочему — опять в отчётливо плакатной манере. Признак буржуя — пузо, его занятие — есть и гулять.</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ничего не умеет,</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воробей</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его умнее.</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07000"/>
              </a:lnSpc>
              <a:spcAft>
                <a:spcPts val="80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описав рабочего, поэт призывает: «Подрастёшь — будь таким».</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Следующая строфа посвящена мужику, которого «уважать надо», потому что:</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Ты краюху</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рот берёшь,</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мужик</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для краюхи</a:t>
            </a:r>
            <a:b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сеял рожь.</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Здесь прямое противопоставление соседних строф нарушено: одной строфе о буржуе противопоставлены две — о рабочих и о мужике.</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наконец, в последней паре строф даме-бездельнице противопоставляется няня.</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Чёткость и неизменность композиции строф облегчают малышу усвоение стихотворения. Первая строка каждой строфы заставляет его всмотреться в рисунок, а перелистав три-четыре страницы, он потом уже всякий раз ждёт объяснения рисунка, его значения.</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неизменности построения строф нет однообразия — это чёткость того же рода, что чёткость ритма или рифмы. По содержанию, по образам каждая строфа не похожа на соседние. И, что особенно важно, меняется характер изложения, его тональность.</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05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Поэт объясняет, почему надо хорошо относиться к мужику, к няне, быть таким, как рабочий. Тема этих строф — труд, тональность их, так же как строфы о красноармейце, серьёзна и уважительна по отношению к героям рисунка. Строфы о богомольных старухах, буржуе и о даме-бездельнице — плакатно-сатирические. Их поэтическая тональность так же резко противопоставлена тональности соседних строф, как содержание рисунка. Иначе говоря, смене внешних впечатлений сопутствует смена настроений. Перебивка серьёзных строф шуточными и сатирическими создаёт разнообразие впечатлений, которого требует малыш, гуляя по книжке с картинками.</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lnSpc>
                <a:spcPct val="107000"/>
              </a:lnSpc>
              <a:spcAft>
                <a:spcPts val="0"/>
              </a:spcAft>
              <a:buFont typeface="Arial" panose="020B0604020202020204" pitchFamily="34" charset="0"/>
              <a:buNone/>
            </a:pP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E225596-416D-4AF5-8151-F215AD618E0C}" type="slidenum">
              <a:rPr lang="ru-RU" smtClean="0"/>
              <a:t>12</a:t>
            </a:fld>
            <a:endParaRPr lang="ru-RU"/>
          </a:p>
        </p:txBody>
      </p:sp>
    </p:spTree>
    <p:extLst>
      <p:ext uri="{BB962C8B-B14F-4D97-AF65-F5344CB8AC3E}">
        <p14:creationId xmlns:p14="http://schemas.microsoft.com/office/powerpoint/2010/main" val="4542373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ts val="1350"/>
              </a:lnSpc>
              <a:spcAft>
                <a:spcPts val="0"/>
              </a:spcAft>
            </a:pPr>
            <a:r>
              <a:rPr lang="ru-RU" sz="1200" b="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1926-1929 – годы</a:t>
            </a:r>
            <a:r>
              <a:rPr lang="ru-RU" sz="1200"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плодотворной писательской работы Маяковского для детей</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Ему удается написать в год три-четыре стихотворения о героике борьбы со стихией </a:t>
            </a: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(«Эта книжечка моя про моря и про маяк», 1926). о разных странах света («Прочти и катай в Париж и Китай», 1927), о человеке-труженике («Конь-огонь», 1927), о выборе юношеством профессии («Кем быть?», 1928).</a:t>
            </a: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Почему, когда шла всесоюзная подготовка к «Неделе обороны», Маяковский вспомнил именно о детях и для них написал песню? В последние годы жизни очень часто и общественные события и впечатления, полученные в путешествиях, вызывали у Маяковского стремление говорить о них с детьми.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Недаром он упомянул в интервью с корреспондентом «Прагер прессе»: «Новейшее моё увлечение — детская литература. Нужно ознакомить детей с новыми понятиями, с новым подходом к вещам…» Этот разговор был в апреле 1927 года, а в мае Маяковский возвращается к той же теме в беседе с корреспондентом варшавской газеты «Эпоха»: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 ставлю себе целью внушить детям некоторые элементарнейшие представления об обществе, делая это, разумеется, в самой осторожной форме.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Например?</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Вот, скажем, маленький рассказ о лошадке на колёсиках. При этом я пользуюсь случаем, чтобы объяснить детям, сколько людей должно было работать, чтобы сделать такую лошадку. Ну, допустим, столяр, и маляр, и обойщик. Таким образом, ребёнок знакомится с общественным характером труда. Или пишу книжку о путешествии, из которой ребёнок узнает не только географию, но и то, что один человек, например, беден, а другой богат, и так дальше».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 главное для Маяковского — знакомить детей с новыми понятиями, с новыми условиями жизни и труда, с новыми моральными обязанностями. Но, выполняя этот поэтический труд, Маяковский подчинялся не только осознанной им общественной необходимости в такой литературе. Он стремился расширить горизонты и возможности детской поэзии и ради того, чтобы удовлетворить свою душевную потребность в свободном, разнообразном поэтическом общении с детьми. Он идёт в нью-йоркский зоологический сад и на обложке путеводителя набрасывает первые строки стихотворения </a:t>
            </a:r>
            <a:r>
              <a:rPr lang="ru-RU" sz="11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 ни страница, — то слон, то львица».</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Он возвращается после путешествия по океану и рассказывает ребятам о маяке. Его приглашают на пионерский слёт — он приносит детям песню. И конечно, замысел книжки о путешествии, которую Маяковский упоминает в интервью (</a:t>
            </a:r>
            <a:r>
              <a:rPr lang="ru-RU" sz="11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«Прочти и катай в Париж и в Китай»</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родился в заграничных странствиях. Стихотворение, хотя очень детское, сродни тем, в которых Маяковский рассказывал взрослым о своих путешествиях.</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Маяковского работа в детской поэзии не стояла особняком, не отделялась стеной от всего потока творчества, а была органическим его ответвлением. На все темы, выбранные им для детских стихов, он писал и для взрослых. Он не искал новых, непривычных для него изобразительных средств, а отбирал из своего богатейшего арсенала, как я уже упоминал раньше, самые доступные, самые народные.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Зачин стихотворения «Прочти и катай в Париж и в Китай»:</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Собирайтесь, ребятишки,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наберите в руки книжки.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Вас</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 разным странам света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покатает песня эта, —</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приводит на память строки из «150 000 000»:</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скороходах-стихах,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стихах-сапогах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исходите Америку сами!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Ведущая тема, которую Маяковский сформулировал в беседе с корреспондентом «Эпохи» (один беден, другой богат), не раз появляется в стихах для взрослых о Париже и Америке.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и в других детских стихах, Маяковский, обращаясь к политической теме, работает лаконичным и чётким, плакатным штрихом:</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Часть населения худа,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часть другая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 пузом.</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Куда б в Париже ни пошел,</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картину видишь ту же: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живёт богатый хорошо,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бедный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много хуже.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чем же «осторожность формы», о которой говорил Маяковский интервьюеру «Эпохи»? В том, что социальные и политические характеристики капиталистического мира не исчерпывают содержания стихотворения, а вплетены в занимательный и очень разнообразный рассказ о путешествии (ср. с «Гуляем»). Из двенадцати главок, на которые разделено стихотворение, только четыре несут ясный политический акцент. Остальные — изображение стран, городов и народов, описания путешествий на самолёте, пароходе или в поезде — тоже лаконичны, но выполнены не в плакатной манере, как политические строфы. Стихотворение, в котором говорится об очень серьёзных вещах, — весёлое, в нём много шуток. Иногда поэт пользуется шуткой, чтобы поддержать тон непринуждённой беседы с ребятами: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Туча нам помеха 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Взяли и объехали!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Помни, кто глазеть полез,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рот зажмите крепко,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чтоб не плюнуть с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поднебес</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дяденьке на кепку.</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Или в Париже: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Пошли сюда,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пошли туда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везде одни французы.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чаще шутка — средство изображения, характеристики.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Издали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как будто горки,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ближе — будто горы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тыщей</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вот какие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Нью-Йорке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стоэтажные домища.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 дни народ снуёт вокруг с поспешностью блошиною,</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 тратит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зря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ни ног, ни рук,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всё</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творит машиною.</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Сопоставление стоэтажных домов с «поспешностью блошиного» не только забавно — оно даёт понять, что не всё поэту нравится в величественном пейзаже Нью-Йорка. А что именно не нравится — видно из следующей строфы: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санки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 снегу</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без пыли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скользят горой покатою,</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 здесь</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скользят автомобили,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в них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сидят богатые.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слово «богатые» падает и рифма и фразовое ударение. Строфы о Нью-Йорке будто «скользят горой покатою» к этому слову, которое окрашивает всё описание и, кроме того, напоминает, что общего между Парижем и Нью-Йорком — там и здесь «живёт богатый хорошо». Изображение двух городов перерастает в характеристику капиталистического мира.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Шуткой совершенно другой тональности характеризуются японцы: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Легко представить можете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жителя Японии: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Если мы — как лошади,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то они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как пони.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Речь на этот раз идёт не о богатых, а о народе, и, начав главку необидной шуткой, рассказав потом о маленьких строениях, деревьях карликовых и большом вулкане, поэт кончает разговор о японцах уважительно и серьёзно, без всякой шутки: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дымит,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гудит гора-вулкан.</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вдруг</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проснётся поутру</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хлынет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лавой на дом.</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люди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бросают труд.</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Нельзя.</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Работать надо.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наконец, шутка последней главки исправляет географическую неточность заявления, что «начинается земля, как известно, от Кремля», — неточность, так взволновавшую Библиотечную комиссию;</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Разевают дети рот.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Мы же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ехали вперёд,</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приехали туда же.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 странно,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страшно даже.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ждём ответа.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Почему случилось это?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я ему:</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Потому,</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 земля кругла,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нет на ней угла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вроде мячика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руке у мальчика.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Кстати — о Библиотечной комиссии. Самое придирчивое чтение не может обнаружить в стихотворении фраз, «непонятных даже взрослым». Предвзятость мнения комиссии очевидна.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Могло бы показаться, что в стихотворении есть другой недостаток — некоторые предметы описания не характеризованы, а только названы, некоторые изображены слишком лаконично. Но это недостаток мнимый: во всех своих детских стихах Маяковский имел в виду сотрудничество с художником, и там, где как будто не хватает деталей изображения, оставлено место для рисунка, названа его тема.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Кроме того, лаконичность описания капиталистических стран имеет значение смысловое и композиционное. Как глава об Америке катится к слову «богатые», так первые девять глав рассказа катятся к завершающим путешествие главам о Китае. Это единственная страна, которой посвящены две главки (точнее — полторы). Здесь намеченное как бы пунктиром в главах о Париже, о Нью-Йорке противоречие между бедными и богатыми развёрнуто. Бедные и богатые уже не просто существуют рядом — «английский купец на китайца кидается».</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Сообщение развёрнуто: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людях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мы</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кататься привыкши.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Китайцев таких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называем «рикши».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рабочих привыкли всаживать пули.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Рабочих таких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называем «кули».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разговора с детьми о силах империализма Маяковский выбрал Китай, потому что там шла напряжённая борьба народа за независимость. Это было предвидение назревавших тогда (1927) военных и революционных событий.</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Кто морально поддерживал Китай в его борьбе? Об этом Маяковский говорит в следующей главе: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Мальчик китайский</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русскому рад.</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Встречает нас,</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как брата брат.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Мы не грабители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мы их не обидели.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 это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 нас</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богатей английский</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сжимает кулак,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завидевши близко.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свободном и весело написанном стихотворении Маяковский дал детям представление о капиталистическом мире, показал расстановку сил, показал, на чьей стороне место читателя, с кем и за кого предстоит ему борьба.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словно открыл детским поэтам долго остававшиеся на запоре ворота: «Прочти и катай в Париж и в Китай» — одно из тех произведений, с которых начался поворот нашей детской поэзии к большим темам современности.</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Поэма для детей «Кем быть?» (1928).</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 ведет серьезный разговор с детьми, которым «будет и семнадцать», о том каждодневном, огромном труде, которым заняты взрослые. Поэт стремится ввести ребенка в большой мир трудовой жизни, показать ему, что «все работы хороши - выбирай на вкус!» Но построению «Кем быть?» представляет собой серию поэтических зарисовок различных профессий и людей - представителей этих профессий - столяров, плотников, инженеров, врачей, летчиком, кондукторов и т. д. Не боясь специальной терминологии (а ее очень много в поэме!), Маяковский знакомит ребенка со спецификой труда, со значением той или иной профессии. Центральное место в стихотворении занимает описание большого завода, где «работа всякого нужна одинаково». Сам Маяковский придавал этому описанию особое значение и старался увлечь им ребенка.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Показывая сложные для понимания дошкольника процессы труда, поэт постоянно приближает свой рассказ к миру ребенка, к его жизненному опыту. Так, в доме у него «заживут ребята… удобно и просторно», доктор лечит детей («и детям я лечу болезни»), в трамвае кондуктор предлагает брать «билетики» и «большим и детям». Таких примеров можно привести очень много. Стихотворение передает не только пафос труда - оно формирует у детей настоящее, творческое отношение к нему, воспитывает любовь к этому великому благу жизни и к человеку, преобразующему мир.</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Особенностью Маяковского как детского поэта является то, что он всегда помнит о возрасте своего читателя (слушателя).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 менее важная особенность стихов Маяковского - их предельная конкретность, графически зримая очерченность поэтических образов. Отсюда - гармоническое единство слова и рисунка в стихах для детей, что также связано с особенностями детского восприятия художественной литературы (ко многим стихам поэт сам делал рисунки).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Необходимо отметить также своеобразие заглавий стихов Маяковского - они играют большую роль в создании эмоционального настроя, атмосферы особой заинтересованности у слушателя. Именно поэтому так разнообразна форма заголовков: это или вопрос («Что такое хорошо и что такое плохо», или формулировка основной мысли стихотворения («История Власа, лентяя и лоботряса»), или сжатая формулировка темы («Гуляем»). Заглавия стихов легко запоминаются детьми, служат прекрасным исходным моментом в организации беседы по содержанию стихотворения.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«Создание самых фантастических событий - фактов, подчеркнутых гиперболой», Маяковский считал обязательным средством художественного выражения в поэзии. Гипербола - излюбленный прием в его стихах для детей: слоны у него «двух- и трехэтажного» роста, Петин папа «сам себе… сто пакетов нес с трудом», а за ним «сто корзин несет прислуга».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Нужно подчеркнуть и особую роль сравнений и сопоставлений. Например, сравнения часто носят комический характер: зебра - «полосатее матраца», у слонов - «с блюдо оба уха».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ctr">
              <a:buFont typeface="Arial" panose="020B0604020202020204" pitchFamily="34" charset="0"/>
              <a:buNone/>
            </a:pPr>
            <a:r>
              <a:rPr lang="ru-RU" dirty="0" smtClean="0"/>
              <a:t>*   *   *</a:t>
            </a: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20-х годах писали очень много стихов для детей о том, как делаются вещи. Это были большей частью описания производственного процесса — вялые, неэмоциональные. Стихотворная форма для подобных произведений была совершенно необязательной — в них не найти и следов поэтичности. Воспитательная их ценность была очень ограниченна. В стихах о том, как делают вещи, не было тех, кто их делает, — в лучшем случае о них мельком упоминалось, как, например, в одном стихотворении Е. Данько: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 бери же чашку смело,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Пей из чашки сладкий чай,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 про тех, кто чашку сделал,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Вспоминай!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Между тем люди изображены в стихотворении бледно и вспоминаются не они, а то, как выразительно раскрыла ту же тему Е. Данько прозой, в превосходной книге «Китайский секрет».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Отсутствие в «производственных» стихах героя-труженика, а значит, и напряжения труда, его радости делало стихи такими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бестемпераментными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что они умирали, едва родившись.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Маршак в 1923 году поставил в центре сюжетного стихотворения о пожаре самоотверженный, умелый труд пожарного и позже, в 1927 году, рассказал о работе почтальона. Это было важным для нашей детской поэзии новаторством. Но поэтический разговор о благородстве труда Маршак вёл ещё безотносительно к возможной в будущем деятельности читателей и к доступным им сейчас формам труда.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Решительный и важный шаг вперёд сделал Маяковский: он не просто рассказывал о труде — он его пропагандировал. И не только труд в будущем, но сегодня — с самых первых шагов.</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Вспомним ещё раз:</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чистит валенки,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моет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сам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галоши.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хотя и маленький,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вполне хороший.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Сима тоже деловит: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 него серьезный вид.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Хоть ручонки и тонки,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трудится вперегонки.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Работай, говорит Маяковский детям. И учись уважать тех, кто трудится для тебя: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няня работает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водит ребят.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 няне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надо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хорошо относиться.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как не подивиться на японцев, которые не бегут от грозного вулкана: «Нельзя. Работать надо».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Настойчиво, неустанно повторяет Маяковский детям, что ценность человека, маленького и большого, ценность народа определяется его трудом. И надо подражать тем, кто самоотверженно работает для других: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Труд большой рабочему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простоять всю ночь ему.</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Кличет книжечка моя: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будьте как маяк!</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кто ночью плыть не могут,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освещай огнём дорогу.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снова и снова о том же. Презирай Власа — лентяя и лоботряса, страшись его судьбы. Удивись, как много людей работало над твоим игрушечным конём. И подумай о будущей профессии, примеряйся к ней в игре.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Только в трёх из тринадцати детских стихотворений не говорит Маяковский о труде — ребячьем или взрослом. Даже по стихам о зоологическом саде шагает очень симпатичный верблюд:</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в работе круглый год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верблюд,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рабочий скот.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двух стихотворениях (кроме «Власа» — сатиры на бездельника) труд — основная тема. Оба — «Конь-огонь» и «Кем быть?» — произведения не только новаторские, важные для времени, когда были написаны. Они и сегодня превосходно работают.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«Конь-огонь» резко отличается от «производственных» детских стихов 20-х годов. У Маяковского в центре стихотворения не самая вещь, а люди, которые её изготовляют. Интерес к рассказу повышается тем, что мастера делают не привычные предметы обихода, которым обычно посвящались «производственные» стихи, не чашку, стол или тетрадку, а вещь волшебную, почти живую и совершенно необходимую читателю: игрушечного коня. Труд не обезличен, у каждого работника и своё дело и своя реплика в стихотворении.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Малышу очень хочется получить коня, но не меньше заинтересованы и мастера, рабочие, в том, чтобы его добротно сделать. Короткие деловые реплики рабочих доброжелательны, в них чувствуется охота к труду, готовность помочь малышу, в которой нет и следа снисходительности — напротив, сознание важности предпринятого дела.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Чтобы сделать коня, нужен прежде всего картон. Мастер и малыш идут к писчебумажной фабрике.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Рабочий спрашивать их стал: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Вам толстый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или тонкий?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Спросил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вынес три листа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отличнейшей картонки.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Кстати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нате вам и клей.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Собрали все припасы, но нужно будет ещё раскрасить лошадь, а то она выйдет «бедная, скучная и бледная».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 художнику,</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удал и быстр,</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вбегает наш кавалерист.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Товарищ,</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вы не можете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покрасить шерсть у лошади?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Могу.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вышел лично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краскою различной.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Потрудившись вместе, мастер, столяр, щетинщик, художник сделали мальчику коня.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 за лошадь,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что за конь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горячей, чем огонь!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спину сплетённому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помогай Будённому!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сказал интервьюеру, что хочет показать в этом стихотворении «общественный характер труда». Показал он не только это — значительно больше: как увлекателен серьёзный, добротный труд, как охотно выполняют его люди, каждый свою работу и все вместе общую.</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стихотворении «Конь-огонь» малыш ещё потребитель чужого труда. Радостно и дружно мастера работают для него. И читатель видит, как спорится труд, когда «вместе взялись все за дело».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надо же и о своем труде подумать.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 меня растут года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будет и семнадцать.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Где работать мне тогда,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Чем заниматься?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 начинается стихотворение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«Кем быть?».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«Будет и семнадцать» — не значит, что уже приближается этот рубеж между учением и работой. Нет, стихотворение написано для детей, ещё увлечённых игрой в трамвай и кондуктора, в доктора и больного. Маяковский воспроизводит обычную ребячью игру, но неприметно поворачивает её к первым размышлениям о выборе профессии уже всерьез.</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Тут снова Маяковский говорит про общественный характер труда. Но главное для него теперь не совместный труд — это основная тема стихотворения «Конь-огонь», здесь она побочная, — а радость всякого труда для общества. Поворот от игры к «правдашней» жизни найден на этот раз в том, что труд доставляет радость совершающему его, если он нужен другим, приносит пользу людям. Говоря категориями «взрослого» мышления, речь идет о сочетании личных интересов с общественными. Маяковский сумел эту идею перевести на язык ребячьих интересов, игр и размышлений.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Кем бы ни представлял себя мальчик, от имени которого ведётся рассказ, — столяром, инженером, рабочим, врачом, шофёром, летчиком, — он не забывает о цели труда.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Хороший дом,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большущий дом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все четыре стороны,</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заживут ребята в нём удобно и просторно,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мечтает будущий инженер-строитель.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Только скажите,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вам куда надо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без рельсы</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жителей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доставлю на дом,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обещает будущий шофер.</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Все эти и подобные им строки даны без нажима, вплетены в рассказ естественно, непринуждённо, но с мягкой настойчивостью они повторяют всё ту же мысль: трудиться надо для других и это даст радость тебе.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Каждая «примерка» мальчика к профессии сопровождается рефреном: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Столяру хорошо,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инженеру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лучше,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 бы строить дом пошёл,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пусть меня научат.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Быть шофёром хорошо,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лётчиком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лучше,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 бы в лётчики пошёл,</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пусть меня научат.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Трудно выбрать. Буйно разыгрывается фантазия мальчика, его захватывает радость огромных возможностей, радость ощущения своей ещё не созревшей, но готовящейся к действию силы, радость стремления к борьбе и победе.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Дух захватывает: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Сдавайся, ветер вьюжный,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сдавайся, буря скверная,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открою</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полюс</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Южный,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Северный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наверное.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Ветер вьюжный надувает парус жизни торжественным маршем, предвещающим богатую судьбу, мечтой о победе над стихиями кончается игра, серьёзность и значительность которой скрыта за непосредственностью весёлого, задорного рассказа.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Воспитательная идея стихотворений «Конь-огонь» и «Кем быть?» выражена не декларативно: ощущение радости труда возникает из рассказа о содержании труда.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стихотворении «Конь-огонь»</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поэт всё время приостанавливает развитие сюжета, чтобы сосредоточить внимание читателя на руках мастера, столяра, художника. Рельефность и темпераментность изображения простых рабочих процессов в стихотворении «Кем быть?» создают напряжение стиха, всё повышающееся к концу, — от билетика, который продаёт кондуктор трамвая, до стремления лётчика достигнуть звёзд и Луны, до убеждения матроса, что он «откроет полюс Южный, а Северный — наверное».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Разнообразие быстро сменяющихся изображений труда поддержано подвижностью, гибкостью ритма, поступь которого меняется в соответствии с движением игры.</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Боевым призывом к труду начинается описание заводской работы:</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Вставай!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Иди!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Гудок зовёт,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мы приходим на завод.</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Разбивка и синтаксическое строение первых трёх строк диктует отрывочное произнесение с чёткими паузами. Это не только призыв — почти приказ. А последняя строка льётся плавно, словно широко раскрываются перед мальчиком ворота цеха.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заводе: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Народа — уйма целая,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Тысяча двести.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Чего один не сделает — сделаем вместе.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Двухударные строки (вторая и четвёртая), чередующиеся с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трёхударными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только передают взволнованность, вызванную зрелищем цеха, — они сильными ударениями и длительными паузами, которых требует здесь ритмическое строение («тысяча // двести», «сделаем // вместе»), выделяют самое важное: множество рабочих и общий их труд.</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вот изображается самый труд, его содержание. Теперь энергичные двухударные строки господствуют.</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Можем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железо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ножницами резать,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краном висящим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тяжести тащим;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молот паровой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гнёт и рельсы травой.</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как только приостанавливается описание работы, чтобы подвести итог увиденному, сделать вывод, ритм меняется, ударение переходит с первого на второй слог строки (резкость перехода несколько смягчена тем, что и последняя строка описания — «машинами правим» — начинается с неударного слога):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Работа всякого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нужна одинаково.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Я гайки делаю,</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 ты</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гайки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делаешь винты.</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Поэт возвращается к изображению работы, она становится всё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напряжённее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и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напряжённее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ритм стиха. Всё меньше безударных слогов между ударениями.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Болты,</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лезьте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дыры ровные,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части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вместе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сбей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огромные.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Там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дым,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здесь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гром.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Работа кончена, снова меняется ритм: вместо двухударного дольника — четырёхстопный ямб.</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вот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вылазит паровоз,</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чтоб вас</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нас</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нёс</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вёз.</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Короткие, отрывистые слова словно имитируют ритмичное пыхтение паровоза, набирающего скорость. Это «ритмоподражание» сопровождается звукоподражанием — аллитерацией, как бы воспроизводящей свист вырывающегося пара (вас — нас — нёс — вёз).</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Гибкость ритмического движения, всегда неразрывно связанного со смысловым и эмоциональным содержанием строф, характерна и для всех других эпизодов стихотворения.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в стихах для детей не упрощал обычного для него ритмического рисунка (к классическим размерам приближаются лишь стихи для самых маленьких), и это совершенно оправдано тем, что ритмическая система Маяковского даёт возможность резче, чем в классическом стихе, выделять самые важные слова и строки, сосредоточить на них внимание маленького читателя. В то же время некоторые обычные для Маяковского способы разбивки строк (особенно разбивка слова на две строки), которые для взрослых имеют значение своего рода ритмико-смысловых фигур, детьми воспринимаются как игровые. Они близки к словесным упражнениям ребят, в которых выражаются и потребность в процессе усвоения родного языка играть звуками, слогами, и свойственные каждому ребёнку ритмические импульсы (скандирование).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buFont typeface="Arial" panose="020B0604020202020204" pitchFamily="34" charset="0"/>
              <a:buNone/>
            </a:pPr>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13</a:t>
            </a:fld>
            <a:endParaRPr lang="ru-RU"/>
          </a:p>
        </p:txBody>
      </p:sp>
    </p:spTree>
    <p:extLst>
      <p:ext uri="{BB962C8B-B14F-4D97-AF65-F5344CB8AC3E}">
        <p14:creationId xmlns:p14="http://schemas.microsoft.com/office/powerpoint/2010/main" val="22236924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ts val="1350"/>
              </a:lnSpc>
              <a:spcAft>
                <a:spcPts val="0"/>
              </a:spcAft>
            </a:pP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В основе большинства детских произведений Маяковского – проблемы социальные</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И важнейшая среди них – проблема труда. В разных аспектах поэт вновь и вновь возращается к ней. Средствами сатиры борьбу с невежеством, ленью и тунеядством он ведет в стихотворении </a:t>
            </a: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«История Власа – лентяя и лоботряса» (1926).</a:t>
            </a: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 этической теме, проблеме хорошего и плохого, труда и безделья Маяковский вернулся в </a:t>
            </a:r>
            <a:r>
              <a:rPr lang="ru-RU" sz="11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«Истории Власа, лентяя и лоботряса», </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написанной для детей школьного возраста. Но сюжет и тональность этого стихотворения, а значит, и дидактический его смысл не нашли живого, непосредственного отклика у маленьких читателей.</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 характеру и композиции «История Власа…» близка к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агитлубкам</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«Обрядам», которые писал Маяковский в 1923 году для крестьян (например, «Про Тита и Ваньку» или «От примет, кроме вреда, ничего нет»). Рассказывая о том, как проводил время Влас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Прогулкин</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увиливавший от работы сперва в школе, потом на заводе и, наконец, спившийся, Маяковский не использовал тех средств сатирического изображения, которые определили динамику и увлекательность «Сказки о Пете…», — ни комической гиперболы, ни острой издёвки, ни юмора.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Рассказ течёт спокойно, может быть, даже несколько вяло, некоторые важные эпизоды описательны, лишены яркой изобразительности, которая могла бы возбудить воображение подростка (например, «Мал настолько знаний груз, что не мог попасть и в вуз. Еле взяли, между прочим, на завод чернорабочим»). Трудно даже самому нерадивому школьнику поверить в то, что ему грозит судьба Власа, который торчит в пивнушке, «и под забором вроде борова лежит он, грязен и оборван». Это единственный в детских стихах Маяковского случай несоответствия изобразительных средств читательскому адресу.</a:t>
            </a:r>
          </a:p>
          <a:p>
            <a:pPr indent="450215" algn="ctr">
              <a:lnSpc>
                <a:spcPct val="107000"/>
              </a:lnSpc>
              <a:spcAft>
                <a:spcPts val="0"/>
              </a:spcAft>
            </a:pPr>
            <a:r>
              <a:rPr lang="ru-RU" sz="11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У Маяковского имеются </a:t>
            </a: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пионерские стихи и песни: «Возьмем винтовки новые» (1927), «Майская песенка» (1929), «Песня молния» (1929)</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 первые произведения, созданные для детей в жанре политической лирики.</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Детских песен, пионерских маршей у нас и сейчас немного, а в 20-х годах их почти совсем не было. И в этой области Маяковский стал зачинателем. Это песни-марши, задорные, бодрые, не просто детские, а по самой сути своей пионерские.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Шагаем отрядом,</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мы,</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ты,</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я.</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«Майская песенка».</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Доступно рассказать ребенку о международном революционном празднике очень трудно. Однако поэт в «Майской песенке»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(1928)</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добивается того, что стихотворение увлекает ребенка, захватывает его. Это достигается прежде всего тем, что Маяковский строит его как развернутое сравнение. Май - это весна, это «зеленые листики - и нет мимы». Он рисует весну-труженицу: «весна сушить развесила свое мытье», «улица рада, весной умытая». Поэтому ребенку становится понятным и «раздолье чистенькое», и то, что «на ситцах, на бумаге - огонь на всем». Вот это ощущение весенней радости, тепла, счастья усиливается в стихотворении благодаря бодрому маршевому ритму. Таким образом, отказавшись от рассказа о самом празднике, поэт избирает другой путь: вызвать у ребенка радостное ощущение весны, праздника всем строем стихотворения.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Тема отряда проходит во всех песнях. Зелёные листики, весна, «огонь на всём», «улица рада» — все приметы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«Майской песенки»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просто радостный весенний пейзана. Это пейзаж весны жизни, юной силы, юной радости, рождённой отрядным братством и предчувствием бурной, богатой судьбы: «Красные флаги несём!»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«Песне-молнии»,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которую Маяковский написал для Первого Всесоюзного слета пионеров и читал участникам слета на стадионе «Динамо», мажорная тональность носит боевой характер, политическая тема звучит отчётливее, чем в «Майской песенке».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Идею «Песни-молнии» выражает образ родины-семьи, на котором построено всё стихотворение.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Сюда,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миллионы братьев,</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сюда,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миллион сестер!</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Веди</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светло и прямо</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 работе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к боям,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большая мама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республика моя.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Образ родины-семьи сливается с образом отрядного братства: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Вперёд,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отряды сжатые,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 ленинской тропе!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 нас</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один вожатый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товарищ ВКП.</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 братство пионеров не замкнутое — оно интернационально, готово вобрать в себя всех детей мира: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 море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синеволное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 сто земель</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вод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разлейся</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песня-молния,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 пионерский слет.</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Идите,</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слов не тратя,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красный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наш костёр!</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Третья песня —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«Возьмём винтовки новые»,</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отличие от «Майской песенки» и «Песни-молнии», — однотемна. Поэты и прозаики, работавшие в детской литературе, только в 30-х годах ввели в круг воспитательных задач внутреннюю подготовку подростков к будущим суровым боям.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ct val="107000"/>
              </a:lnSpc>
              <a:spcAft>
                <a:spcPts val="8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Маяковский уже в 1927 году писал:</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Когда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война-метелица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придёт опять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должны уметь мы целиться,</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уметь стрелять.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Песня написана к «Неделе обороны СССР». В стихотворении отчётливо звучит романтическая нота: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Бесшумною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разведкою</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тиха нога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 камнем</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за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веткою</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найдём врага.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Тут и заманчивость подвига, и призыв к военной игре. Это ведь постоянный мотив извечных детских игр — от старинных пряток и «казаков-разбойников» до вошедших в обиход с гражданской войной игр в «красных и белых». Патриотическую тему защиты родины, подготовки к обороне Маяковский приближает к повседневным играм своих читателей, как почти пятнадцать лет спустя это делал Гайдар в «Тимуре».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самом ритме песни — быстром марше — есть элемент игры. Приведенные выше куплеты, в первых строках которых большое количество безударных слогов («бесшумною </a:t>
            </a:r>
            <a:r>
              <a:rPr lang="ru-RU" sz="12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разведкою</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два ударения на восемь слогов), создают впечатление плавности, широкого свободного дыхания. Они перебиваются куплетами, как бы отбивающими шаг:</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50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два!</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ряд!</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Ша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гай,</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 —</a:t>
            </a:r>
            <a:b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ряд!</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Разбивка слова на две строки воспроизводит в стихе обычное для детей игровое скандирование.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 случайно, разумеется, все три песни носят мажорный характер марша. Собранными, отчётливо и упруго шагающими в ногу с отрядом, в ногу с народом, готовыми и к радости, и к труду, и к борьбе — такими видел Маяковский советских детей, на этот путь звал их.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14</a:t>
            </a:fld>
            <a:endParaRPr lang="ru-RU"/>
          </a:p>
        </p:txBody>
      </p:sp>
    </p:spTree>
    <p:extLst>
      <p:ext uri="{BB962C8B-B14F-4D97-AF65-F5344CB8AC3E}">
        <p14:creationId xmlns:p14="http://schemas.microsoft.com/office/powerpoint/2010/main" val="40928476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ts val="135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Разнообразны жанры детских стихов Маяковского: сказка, поэма, песня, поэтический рассказ и др.</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С появлением стихов Маяковского для детей критика отнеслась к ним по-разному. </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Были и восторженные отклики о небывалых в детской литературе произведениях, но были и отрицательные, резко осуждающие выступления критиков. Годы, прошедшие с тех пор, показали в полной мере и новаторство детской поэзии Маяковского, и то, что не все его стихи для детей выдержали испытание временем. И сам поэт знал, что не все его произведения «останутся живыми для детей навсегда, потому что по самому складу своей души не мог отстранить темы, избегать примет времени», которые были важны, когда писались стихи, но теряли остроту по мере развития общественно-политической жизни страны.</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15</a:t>
            </a:fld>
            <a:endParaRPr lang="ru-RU"/>
          </a:p>
        </p:txBody>
      </p:sp>
    </p:spTree>
    <p:extLst>
      <p:ext uri="{BB962C8B-B14F-4D97-AF65-F5344CB8AC3E}">
        <p14:creationId xmlns:p14="http://schemas.microsoft.com/office/powerpoint/2010/main" val="275174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ts val="135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Произведения для детей способствует обучению ребенка хорошим качествам, навыкам, объясняет какие-либо вещи с точки зрения детей. Создано огромное количество самых разнообразных произведений и сказок, которые оказывают благоприятное воспитательное воздействие на ребенка. </a:t>
            </a: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Мы с вами проанализируем стихотворение «Что такое хорошо</a:t>
            </a:r>
            <a:r>
              <a:rPr lang="ru-RU" sz="1200" b="1" baseline="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и</a:t>
            </a: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что такое плохо»</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в котором его автор Владимир Маяковский объяснил очень наглядно. Контрастность в литературе. Существует своеобразный контраст, когда одно понятие может восприниматься человеком только в том случае, если сравнивать его с другим понятием. Основные примеры такого контраста – черное и белое, добро и зло. Можно бесконечно приводить примеры, но мы думаем, что суть понятна. На таком же контрасте в литературе часто строятся многие произведения, стихотворения. «Что такое хорошо и что такое плохо?» - одно из таких произведений. В нем отчетливо противопоставляется понятие «хорошо» и понятие «плохо», это позволяет ребенку быстрее понять и осознать мысли писателя, которые он хочет до него донести. Все знают - ребенок должен получать знания из литературы. Самые известные произведения М. – «Кем быть?» и «Что такое хорошо и что такое плохо?» </a:t>
            </a: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Стихотворение Маяковского </a:t>
            </a:r>
            <a:r>
              <a:rPr lang="ru-RU" sz="11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«Что такое хорошо и что такое плохо».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Дождь, грязь, мыло, книжица, мячик, ворона, рубаха, валенки, калоши — все явления природы и предметы, которые появляются в «Что такое хорошо и что такое плохо», знакомы даже самым маленьким слушателям, привычны для них. Существуют они в стихотворении не сами по себе, а в их «взаимоотношениях» с читателем, причём малыш выступает везде (разумеется, кроме строк, посвящённых дождю и солнцу) как активно действующая сила: он поступает хорошо или плохо по отношению к предмету, который служит опорой строфы.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бьёт слабого мальчишку или защищает его, рвёт книжицу или «тычет в книжку пальцем», убегает от вороны или «спорит с грозной птицей», лезет в грязь или чистит валенки. Не только предметы знакомы малышу, но и действия, о которых идёт речь в стихотворении, не выходят за пределы его обихода.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Как почти во всех детских стихах, Маяковский и здесь особенно настойчиво (дважды) говорит о труде. Ведь и в характеристике положительного героя «Сказки о Пете…» поэта прежде всего привлекает то, что у Симы «хоть ручонки и тонки, трудится вперегонки». Но интересно, что и в других чертах характеристики Симы в «Сказке» и хорошего мальчика в стихотворении, о котором мы говорим, параллельны:</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«Сказке»:</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Сима всех сумел бы вздуть!</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 не хочет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не дерётся!</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Друг ребячьего народца.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 в «Что такое хорошо и что такое плохо»: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Этот вот кричит: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 Не трожь</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тех,</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кто меньше ростом!</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«Сима чистый, чище мыла. Мылся сам, и мама мыла». Этот мотив тоже повторяется:</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Если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мальчик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любит мыло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зубной порошок,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этот мальчик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очень милый,</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поступает хорошо.</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Уже тогда у Маяковского было отчётливое и устойчивое представление о том, какие качества надо воспитывать в советских детях с самого раннего возраста — отвагу, любовь к труду, стремление защищать слабых, опрятность. И если тема опрятности традиционна в детской поэзии, то надо в то же время вспомнить, что она традиционна и для творчества Маяковского. Поэт не раз обращался к ней в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агитстихах</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для взрослых.</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Стойким оказывается не только взгляд Маяковского на то, что такое хорошо, но и построение поэтического разговора с малышами на эту тему (для детей постарше он находит другие формы): отчётливое, плакатно-броское противопоставление хорошего плохому.</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«Сказке» главы о буржуе Пете противопоставлены главам, где рисуются образ и поступки пролетария Симы. В «Что такое хорошо и что такое плохо» и в «Гуляем» выбрана более лёгкая, простая форма противопоставления — не глав, а соседних строф.</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Первые контрастные строфы в «Что такое хорошо…» как будто не имеют прямого отношения к теме стихотворения:</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Если ветер</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крыши рвет,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если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град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загрохал</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каждый знает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это вот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для прогулок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плохо.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Дождь покапал</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прошёл.</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Солнце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целом свете.</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Это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очень хорошо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большим</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детям.</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Великолепная находка! Без этих строф, пожалуй, слишком спрессованными, настойчивыми показались бы нравоучения, которыми пронизаны все следующие строфы. Строки о погоде дают стихотворению воздух, простор и определяют тональность свободного разговора с читателем. Поэт словно сравнивает плохие поступки с плохой погодой, а хорошие — с солнечным днём и даёт тем понять, что оценка поступков так же ясна, непреложна, как определение хороша или плоха погода.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показывает, в каких незначительных для взрослого, но важных для малыша поступках формируется облик хорошего или дурного человека: чистить зубы, мыть калоши — это уже аккуратность, читать по складам — уже трудолюбие, не отступить перед вороной — смелость, а защита малыша — почти подвиг.</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Поступать хорошо или плохо в масштабе, взятом поэтом, приходится ребятам каждодневно. Маяковский помогает им заглянуть в будущее, предсказывая, что судьба малыша — быть или не быть ему настоящим человеком — начинает определяться несложными поступками, о которых идёт речь в стихотворении.</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Помни</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это</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каждый сын.</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Знай</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любой ребёнок:</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вырастет</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из сына</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100"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свин</a:t>
            </a: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если сын —</a:t>
            </a:r>
            <a:b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свинёнок.</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Формально строфы построены так же, как в «Гуляем»: описывается изображение, а затем дается оценка того, что читатель увидел на рисунке. Но вот важное отличие: в «Гуляем» только излагается, разъясняется содержание рисунка, действия нет, а в «Что такое хорошо…» — не описание, а двухстрочный сюжетный рассказ. Центр его — действие, поступок малыша. Какого? Героя стихотворения? Да, но герой стихотворения — его читатель! Малыш, слушая эти стихи, невольно ставит себя на место мальчика, поступающего хорошо или плохо. Ему это нетрудно, потому что каждый двухстрочный рассказик словно взят из его, слушателя, каждодневного обихода.</a:t>
            </a:r>
            <a:endParaRPr lang="ru-RU" sz="10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1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Может быть, он вчера «убежал, заохав», не от вороны, а от собаки, может быть, порвал не книжицу, а тетрадку, может быть, чистил не валенки, а пальто, но уж во всяком случае и поступок, и связанная с ним эмоция не только хорошо знакомы малышу — они как бы зеркально отражают его собственные поступки и эмоции. Это слияние героя произведения с читателем делает стихи такими близкими, «своими» для малыша.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Анализ стихотворения.</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Автор ведет рассказ от лица отца, к которому пришел его кроха-сын и задал вопрос, собственно, что такое хорошо и что такое плохо? Таким образом, начинается повествование от лица папы мальчика, который объясняет своему чаду на примере контрастности о хорошем и плохом. В баснях часто можно увидеть мораль, но иногда и взрослому сложно понять ее, а ребенку и подавно. Поэтому автор раскрывает мораль при помощи обычных жизненных ситуаций. Сначала в стихотворении Маяковский показывает, что такое хорошо и что такое плохо, на примере погодных условий. В следующих четверостишиях автор рассказывает о мальчиках и дает определения им - «хороший» или «плохой». Также Маяковский разъясняет детям важность личной гигиены – если грязь у ребенка лежит на рожице, вырастет из сына </a:t>
            </a:r>
            <a:r>
              <a:rPr lang="ru-RU" sz="1200" dirty="0" err="1"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свин</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 если сын свиненок. Автор показывает, что ребенок должен быть трудолюбив, смел, это отлично видно в четверостишиях про ворону и карапуза, про книжицу и мячик. </a:t>
            </a:r>
          </a:p>
          <a:p>
            <a:pPr indent="450215" algn="just">
              <a:lnSpc>
                <a:spcPts val="135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Особенности творчества Маяковского. Во всех стихах Владимира Маяковского можно отследить некоторые черты советского времени, например, октябрята, которые говорят "плоховатый мальчик". С его помощью родители могут легко объяснить детям о хорошем и плохом. В конце стихотворения кроха сделал правильный выбор – будет делать хорошо, не будет плохо.</a:t>
            </a:r>
          </a:p>
          <a:p>
            <a:pPr indent="450215" algn="just">
              <a:lnSpc>
                <a:spcPts val="1350"/>
              </a:lnSpc>
              <a:spcAft>
                <a:spcPts val="0"/>
              </a:spcAft>
            </a:pP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16</a:t>
            </a:fld>
            <a:endParaRPr lang="ru-RU"/>
          </a:p>
        </p:txBody>
      </p:sp>
    </p:spTree>
    <p:extLst>
      <p:ext uri="{BB962C8B-B14F-4D97-AF65-F5344CB8AC3E}">
        <p14:creationId xmlns:p14="http://schemas.microsoft.com/office/powerpoint/2010/main" val="175767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Замечательна чуткость В. Маяковского к потребностям детей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 темам, волнующим их, к образам, композиции, ритмам, рифмам, удобным ребятам для восприятия смысла и поэтической сущности стихов. Маяковский говорил с детьми во весь голос, с той же страстью пропагандиста, горлана-главаря, что со взрослыми.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Замечательно и его умение, отвечая поэтическим словом на угаданные им вопросы детей, воспитывать в них стремление вырасти «истыми силачами-коммунистами».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знал, что не все его стихи останутся живыми для детей навсегда, потому что по самому складу своей души не мог отстранять темы, избегать примет времени, которые были важны, когда писались стихи, но теряли остроту по мере роста социалистического общества. «Умри, мой стих, умри, как рядовой». Те немногие, что умерли, как рядовые, умерли героями, они стали высоким примером для тех, кто подхватил работу, начатую Маяковским. Пусть сейчас ребята не часто читают «Власа», но именно это стихотворение показало, что сатира — важное и действенное средство воспитания детей поэтическим словом. Начатое Маяковским продолжили Маршак, Михалков, Барто в своих сатирических стихах.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прокладывал лыжню. Он был разведчиком новых тем и новых, непривычных для детской поэзии форм стиха. </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первым в «Сказке о Пете…» показал, что фольклорные формы — образы и композицию фантастических сказок, задорную считалку — можно использовать для создания детской политической поэзии. Он проложил путь к пионерской песне. У него, Маяковского, учились поэты искусству говорить с детьми непринужденно, как с равными, не принижая ни тему, ни читателя, не обедняя стих.</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 большую часть стихов, созданных им «для детков», Маяковский протягивает ребятам сегодняшнего и завтрашнего дня — как живой с живыми говоря.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Словно только сейчас написаны «Кем быть?» и «Конь-огонь» — стихи, отвечающие живой потребности и наших дней — пробуждению интереса детей к производственному труду.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воспитывал детей своей страстной любовью к будущему, к борьбе за счастье.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Он воспитывал и поэтов, которые посвятили свой труд и талант детям: в том, что нынешняя наша детская поэзия стала в значительной мере поэзией о современности, заслуга Маяковского огромна.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Роль В.В. Маяковского в создании русской детской литературы велика. </a:t>
            </a:r>
            <a:r>
              <a:rPr lang="ru-RU" sz="1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Поэт продолжал и развивал прогрессивные традиции русской детской литературы, завещанные Белинским и Некрасовым. Вне всякого сомнения, Маяковский многому учился у Некрасова, впервые показавшего, как поэзия должна пробуждать у детей ненависть к угнетателям, формировать высокие нравственные качества, воспитывать человека-гражданина. Вместе с тем, создавая свои произведения в такое время, когда основной была задача воспитать человека нового общества, привить юным гражданам чувство любви к социалистической Родине, Маяковский следовал в своем творчестве и традициям М. Горького. Ведь именно Горький на протяжении всей своей жизни заботился о воспитании нравственной красоты советского человека, о формировании всесторонне развитой, гармонической личности, воспитании настоящей любви к труду, к человеку труда. Горький боролся за то, чтобы ребенку с самых ранних лет прививали чувства коллективизма, интернационализма, патриотизма.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17</a:t>
            </a:fld>
            <a:endParaRPr lang="ru-RU"/>
          </a:p>
        </p:txBody>
      </p:sp>
    </p:spTree>
    <p:extLst>
      <p:ext uri="{BB962C8B-B14F-4D97-AF65-F5344CB8AC3E}">
        <p14:creationId xmlns:p14="http://schemas.microsoft.com/office/powerpoint/2010/main" val="610784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smtClean="0"/>
          </a:p>
          <a:p>
            <a:pPr algn="just">
              <a:lnSpc>
                <a:spcPct val="107000"/>
              </a:lnSpc>
              <a:spcAft>
                <a:spcPts val="600"/>
              </a:spcAft>
            </a:pPr>
            <a:r>
              <a:rPr lang="ru-RU" sz="1200" b="1"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В 1930 году по решению Московского областного политпросвета детские книги Маяковского были изъяты из библиотек. </a:t>
            </a:r>
            <a:r>
              <a:rPr lang="ru-RU" sz="1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В том же 1930 году, буквально через несколько месяцев после смерти поэта яростный критик нападает на него: «Идеологическое содержание “Сказки о Пете…” и стихотворения “Гуляем” не удовлетворяет требованиям современной детской книги». Так его громили даже после самоубийства. </a:t>
            </a:r>
            <a:r>
              <a:rPr lang="ru-RU" sz="1200" b="1"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В 1935 году Лиля Брик пишет свое знаменитое письмо Сталину, и Маяковский «возвращается», </a:t>
            </a:r>
            <a:r>
              <a:rPr lang="ru-RU" sz="12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как писал Пастернак: «Маяковского начинают вводить принудительно, как картофель при Екатерине. Это становится второй смертью Маяковского, в которой он уже не был повинен».</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18</a:t>
            </a:fld>
            <a:endParaRPr lang="ru-RU"/>
          </a:p>
        </p:txBody>
      </p:sp>
    </p:spTree>
    <p:extLst>
      <p:ext uri="{BB962C8B-B14F-4D97-AF65-F5344CB8AC3E}">
        <p14:creationId xmlns:p14="http://schemas.microsoft.com/office/powerpoint/2010/main" val="1843194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lvl="0" indent="0">
              <a:lnSpc>
                <a:spcPct val="107000"/>
              </a:lnSpc>
              <a:spcAft>
                <a:spcPts val="120"/>
              </a:spcAft>
              <a:buSzPts val="1000"/>
              <a:buFont typeface="Symbol" panose="05050102010706020507" pitchFamily="18" charset="2"/>
              <a:buNone/>
              <a:tabLst>
                <a:tab pos="457200" algn="l"/>
              </a:tabLst>
            </a:pPr>
            <a:r>
              <a:rPr lang="ru-RU" sz="1200" dirty="0" smtClean="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a:t>
            </a:r>
            <a:r>
              <a:rPr lang="ru-RU" sz="1200" b="1" dirty="0" smtClean="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Во многих городах имеются памятники Маяковскому</a:t>
            </a:r>
            <a:r>
              <a:rPr lang="ru-RU" sz="1200" dirty="0" smtClean="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 Дзержинск, Екатеринбург, Москва, Санкт-Петербург, Тбилиси, Уфа, Новокузнецк, </a:t>
            </a:r>
            <a:r>
              <a:rPr lang="ru-RU" sz="1200" u="none" strike="noStrike" dirty="0" smtClean="0">
                <a:solidFill>
                  <a:srgbClr val="0B0080"/>
                </a:solidFill>
                <a:effectLst/>
                <a:latin typeface="Arial" panose="020B0604020202020204" pitchFamily="34" charset="0"/>
                <a:ea typeface="Times New Roman" panose="02020603050405020304" pitchFamily="18" charset="0"/>
                <a:cs typeface="Times New Roman" panose="02020603050405020304" pitchFamily="18" charset="0"/>
              </a:rPr>
              <a:t>Вологда</a:t>
            </a:r>
            <a:r>
              <a:rPr lang="ru-RU" sz="1200" dirty="0" smtClean="0">
                <a:solidFill>
                  <a:srgbClr val="222222"/>
                </a:solidFill>
                <a:effectLst/>
                <a:latin typeface="Arial" panose="020B0604020202020204" pitchFamily="34" charset="0"/>
                <a:ea typeface="Times New Roman" panose="02020603050405020304" pitchFamily="18" charset="0"/>
                <a:cs typeface="Times New Roman" panose="02020603050405020304" pitchFamily="18" charset="0"/>
              </a:rPr>
              <a:t>, Копейск.</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19</a:t>
            </a:fld>
            <a:endParaRPr lang="ru-RU"/>
          </a:p>
        </p:txBody>
      </p:sp>
    </p:spTree>
    <p:extLst>
      <p:ext uri="{BB962C8B-B14F-4D97-AF65-F5344CB8AC3E}">
        <p14:creationId xmlns:p14="http://schemas.microsoft.com/office/powerpoint/2010/main" val="174855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22</a:t>
            </a:fld>
            <a:endParaRPr lang="ru-RU"/>
          </a:p>
        </p:txBody>
      </p:sp>
    </p:spTree>
    <p:extLst>
      <p:ext uri="{BB962C8B-B14F-4D97-AF65-F5344CB8AC3E}">
        <p14:creationId xmlns:p14="http://schemas.microsoft.com/office/powerpoint/2010/main" val="1039975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333333"/>
                </a:solidFill>
                <a:effectLst/>
                <a:latin typeface="Times New Roman" panose="02020603050405020304" pitchFamily="18" charset="0"/>
                <a:ea typeface="Times New Roman" panose="02020603050405020304" pitchFamily="18" charset="0"/>
              </a:rPr>
              <a:t>       Первая фотография Владимира Маяковского. Трехлетний Владимир с сестрой Ольгой, которой в то время было шесть лет. В детстве они были неразлучны, Ольга придумывала для брата различные игры, бегала и лазила по деревьям не хуже любого мальчишки. Дети исследовали развалины старой крепости, находящиеся недалеко от дома, искали якобы зарытые там клады. Эту взаимную привязанность Владимир и Ольга пронесли через всю жизнь. Ольга всегда старалась понять брата и помочь ему, именно к ней обычно обращался поэт с мелкими просьбами и поручениями.</a:t>
            </a:r>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3</a:t>
            </a:fld>
            <a:endParaRPr lang="ru-RU"/>
          </a:p>
        </p:txBody>
      </p:sp>
    </p:spTree>
    <p:extLst>
      <p:ext uri="{BB962C8B-B14F-4D97-AF65-F5344CB8AC3E}">
        <p14:creationId xmlns:p14="http://schemas.microsoft.com/office/powerpoint/2010/main" val="143762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indent="450215">
              <a:lnSpc>
                <a:spcPct val="107000"/>
              </a:lnSpc>
              <a:spcAft>
                <a:spcPts val="0"/>
              </a:spcAft>
            </a:pPr>
            <a:r>
              <a:rPr lang="ru-RU" sz="1100" b="1" dirty="0" smtClean="0">
                <a:effectLst/>
                <a:latin typeface="Times New Roman" panose="02020603050405020304" pitchFamily="18" charset="0"/>
                <a:ea typeface="Times New Roman" panose="02020603050405020304" pitchFamily="18" charset="0"/>
                <a:cs typeface="Times New Roman" panose="02020603050405020304" pitchFamily="18" charset="0"/>
              </a:rPr>
              <a:t>Репродукция картины Дмитрия Налбандяна "Маяковский в Грузии".</a:t>
            </a:r>
            <a:endParaRPr lang="ru-RU" sz="1050" b="1"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Владимир Маяковский любил Грузию</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никогда не забывал о ней. «Только нога ступила в Кавказ, Я вспомнил, что я – грузин»; «Я знаю: глупость эдемы и рай! Но если пелось про это, должно быть, Грузию, радостный край, подразумевали поэты» («Владикавказ – Тифлис»).</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5</a:t>
            </a:fld>
            <a:endParaRPr lang="ru-RU"/>
          </a:p>
        </p:txBody>
      </p:sp>
    </p:spTree>
    <p:extLst>
      <p:ext uri="{BB962C8B-B14F-4D97-AF65-F5344CB8AC3E}">
        <p14:creationId xmlns:p14="http://schemas.microsoft.com/office/powerpoint/2010/main" val="34436151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333333"/>
                </a:solidFill>
                <a:effectLst/>
                <a:latin typeface="Times New Roman" panose="02020603050405020304" pitchFamily="18" charset="0"/>
                <a:ea typeface="Times New Roman" panose="02020603050405020304" pitchFamily="18" charset="0"/>
              </a:rPr>
              <a:t>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Знаменитый русский поэт родился в грузинском селе в семье лесничего дворянского происхождения и кубанской казачки.</a:t>
            </a:r>
            <a:endParaRPr lang="ru-RU" sz="1200" dirty="0" smtClean="0">
              <a:solidFill>
                <a:srgbClr val="333333"/>
              </a:solidFill>
              <a:effectLst/>
              <a:latin typeface="Times New Roman" panose="02020603050405020304" pitchFamily="18" charset="0"/>
              <a:ea typeface="Times New Roman" panose="02020603050405020304" pitchFamily="18" charset="0"/>
            </a:endParaRPr>
          </a:p>
          <a:p>
            <a:pPr algn="just"/>
            <a:endParaRPr lang="ru-RU" sz="1200" dirty="0" smtClean="0">
              <a:solidFill>
                <a:srgbClr val="333333"/>
              </a:solidFill>
              <a:effectLst/>
              <a:latin typeface="Times New Roman" panose="02020603050405020304" pitchFamily="18" charset="0"/>
              <a:ea typeface="Times New Roman" panose="02020603050405020304" pitchFamily="18" charset="0"/>
            </a:endParaRPr>
          </a:p>
          <a:p>
            <a:pPr algn="just"/>
            <a:r>
              <a:rPr lang="ru-RU" sz="1200" dirty="0" smtClean="0">
                <a:solidFill>
                  <a:srgbClr val="333333"/>
                </a:solidFill>
                <a:effectLst/>
                <a:latin typeface="Times New Roman" panose="02020603050405020304" pitchFamily="18" charset="0"/>
                <a:ea typeface="Times New Roman" panose="02020603050405020304" pitchFamily="18" charset="0"/>
              </a:rPr>
              <a:t> </a:t>
            </a:r>
            <a:r>
              <a:rPr lang="ru-RU" sz="1200" b="1" dirty="0" smtClean="0">
                <a:solidFill>
                  <a:srgbClr val="333333"/>
                </a:solidFill>
                <a:effectLst/>
                <a:latin typeface="Times New Roman" panose="02020603050405020304" pitchFamily="18" charset="0"/>
                <a:ea typeface="Times New Roman" panose="02020603050405020304" pitchFamily="18" charset="0"/>
              </a:rPr>
              <a:t>Рис. </a:t>
            </a:r>
            <a:r>
              <a:rPr lang="ru-RU" sz="1200" dirty="0" smtClean="0">
                <a:solidFill>
                  <a:srgbClr val="333333"/>
                </a:solidFill>
                <a:effectLst/>
                <a:latin typeface="Times New Roman" panose="02020603050405020304" pitchFamily="18" charset="0"/>
                <a:ea typeface="Times New Roman" panose="02020603050405020304" pitchFamily="18" charset="0"/>
              </a:rPr>
              <a:t>Последняя фотография, запечатлевшая всю счастливую семью Маяковских. Уже через несколько месяцев (в начале 1906 года) жизнь семьи круто изменится: умрет отец Владимир Константинович, а Александра Алексеевна с детьми переедет в Москву, где им придется преодолевать многочисленные трудности жизни.</a:t>
            </a:r>
          </a:p>
          <a:p>
            <a:pPr marL="342900" lvl="0" indent="-342900" algn="just">
              <a:lnSpc>
                <a:spcPts val="1725"/>
              </a:lnSpc>
              <a:spcBef>
                <a:spcPts val="375"/>
              </a:spcBef>
              <a:spcAft>
                <a:spcPts val="800"/>
              </a:spcAft>
              <a:tabLst>
                <a:tab pos="457200" algn="l"/>
              </a:tabLst>
            </a:pPr>
            <a:r>
              <a:rPr lang="ru-RU" sz="1200" b="1" baseline="0" dirty="0" smtClean="0">
                <a:solidFill>
                  <a:srgbClr val="333333"/>
                </a:solidFill>
                <a:effectLst/>
                <a:latin typeface="Times New Roman" panose="02020603050405020304" pitchFamily="18" charset="0"/>
                <a:ea typeface="Times New Roman" panose="02020603050405020304" pitchFamily="18" charset="0"/>
              </a:rPr>
              <a:t>       </a:t>
            </a:r>
            <a:r>
              <a:rPr lang="ru-RU" sz="1200" b="1" dirty="0" smtClean="0">
                <a:solidFill>
                  <a:srgbClr val="333333"/>
                </a:solidFill>
                <a:effectLst/>
                <a:latin typeface="Times New Roman" panose="02020603050405020304" pitchFamily="18" charset="0"/>
                <a:ea typeface="Times New Roman" panose="02020603050405020304" pitchFamily="18" charset="0"/>
              </a:rPr>
              <a:t>Рис. </a:t>
            </a:r>
            <a:r>
              <a:rPr lang="ru-RU" sz="1200" kern="1800" dirty="0" smtClean="0">
                <a:solidFill>
                  <a:srgbClr val="000000"/>
                </a:solidFill>
                <a:effectLst/>
                <a:latin typeface="inherit"/>
                <a:ea typeface="Times New Roman" panose="02020603050405020304" pitchFamily="18" charset="0"/>
                <a:cs typeface="Times New Roman" panose="02020603050405020304" pitchFamily="18" charset="0"/>
              </a:rPr>
              <a:t>Семья Маяковских перед отъездом в Москву. </a:t>
            </a:r>
            <a:r>
              <a:rPr lang="ru-RU" sz="900" dirty="0" smtClean="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Эта фотография сделана через несколько месяцев после смерти В.К. и М.К. Маяковских (отца и дяди), умерших в один год. </a:t>
            </a:r>
            <a:r>
              <a:rPr lang="ru-RU" sz="9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В 13-летнем возрасте Владимир Маяковский стал сиротой. Его отец скоропостижно скончался вследствие заражения крови после того, как проколол палец иголкой. Это стало причиной того, что до конца своих дней поэт панически боялся разных, игл, булавок, невидимок и других подобных предметов.</a:t>
            </a:r>
            <a:r>
              <a:rPr lang="ru-RU" sz="8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900" dirty="0" smtClean="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Огромное горе и отсутствие средств к существованию (ведь зарабатывал только отец) кардинально изменили жизнь семьи. Отчетливо видна перемена в облике В. Маяковского: из беззаботного ребенка он превратился в хмурого юношу, понимающего, что остался единственным мужчиной в семье и должен заботиться о родных. Последняя фотография семьи Маяковских, сделанная в Грузии.</a:t>
            </a:r>
            <a:endParaRPr lang="ru-RU" sz="8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Bef>
                <a:spcPts val="1500"/>
              </a:spcBef>
              <a:spcAft>
                <a:spcPts val="800"/>
              </a:spcAft>
            </a:pP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6</a:t>
            </a:fld>
            <a:endParaRPr lang="ru-RU"/>
          </a:p>
        </p:txBody>
      </p:sp>
    </p:spTree>
    <p:extLst>
      <p:ext uri="{BB962C8B-B14F-4D97-AF65-F5344CB8AC3E}">
        <p14:creationId xmlns:p14="http://schemas.microsoft.com/office/powerpoint/2010/main" val="3616807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1950"/>
              </a:spcAft>
            </a:pPr>
            <a:r>
              <a:rPr lang="ru-RU" sz="1400" dirty="0" smtClean="0">
                <a:solidFill>
                  <a:srgbClr val="222222"/>
                </a:solidFill>
                <a:effectLst/>
                <a:latin typeface="Open Sans"/>
                <a:ea typeface="Times New Roman" panose="02020603050405020304" pitchFamily="18" charset="0"/>
                <a:cs typeface="Times New Roman" panose="02020603050405020304" pitchFamily="18" charset="0"/>
              </a:rPr>
              <a:t>       Способности к рисованию в Маяковском проснулись очень рано. Их разглядел художник Сергей Краснуха. Когда мальчику было 7 лет, живописец стал заниматься с ним совершенно бесплатно.</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kumimoji="0" lang="ru-RU" sz="1400" b="0" i="0" u="none" strike="noStrike" kern="1200" cap="none" spc="0" normalizeH="0" baseline="0" noProof="0" dirty="0" smtClean="0">
                <a:ln>
                  <a:noFill/>
                </a:ln>
                <a:solidFill>
                  <a:srgbClr val="606D78"/>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Профессионально, Маяковский начал свой творческий путь, как художник.  </a:t>
            </a:r>
            <a:r>
              <a:rPr lang="ru-RU" sz="1400" dirty="0" smtClean="0">
                <a:solidFill>
                  <a:srgbClr val="606D78"/>
                </a:solidFill>
                <a:effectLst/>
                <a:latin typeface="Times New Roman" panose="02020603050405020304" pitchFamily="18" charset="0"/>
                <a:ea typeface="Times New Roman" panose="02020603050405020304" pitchFamily="18" charset="0"/>
                <a:cs typeface="Times New Roman" panose="02020603050405020304" pitchFamily="18" charset="0"/>
              </a:rPr>
              <a:t>В 18 лет он поступил в Московское училище живописи. </a:t>
            </a:r>
          </a:p>
          <a:p>
            <a:pPr marL="0" marR="0" indent="0" algn="just" defTabSz="914400" rtl="0" eaLnBrk="1" fontAlgn="auto" latinLnBrk="0" hangingPunct="1">
              <a:lnSpc>
                <a:spcPct val="100000"/>
              </a:lnSpc>
              <a:spcBef>
                <a:spcPts val="0"/>
              </a:spcBef>
              <a:spcAft>
                <a:spcPts val="0"/>
              </a:spcAft>
              <a:buClrTx/>
              <a:buSzTx/>
              <a:buFontTx/>
              <a:buNone/>
              <a:tabLst/>
              <a:defRPr/>
            </a:pPr>
            <a:r>
              <a:rPr lang="ru-RU" sz="1400" b="1" kern="1200" dirty="0" smtClean="0">
                <a:solidFill>
                  <a:schemeClr val="tx1"/>
                </a:solidFill>
                <a:effectLst/>
                <a:latin typeface="Times New Roman" panose="02020603050405020304" pitchFamily="18" charset="0"/>
                <a:ea typeface="+mn-ea"/>
                <a:cs typeface="Times New Roman" panose="02020603050405020304" pitchFamily="18" charset="0"/>
              </a:rPr>
              <a:t>       Рис.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Фотокопия утраченной работы В.В. Маяковского «Портрет Л.В. Маяковской». </a:t>
            </a:r>
          </a:p>
          <a:p>
            <a:r>
              <a:rPr lang="ru-RU" sz="1200" b="1" kern="1200" dirty="0" smtClean="0">
                <a:solidFill>
                  <a:schemeClr val="tx1"/>
                </a:solidFill>
                <a:effectLst/>
                <a:latin typeface="+mn-lt"/>
                <a:ea typeface="+mn-ea"/>
                <a:cs typeface="+mn-cs"/>
              </a:rPr>
              <a:t>       Полное описание</a:t>
            </a:r>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«Однажды весной я вышла во двор… На мне было черное платье с большим белым крахмальным воротником и на плечах шелковая желтая шаль. Навстречу шел Володя с альбомом и акварельными красками. Он остановил меня: «Люда, постой, мне очень нравится сочетание красок в твоем костюме. Посиди, если можешь, я тебя напишу!» …Володя меня написал акварелью. Рисунок получился очень удачный, он послал его потом в Петербург на молодежную выставку. К сожалению, рисунок пропал, осталась только фотография». (Маяковская Л.В. Пережитое (Из воспоминаний о Владимире Маяковском). Тбилиси: «Заря Востока», 1957. 112 с.)</a:t>
            </a:r>
          </a:p>
          <a:p>
            <a:pPr marL="0" marR="0" indent="0" algn="just" defTabSz="914400" rtl="0" eaLnBrk="1" fontAlgn="auto" latinLnBrk="0" hangingPunct="1">
              <a:lnSpc>
                <a:spcPct val="100000"/>
              </a:lnSpc>
              <a:spcBef>
                <a:spcPts val="0"/>
              </a:spcBef>
              <a:spcAft>
                <a:spcPts val="0"/>
              </a:spcAft>
              <a:buClrTx/>
              <a:buSzTx/>
              <a:buFontTx/>
              <a:buNone/>
              <a:tabLst/>
              <a:defRPr/>
            </a:pPr>
            <a:endParaRPr lang="ru-RU" sz="140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7</a:t>
            </a:fld>
            <a:endParaRPr lang="ru-RU"/>
          </a:p>
        </p:txBody>
      </p:sp>
    </p:spTree>
    <p:extLst>
      <p:ext uri="{BB962C8B-B14F-4D97-AF65-F5344CB8AC3E}">
        <p14:creationId xmlns:p14="http://schemas.microsoft.com/office/powerpoint/2010/main" val="23360740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0"/>
              </a:spcAft>
            </a:pP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222222"/>
                </a:solidFill>
                <a:effectLst/>
                <a:latin typeface="Times New Roman" panose="02020603050405020304" pitchFamily="18" charset="0"/>
                <a:ea typeface="Times New Roman" panose="02020603050405020304" pitchFamily="18" charset="0"/>
              </a:rPr>
              <a:t>Знаменитый поэт был столь же успешен в изобразительном искусстве и художественном дизайне: </a:t>
            </a:r>
            <a:r>
              <a:rPr lang="ru-RU" sz="1200" dirty="0" smtClean="0">
                <a:solidFill>
                  <a:srgbClr val="222222"/>
                </a:solidFill>
                <a:effectLst/>
                <a:latin typeface="Times New Roman" panose="02020603050405020304" pitchFamily="18" charset="0"/>
                <a:ea typeface="Times New Roman" panose="02020603050405020304" pitchFamily="18" charset="0"/>
              </a:rPr>
              <a:t>он сам рисовал плакаты и даже писал картины. Опять-таки в своеобразном стиле</a:t>
            </a:r>
            <a:r>
              <a:rPr lang="ru-RU" sz="1100" dirty="0" smtClean="0">
                <a:solidFill>
                  <a:srgbClr val="222222"/>
                </a:solidFill>
                <a:effectLst/>
                <a:latin typeface="Open Sans"/>
                <a:ea typeface="Times New Roman" panose="02020603050405020304" pitchFamily="18" charset="0"/>
                <a:cs typeface="Times New Roman" panose="02020603050405020304" pitchFamily="18" charset="0"/>
              </a:rPr>
              <a:t>.</a:t>
            </a: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07000"/>
              </a:lnSpc>
              <a:spcAft>
                <a:spcPts val="0"/>
              </a:spcAft>
            </a:pP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       Репин хвалил рисунки Владимира Владимировича и однажды пообещал: «Я все же напишу ваш портрет!» — «А я ваш», — отозвался Маяковский и тут же, в мастерской, сделал несколько моментальных набросков, которые, несмотря на свой карикатурный характер, вызвали жаркое одобрение художника: «Какое сходство!.. И какой — не сердитесь на меня — реализм!»</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aseline="0" dirty="0" smtClean="0">
                <a:solidFill>
                  <a:srgbClr val="222222"/>
                </a:solidFill>
                <a:effectLst/>
                <a:latin typeface="Open Sans"/>
                <a:ea typeface="Times New Roman" panose="02020603050405020304" pitchFamily="18" charset="0"/>
                <a:cs typeface="Times New Roman" panose="02020603050405020304" pitchFamily="18" charset="0"/>
              </a:rPr>
              <a:t>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Репин действительно хотел сделать портрет поэта: ему было интересно написать шикарные волнистые волосы Маяковского. Но в назначенный день поэт </a:t>
            </a:r>
            <a:r>
              <a:rPr lang="ru-RU" sz="1200" b="1" dirty="0" smtClean="0">
                <a:solidFill>
                  <a:srgbClr val="222222"/>
                </a:solidFill>
                <a:effectLst/>
                <a:latin typeface="Open Sans"/>
                <a:ea typeface="Times New Roman" panose="02020603050405020304" pitchFamily="18" charset="0"/>
                <a:cs typeface="Times New Roman" panose="02020603050405020304" pitchFamily="18" charset="0"/>
              </a:rPr>
              <a:t>явился к нему, обрившись наголо.</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aseline="0" dirty="0" smtClean="0">
                <a:solidFill>
                  <a:srgbClr val="222222"/>
                </a:solidFill>
                <a:effectLst/>
                <a:latin typeface="Open Sans"/>
                <a:ea typeface="Times New Roman" panose="02020603050405020304" pitchFamily="18" charset="0"/>
                <a:cs typeface="Times New Roman" panose="02020603050405020304" pitchFamily="18" charset="0"/>
              </a:rPr>
              <a:t>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Первые политические плакаты он начал рисовать в 1914 году в сотрудничестве с Казимиром Малевичем. Они были направлены на поддержание боевого духа русских солдат.</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aseline="0" dirty="0" smtClean="0">
                <a:solidFill>
                  <a:srgbClr val="222222"/>
                </a:solidFill>
                <a:effectLst/>
                <a:latin typeface="Open Sans"/>
                <a:ea typeface="Times New Roman" panose="02020603050405020304" pitchFamily="18" charset="0"/>
                <a:cs typeface="Times New Roman" panose="02020603050405020304" pitchFamily="18" charset="0"/>
              </a:rPr>
              <a:t>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Считается, что Маяковский </a:t>
            </a:r>
            <a:r>
              <a:rPr lang="ru-RU" sz="1200" b="1" dirty="0" smtClean="0">
                <a:solidFill>
                  <a:srgbClr val="222222"/>
                </a:solidFill>
                <a:effectLst/>
                <a:latin typeface="Open Sans"/>
                <a:ea typeface="Times New Roman" panose="02020603050405020304" pitchFamily="18" charset="0"/>
                <a:cs typeface="Times New Roman" panose="02020603050405020304" pitchFamily="18" charset="0"/>
              </a:rPr>
              <a:t>был родоначальником советской рекламы.</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 Его лаконичные лозунги и политические плакаты отличались ёмким смыслом. РОСТовские плакаты выставлялись в витринах магазинов. Когда экономика страны наладилась, поэт выполнял заказы государственных торговых организаций.</a:t>
            </a:r>
            <a:endParaRPr lang="ru-RU" sz="120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07000"/>
              </a:lnSpc>
              <a:spcAft>
                <a:spcPts val="0"/>
              </a:spcAft>
            </a:pPr>
            <a:r>
              <a:rPr lang="ru-RU" sz="1200" baseline="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       </a:t>
            </a:r>
            <a:r>
              <a:rPr lang="ru-RU" sz="1200" b="1" dirty="0" smtClean="0">
                <a:solidFill>
                  <a:srgbClr val="222222"/>
                </a:solidFill>
                <a:effectLst/>
                <a:latin typeface="Open Sans"/>
                <a:ea typeface="Times New Roman" panose="02020603050405020304" pitchFamily="18" charset="0"/>
                <a:cs typeface="Times New Roman" panose="02020603050405020304" pitchFamily="18" charset="0"/>
              </a:rPr>
              <a:t>Владимир Владимирович не считал использование своего таланта в коммерции зазорным.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«Ни одно, даже верное дело не движется без рекламы. Обычно думают, что надо рекламировать только дрянь — хорошая вещь и так пойдёт. Это самое неверное мнение. Реклама — это имя вещи. Реклама должна напоминать бесконечно о каждой, даже чудесной вещи…» – так говорил он о рекламе.</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aseline="0" dirty="0" smtClean="0">
                <a:solidFill>
                  <a:srgbClr val="222222"/>
                </a:solidFill>
                <a:effectLst/>
                <a:latin typeface="Open Sans"/>
                <a:ea typeface="Times New Roman" panose="02020603050405020304" pitchFamily="18" charset="0"/>
                <a:cs typeface="Times New Roman" panose="02020603050405020304" pitchFamily="18" charset="0"/>
              </a:rPr>
              <a:t>       </a:t>
            </a:r>
            <a:r>
              <a:rPr lang="ru-RU" sz="1200" b="1" dirty="0" smtClean="0">
                <a:solidFill>
                  <a:srgbClr val="222222"/>
                </a:solidFill>
                <a:effectLst/>
                <a:latin typeface="Open Sans"/>
                <a:ea typeface="Times New Roman" panose="02020603050405020304" pitchFamily="18" charset="0"/>
                <a:cs typeface="Times New Roman" panose="02020603050405020304" pitchFamily="18" charset="0"/>
              </a:rPr>
              <a:t>Маяковский был мастером слоганов. </a:t>
            </a: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Их напористость и лаконизм поддерживался графическими плакатными изображениями. В лице Маяковского торговые предприятия страны нашли толкового пропагандиста.</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a:lnSpc>
                <a:spcPct val="107000"/>
              </a:lnSpc>
              <a:spcAft>
                <a:spcPts val="0"/>
              </a:spcAft>
            </a:pP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Своё литературное творчество Владимир Маяковский самонадеянно противопоставлял </a:t>
            </a:r>
            <a:r>
              <a:rPr lang="ru-RU" sz="12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«эстетике старья»</a:t>
            </a: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 то есть, по сути, всему литературному наследию. Многие представители творческого сообщества встретили восходящую звезду соответственно и сочли его стихи циничным издевательством над русским языком.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baseline="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Злые языки говорили, что свой фирменный стихотворный стиль «лестницу» он придумал благодаря тому, что в то время </a:t>
            </a:r>
            <a:r>
              <a:rPr lang="ru-RU" sz="12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издатели платили авторам за количество строк</a:t>
            </a: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а не символов.</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smtClean="0"/>
          </a:p>
          <a:p>
            <a:pPr>
              <a:lnSpc>
                <a:spcPct val="107000"/>
              </a:lnSpc>
              <a:spcBef>
                <a:spcPts val="1500"/>
              </a:spcBef>
              <a:spcAft>
                <a:spcPts val="800"/>
              </a:spcAft>
            </a:pPr>
            <a:r>
              <a:rPr lang="ru-RU" sz="1200" kern="1800" dirty="0" smtClean="0">
                <a:solidFill>
                  <a:srgbClr val="000000"/>
                </a:solidFill>
                <a:effectLst/>
                <a:latin typeface="inherit"/>
                <a:ea typeface="Times New Roman" panose="02020603050405020304" pitchFamily="18" charset="0"/>
                <a:cs typeface="Times New Roman" panose="02020603050405020304" pitchFamily="18" charset="0"/>
              </a:rPr>
              <a:t>В.В. Маяковский в редакции газеты «Известия» </a:t>
            </a:r>
            <a:r>
              <a:rPr lang="ru-RU" sz="900" dirty="0" smtClean="0">
                <a:solidFill>
                  <a:srgbClr val="333333"/>
                </a:solidFill>
                <a:effectLst/>
                <a:latin typeface="Helvetica" panose="020B0604020202020204" pitchFamily="34" charset="0"/>
                <a:ea typeface="Times New Roman" panose="02020603050405020304" pitchFamily="18" charset="0"/>
                <a:cs typeface="Times New Roman" panose="02020603050405020304" pitchFamily="18" charset="0"/>
              </a:rPr>
              <a:t>Москва, 1927</a:t>
            </a:r>
            <a:endParaRPr lang="ru-RU" sz="9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8</a:t>
            </a:fld>
            <a:endParaRPr lang="ru-RU"/>
          </a:p>
        </p:txBody>
      </p:sp>
    </p:spTree>
    <p:extLst>
      <p:ext uri="{BB962C8B-B14F-4D97-AF65-F5344CB8AC3E}">
        <p14:creationId xmlns:p14="http://schemas.microsoft.com/office/powerpoint/2010/main" val="632427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dirty="0" smtClean="0">
                <a:solidFill>
                  <a:srgbClr val="333333"/>
                </a:solidFill>
                <a:effectLst/>
                <a:latin typeface="Times New Roman" panose="02020603050405020304" pitchFamily="18" charset="0"/>
                <a:ea typeface="Times New Roman" panose="02020603050405020304" pitchFamily="18" charset="0"/>
              </a:rPr>
              <a:t>        </a:t>
            </a:r>
          </a:p>
          <a:p>
            <a:pPr algn="just">
              <a:lnSpc>
                <a:spcPct val="107000"/>
              </a:lnSpc>
              <a:spcAft>
                <a:spcPts val="1950"/>
              </a:spcAft>
            </a:pPr>
            <a:r>
              <a:rPr lang="ru-RU" sz="1200" dirty="0" smtClean="0">
                <a:solidFill>
                  <a:srgbClr val="222222"/>
                </a:solidFill>
                <a:effectLst/>
                <a:latin typeface="Open Sans"/>
                <a:ea typeface="Times New Roman" panose="02020603050405020304" pitchFamily="18" charset="0"/>
                <a:cs typeface="Times New Roman" panose="02020603050405020304" pitchFamily="18" charset="0"/>
              </a:rPr>
              <a:t>       По переезду в Москву 13-летний Маяковский познакомился с кинематографом. Денег не хватало, и юноша регулярно пробирался в зал «зайцем» по нескольку раз в день. Нередко попадался.</a:t>
            </a:r>
            <a:endParaRPr lang="ru-RU" sz="12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Владимир Владимирович воспринял кинематограф как новое направление в своем творчестве. Он не только писал сценарии к фильмам, но и сам пробовался на актерские роли. Впервые он</a:t>
            </a:r>
            <a:r>
              <a:rPr lang="ru-RU" sz="1200" b="1"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снялся в роли Демона</a:t>
            </a:r>
            <a:r>
              <a:rPr lang="ru-RU" sz="1200" dirty="0" smtClean="0">
                <a:solidFill>
                  <a:srgbClr val="222222"/>
                </a:solidFill>
                <a:effectLst/>
                <a:latin typeface="Times New Roman" panose="02020603050405020304" pitchFamily="18" charset="0"/>
                <a:ea typeface="Times New Roman" panose="02020603050405020304" pitchFamily="18" charset="0"/>
                <a:cs typeface="Times New Roman" panose="02020603050405020304" pitchFamily="18" charset="0"/>
              </a:rPr>
              <a:t> (или даже самой Смерти) в «Драме в кабаре футуристов № 13» (1914г.). Самая известная картина с участием поэта – «Барышня и хулиган», снятая в 1919 году. Сценарий был написан им в сотрудничестве и Евгением Славинским, по произведению «Учительница рабочих» Эдмондо Де Амичиса.</a:t>
            </a:r>
            <a:endParaRPr lang="ru-RU" sz="1200" dirty="0" smtClean="0">
              <a:solidFill>
                <a:srgbClr val="333333"/>
              </a:solidFill>
              <a:effectLst/>
              <a:latin typeface="Times New Roman" panose="02020603050405020304" pitchFamily="18" charset="0"/>
              <a:ea typeface="Times New Roman" panose="02020603050405020304" pitchFamily="18" charset="0"/>
            </a:endParaRPr>
          </a:p>
          <a:p>
            <a:pPr>
              <a:lnSpc>
                <a:spcPct val="107000"/>
              </a:lnSpc>
              <a:spcAft>
                <a:spcPts val="0"/>
              </a:spcAft>
            </a:pPr>
            <a:r>
              <a:rPr lang="ru-RU" sz="1200" b="1" baseline="0" dirty="0" smtClean="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200" b="1" dirty="0" smtClean="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Рис. «Владимир выдумал блестящий сценарий – «Закованная фильмой». </a:t>
            </a:r>
            <a:r>
              <a:rPr lang="ru-RU" sz="1200" dirty="0" smtClean="0">
                <a:solidFill>
                  <a:srgbClr val="333333"/>
                </a:solidFill>
                <a:effectLst/>
                <a:latin typeface="Times New Roman" panose="02020603050405020304" pitchFamily="18" charset="0"/>
                <a:ea typeface="Times New Roman" panose="02020603050405020304" pitchFamily="18" charset="0"/>
                <a:cs typeface="Times New Roman" panose="02020603050405020304" pitchFamily="18" charset="0"/>
              </a:rPr>
              <a:t>Живой человек влюбляется в заэкранную женщину. Она сходит к нему с экрана, и вот условная женщина живет среди живых людей. Но экранным людям без нее скучно. Они подстерегают ее и опять ловят ее на пленку, а живой человек бросается в поиски за ней, проникает в заэкранную жизнь. И вот он, живой, трехмерный человек, среди киноперсонажей – ковбоев, сыщиков и т.д.» [Либретто сценария «Закованная фильмой» записано со слов Л.Ю.Брик] //Маяковский В. Кино, Сценарии, Статьи. М.,1940. С. 269–271.</a:t>
            </a:r>
            <a:endParaRPr lang="ru-RU" sz="1600" dirty="0" smtClean="0">
              <a:effectLst/>
              <a:latin typeface="Times New Roman" panose="02020603050405020304" pitchFamily="18" charset="0"/>
              <a:ea typeface="Calibri" panose="020F0502020204030204" pitchFamily="34" charset="0"/>
              <a:cs typeface="Times New Roman" panose="02020603050405020304" pitchFamily="18" charset="0"/>
            </a:endParaRPr>
          </a:p>
          <a:p>
            <a:pPr algn="just"/>
            <a:endParaRPr lang="ru-RU" dirty="0">
              <a:latin typeface="Times New Roman" panose="02020603050405020304" pitchFamily="18"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3E225596-416D-4AF5-8151-F215AD618E0C}" type="slidenum">
              <a:rPr lang="ru-RU" smtClean="0"/>
              <a:t>9</a:t>
            </a:fld>
            <a:endParaRPr lang="ru-RU"/>
          </a:p>
        </p:txBody>
      </p:sp>
    </p:spTree>
    <p:extLst>
      <p:ext uri="{BB962C8B-B14F-4D97-AF65-F5344CB8AC3E}">
        <p14:creationId xmlns:p14="http://schemas.microsoft.com/office/powerpoint/2010/main" val="19915288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200" b="1" dirty="0" smtClean="0">
                <a:solidFill>
                  <a:srgbClr val="606D78"/>
                </a:solidFill>
                <a:effectLst/>
                <a:latin typeface="Times New Roman" panose="02020603050405020304" pitchFamily="18" charset="0"/>
                <a:ea typeface="Times New Roman" panose="02020603050405020304" pitchFamily="18" charset="0"/>
              </a:rPr>
              <a:t>       1918−1919 гг. - это начало триумфального пути поэта</a:t>
            </a:r>
            <a:r>
              <a:rPr lang="ru-RU" sz="1200" dirty="0" smtClean="0">
                <a:solidFill>
                  <a:srgbClr val="606D78"/>
                </a:solidFill>
                <a:effectLst/>
                <a:latin typeface="Times New Roman" panose="02020603050405020304" pitchFamily="18" charset="0"/>
                <a:ea typeface="Times New Roman" panose="02020603050405020304" pitchFamily="18" charset="0"/>
              </a:rPr>
              <a:t>. При большевиках он становится популярным. Причем сперва - как автор талантливых сатирических плакатов. Дальше творческая карьера шла в гору, в 20-е годы стихи Маяковского публиковались в прессе.</a:t>
            </a:r>
            <a:endParaRPr lang="ru-RU" sz="1200" dirty="0" smtClean="0">
              <a:solidFill>
                <a:srgbClr val="333333"/>
              </a:solidFill>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200" dirty="0" smtClean="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Маяковский обычно сочинял стихи на ходу. Иногда ему приходилось ходить 15-20 км, чтобы придумать нужную рифму. </a:t>
            </a:r>
            <a:endParaRPr lang="ru-RU" sz="16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10</a:t>
            </a:fld>
            <a:endParaRPr lang="ru-RU"/>
          </a:p>
        </p:txBody>
      </p:sp>
    </p:spTree>
    <p:extLst>
      <p:ext uri="{BB962C8B-B14F-4D97-AF65-F5344CB8AC3E}">
        <p14:creationId xmlns:p14="http://schemas.microsoft.com/office/powerpoint/2010/main" val="857718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just" defTabSz="914400" rtl="0" eaLnBrk="1" fontAlgn="auto" latinLnBrk="0" hangingPunct="1">
              <a:lnSpc>
                <a:spcPct val="107000"/>
              </a:lnSpc>
              <a:spcBef>
                <a:spcPts val="0"/>
              </a:spcBef>
              <a:spcAft>
                <a:spcPts val="1200"/>
              </a:spcAft>
              <a:buClrTx/>
              <a:buSzTx/>
              <a:buFontTx/>
              <a:buNone/>
              <a:tabLst/>
              <a:defRPr/>
            </a:pPr>
            <a:r>
              <a:rPr lang="ru-RU" sz="1200" dirty="0" smtClean="0">
                <a:solidFill>
                  <a:srgbClr val="333333"/>
                </a:solidFill>
                <a:effectLst/>
                <a:latin typeface="Arial" panose="020B0604020202020204" pitchFamily="34" charset="0"/>
                <a:ea typeface="Calibri" panose="020F0502020204030204" pitchFamily="34" charset="0"/>
              </a:rPr>
              <a:t>       </a:t>
            </a:r>
            <a:r>
              <a:rPr lang="ru-RU" sz="1200" b="1" dirty="0" smtClean="0">
                <a:solidFill>
                  <a:srgbClr val="333333"/>
                </a:solidFill>
                <a:effectLst/>
                <a:latin typeface="Arial" panose="020B0604020202020204" pitchFamily="34" charset="0"/>
                <a:ea typeface="Calibri" panose="020F0502020204030204" pitchFamily="34" charset="0"/>
              </a:rPr>
              <a:t>Главными потребностями Маяковского были путешествия. </a:t>
            </a:r>
            <a:r>
              <a:rPr kumimoji="0" lang="ru-RU" sz="1200" b="1" i="0" u="none" strike="noStrike" kern="1200" cap="none" spc="0" normalizeH="0" baseline="0" noProof="0" dirty="0" smtClean="0">
                <a:ln>
                  <a:noFill/>
                </a:ln>
                <a:solidFill>
                  <a:srgbClr val="666666"/>
                </a:solidFill>
                <a:effectLst/>
                <a:uLnTx/>
                <a:uFillTx/>
                <a:latin typeface="Times New Roman" panose="02020603050405020304" pitchFamily="18" charset="0"/>
                <a:ea typeface="Times New Roman" panose="02020603050405020304" pitchFamily="18" charset="0"/>
                <a:cs typeface="+mn-cs"/>
              </a:rPr>
              <a:t>В 20-е годы Маяковский много путешествует. </a:t>
            </a:r>
            <a:r>
              <a:rPr kumimoji="0" lang="ru-RU" sz="1200" b="0" i="0" u="none" strike="noStrike" kern="1200" cap="none" spc="0" normalizeH="0" baseline="0" noProof="0" dirty="0" smtClean="0">
                <a:ln>
                  <a:noFill/>
                </a:ln>
                <a:solidFill>
                  <a:srgbClr val="666666"/>
                </a:solidFill>
                <a:effectLst/>
                <a:uLnTx/>
                <a:uFillTx/>
                <a:latin typeface="Times New Roman" panose="02020603050405020304" pitchFamily="18" charset="0"/>
                <a:ea typeface="Times New Roman" panose="02020603050405020304" pitchFamily="18" charset="0"/>
                <a:cs typeface="+mn-cs"/>
              </a:rPr>
              <a:t>Посещает Германию, Францию, Латвию. В 1925 году совершил путешествие в США, Мексику, Гавану. </a:t>
            </a:r>
            <a:r>
              <a:rPr kumimoji="0" lang="ru-RU" sz="1200" b="0" i="0" u="none" strike="noStrike" kern="1200" cap="none" spc="0" normalizeH="0" baseline="0" noProof="0" dirty="0" smtClean="0">
                <a:ln>
                  <a:noFill/>
                </a:ln>
                <a:solidFill>
                  <a:srgbClr val="606D78"/>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Деньги на дорогие путешествия у поэта водились. Зарабатывал Маяковский очень хорошо - пожалуй, был самым богатым и востребованным деятелем искусства тех времен. Печатался в «Известиях», «Комсомольской правда», «Огоньке», «Крокодиле» и многих других советских изданиях.</a:t>
            </a:r>
          </a:p>
          <a:p>
            <a:pPr marL="0" marR="0" lvl="0" indent="0" algn="just" defTabSz="914400" rtl="0" eaLnBrk="1" fontAlgn="auto" latinLnBrk="0" hangingPunct="1">
              <a:lnSpc>
                <a:spcPct val="107000"/>
              </a:lnSpc>
              <a:spcBef>
                <a:spcPts val="0"/>
              </a:spcBef>
              <a:spcAft>
                <a:spcPts val="1200"/>
              </a:spcAft>
              <a:buClrTx/>
              <a:buSzTx/>
              <a:buFontTx/>
              <a:buNone/>
              <a:tabLst/>
              <a:defRPr/>
            </a:pPr>
            <a:r>
              <a:rPr kumimoji="0" lang="ru-RU" sz="1200" b="0" i="0" u="none" strike="noStrike" kern="1200" cap="none" spc="0" normalizeH="0" baseline="0" noProof="0" dirty="0" smtClean="0">
                <a:ln>
                  <a:noFill/>
                </a:ln>
                <a:solidFill>
                  <a:srgbClr val="606D78"/>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Маяковский был одним из немногих творческих советских людей, кто уделял повышенное внимание к одежде. Предпочитал западную моду, носил американские костюмы.</a:t>
            </a:r>
            <a:endPar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ts val="1680"/>
              </a:lnSpc>
              <a:spcBef>
                <a:spcPts val="720"/>
              </a:spcBef>
              <a:spcAft>
                <a:spcPts val="144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Хрестоматийной стала история о Маяковском и воспитательнице детского сада: </a:t>
            </a:r>
            <a:endParaRPr lang="ru-RU" sz="1050" b="1"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«Однажды в поезде соседкой Маяковского по купе оказалась воспитательница детского сада. Не называя себя, Маяковский спросил, читает ли она детям стихи.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Конечно, — ответила воспитательница.</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Маршака и Чуковского читаете?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Читаю.</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А Маяковского?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Такого не знаю.</a:t>
            </a:r>
            <a:endParaRPr lang="ru-RU" sz="1050" i="0" dirty="0" smtClean="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p>
            <a:pPr indent="90170" algn="just">
              <a:lnSpc>
                <a:spcPts val="1680"/>
              </a:lnSpc>
              <a:spcAft>
                <a:spcPts val="0"/>
              </a:spcAft>
            </a:pPr>
            <a:r>
              <a:rPr lang="ru-RU" sz="12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Очень жаль. Хороший поэт и пишет хорошие детские стихи. В них всё просто и ясно. Рекомендую вам почитать Маяковского».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nSpc>
                <a:spcPts val="168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Даже если это всего лишь исторический анекдот, звучит он правдоподобно. </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Никто до Маяковского не затрагивал темы современности для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Борьба за реалистическую поэзию для детей, насыщенную современностью, связанную крепчайшими нитями с жизнью народа, смелость мыслей и горячность чувств - вот что, прежде всего, отличает произведения поэта.</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Впервые Маяковский обратился к детской литературе в 1918 г. </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На заседании комиссии отдела изобразительных искусств Наркомпроса он выступил с докладом о программе выпуска иллюстрированных изданий, в том числе иллюстрированного сборника своих стихов для детей.</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ts val="1350"/>
              </a:lnSpc>
              <a:spcAft>
                <a:spcPts val="0"/>
              </a:spcAft>
            </a:pPr>
            <a:r>
              <a:rPr lang="ru-RU" sz="1200" b="1"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Маяковский написал для детей более 20 произведений. </a:t>
            </a:r>
            <a:r>
              <a:rPr lang="ru-RU" sz="1200" dirty="0" smtClean="0">
                <a:solidFill>
                  <a:srgbClr val="666666"/>
                </a:solidFill>
                <a:effectLst/>
                <a:latin typeface="Times New Roman" panose="02020603050405020304" pitchFamily="18" charset="0"/>
                <a:ea typeface="Times New Roman" panose="02020603050405020304" pitchFamily="18" charset="0"/>
                <a:cs typeface="Times New Roman" panose="02020603050405020304" pitchFamily="18" charset="0"/>
              </a:rPr>
              <a:t>Среди них стихотворения, песни, сказка в стихах, стихотворный фельетон. Поэт создал несколько сценариев детских фильмов. Он был сотрудником «Пионерской правды», журнала «Пионер» и «Еж». В условиях острой идеологической борьбы 20-х Маяковский выступал в защиту темы современности и новых героев в поэзии для детей, против вульгарности и опошления этой темы. Он отстаивал право на существование новой современной литературной сказки, современной поэзии для детей. Обращаясь к юному читателю, поэт стремился дать ему новый идеал, развенчать, высмеять старое, по-новому представить труд и довести до сознания детей, что ценность человека определяется трудом. По словам поэта, он хотел «ознакомить детей с новыми понятиями, с новым подходам к вещам».</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Многие знакомые Маяковского отмечали, что он удивительно тонко чувствует детскую аудиторию. Даже острые социальные и политические темы в его детских стихах звучали естественно и правдиво.</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Когда Маяковский начинал писать свои произведения для детей, многие современники его критиковали.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Тот же Чуковский писал в дневнике: «Родоначальником детской литературы считается, по распоряжению начальства, Маяковский. Я прочитал его вирши «Кем быть». Все это написано левой ногой, но какой неутомимой была его левая нога!» А Ильф и Петров уже после смерти поэта пишут едкий фельетон «Разговоры за чайным столом» на его стихотворение «Конь-огонь».</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lang="ru-RU" sz="1200" b="1" dirty="0" smtClean="0">
                <a:solidFill>
                  <a:srgbClr val="000000"/>
                </a:solidFill>
                <a:effectLst/>
                <a:latin typeface="Times New Roman" panose="02020603050405020304" pitchFamily="18" charset="0"/>
                <a:ea typeface="Times New Roman" panose="02020603050405020304" pitchFamily="18" charset="0"/>
              </a:rPr>
              <a:t>           Для Маяковского детские стихи не были способом заработка, как для </a:t>
            </a:r>
            <a:r>
              <a:rPr lang="ru-RU" sz="1200" b="1" dirty="0" smtClean="0">
                <a:effectLst/>
                <a:latin typeface="Times New Roman" panose="02020603050405020304" pitchFamily="18" charset="0"/>
                <a:ea typeface="Times New Roman" panose="02020603050405020304" pitchFamily="18" charset="0"/>
              </a:rPr>
              <a:t>Пастернака </a:t>
            </a:r>
            <a:r>
              <a:rPr lang="ru-RU" sz="1200" b="1" dirty="0" smtClean="0">
                <a:solidFill>
                  <a:srgbClr val="000000"/>
                </a:solidFill>
                <a:effectLst/>
                <a:latin typeface="Times New Roman" panose="02020603050405020304" pitchFamily="18" charset="0"/>
                <a:ea typeface="Times New Roman" panose="02020603050405020304" pitchFamily="18" charset="0"/>
              </a:rPr>
              <a:t>или Мандельштама. </a:t>
            </a:r>
            <a:r>
              <a:rPr lang="ru-RU" sz="1200" dirty="0" smtClean="0">
                <a:solidFill>
                  <a:srgbClr val="000000"/>
                </a:solidFill>
                <a:effectLst/>
                <a:latin typeface="Times New Roman" panose="02020603050405020304" pitchFamily="18" charset="0"/>
                <a:ea typeface="Times New Roman" panose="02020603050405020304" pitchFamily="18" charset="0"/>
              </a:rPr>
              <a:t>Он стремился искать новый язык и завоевывать новые пространства. Он сам в 1927 году, будучи в Праге, сказал об этом: «Нужно ознакомить детей с новыми понятиями, с новым подходом к вещам». Стихотворение «Что ни страница, — то слон, то львица» было написано Маяковским на обратной стороне путеводителя по Нью-Йорку после посещения нью-йоркского зоопарка. Сами стихи становятся в каком-то роде путеводителем по нашей действительности. </a:t>
            </a: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Почему Маяковский стал писать для детей?</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Разумеется, ответ на этот вопрос всегда будет неполным и приблизительным, так как творческий импульс — производное от множества мыслей, эмоций и внешних обстоятельств, всю сумму которых вряд ли осознавал и сам поэт. Но некоторые побуждения можно определить с большой долей вероятности.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Первая причина, мне кажется, была та же, что вызвала не угасавший всю жизнь страстный интерес Горького к детской литературе: воспоминания о том, как ему ребёнком трудно было найти книги, которые давали бы необходимую для духовного роста пищу.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автобиографии «Я сам», где Маяковский говорит только о самых важных событиях своей жизни, он упоминает первую книгу, которую прочёл: «Какая-то «Птичница Агафья». Если б мне в то время попалось несколько таких книг — бросил бы читать совсем».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«Птичница Агафья» — книжка популярной в начале века детской писательницы Клавдии Лукашевич. Её произведения были насквозь пропитаны мещанско-буржуазной моралью и дешёвой сентиментальностью. </a:t>
            </a: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Сестра поэта, Л. В. Маяковская,</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рассказывает, что «… отвращение к сентиментальным стишкам появилось у него ещё в раннем детстве. По воспоминаниям нашей матери, Александры Алексеевны Маяковской, когда Володе читали в детстве подобные стишки, он скучал и просил почитать что-нибудь «правдашнее» («Комсомольская правда», 1950, 13 апреля).</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Когда Маяковский стал писать стихи для детей, то именно созданию «правдашних» книг он посвятил свои силы. А каким важным считал он это дело, как серьёзно к нему относился, говорят высказывания поэта в беседе с сотрудниками варшавской газеты «Эпоха» о том, что он работает над детскими книжками «с особенным увлечением», и сохранившиеся (к сожалению, далеко не все) рукописи его стихов для детей со множеством вариантов, которые свидетельствуют о напряжённом, вдумчивом труде.</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 литературных потребностях малышей Маяковский стал думать сразу же после Октября, когда стало очевидным, что значительная часть написанного для детей в дореволюционные годы не пригодна для ребят социалистического общества. Уже в 1918 году он собирался выпустить книжку «Для детков», куда, кроме дореволюционного стихотворения «Тучкины штучки», должны были войти «Сказка о Красной Шапочке» и «Интернациональная басня» — политические, острозлободневные стихи. Другими словами, Маяковский в первый же год существования Советской власти считал нужным и возможным ввести в детскую поэзию политическую тему.</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Замысел тогда не осуществился, — быть может, поэт чувствовал, что тему современности детям нужно раскрывать художественными средствами, тщательно выбранными именно для ребят, с их своеобразной психикой, эмоциональным строем, кругом интересов, а значит, и своеобразным, отличным от «взрослого» восприятием литературных произведений. Ещё пять лет прошло, пока возник замысел первого политического стихотворения Маяковского для детей. В предисловии к сборнику «Вещи этого года», датированном 25 июля 1923 года, он упоминает: «Сейчас пишу «О Сене и Пете» (детское)». Закончено было это стихотворение в 1925 году («Сказка о Пете, толстом ребёнке, и о Симе, который тонкий»), и с тех пор Маяковский писал стихи для детей до конца жизни.</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0"/>
              </a:spcAft>
            </a:pPr>
            <a:r>
              <a:rPr lang="ru-RU" sz="1200" b="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большой долей вероятности можно говорить и о другой причине, побудившей Маяковского начать работу над детскими стихами — и прежде всего стихами политическими.</a:t>
            </a:r>
            <a:r>
              <a:rPr lang="ru-RU" sz="12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журнале «Детская литература» (1940 г., № 4) было опубликовано воспоминание работника «Пионерской правды» о том, что Маяковский, приходя в редакцию, читал груды детских писем и стихов. Очень может быть, что ясно выраженное стремление детей к политическим стихам, которое Маяковский, конечно, заметил, перебирая почту «Пионерской правды», заставило его вспомнить прежнюю свою мысль о необходимости стихов для детей на современные темы и осуществить замысел «Сказки о Пете…», первого произведения, адресованного малышам.</a:t>
            </a:r>
            <a:endParaRPr lang="ru-RU" sz="105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endParaRPr lang="ru-RU" dirty="0"/>
          </a:p>
        </p:txBody>
      </p:sp>
      <p:sp>
        <p:nvSpPr>
          <p:cNvPr id="4" name="Номер слайда 3"/>
          <p:cNvSpPr>
            <a:spLocks noGrp="1"/>
          </p:cNvSpPr>
          <p:nvPr>
            <p:ph type="sldNum" sz="quarter" idx="10"/>
          </p:nvPr>
        </p:nvSpPr>
        <p:spPr/>
        <p:txBody>
          <a:bodyPr/>
          <a:lstStyle/>
          <a:p>
            <a:fld id="{3E225596-416D-4AF5-8151-F215AD618E0C}" type="slidenum">
              <a:rPr lang="ru-RU" smtClean="0"/>
              <a:t>11</a:t>
            </a:fld>
            <a:endParaRPr lang="ru-RU"/>
          </a:p>
        </p:txBody>
      </p:sp>
    </p:spTree>
    <p:extLst>
      <p:ext uri="{BB962C8B-B14F-4D97-AF65-F5344CB8AC3E}">
        <p14:creationId xmlns:p14="http://schemas.microsoft.com/office/powerpoint/2010/main" val="901937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18581827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876954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3985715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197842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2537721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3A0F202-EB75-4127-ABBE-91E7BE8FD522}" type="datetimeFigureOut">
              <a:rPr lang="ru-RU" smtClean="0"/>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3227003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3A0F202-EB75-4127-ABBE-91E7BE8FD522}" type="datetimeFigureOut">
              <a:rPr lang="ru-RU" smtClean="0"/>
              <a:t>02.12.2020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2023719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3A0F202-EB75-4127-ABBE-91E7BE8FD522}" type="datetimeFigureOut">
              <a:rPr lang="ru-RU" smtClean="0"/>
              <a:t>02.12.2020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276590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3A0F202-EB75-4127-ABBE-91E7BE8FD522}" type="datetimeFigureOut">
              <a:rPr lang="ru-RU" smtClean="0"/>
              <a:t>02.12.2020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15651010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3A0F202-EB75-4127-ABBE-91E7BE8FD522}" type="datetimeFigureOut">
              <a:rPr lang="ru-RU" smtClean="0"/>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153148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93A0F202-EB75-4127-ABBE-91E7BE8FD522}" type="datetimeFigureOut">
              <a:rPr lang="ru-RU" smtClean="0"/>
              <a:t>02.12.2020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0CF5F01-EE30-42BB-A724-79EE353BF174}" type="slidenum">
              <a:rPr lang="ru-RU" smtClean="0"/>
              <a:t>‹#›</a:t>
            </a:fld>
            <a:endParaRPr lang="ru-RU"/>
          </a:p>
        </p:txBody>
      </p:sp>
    </p:spTree>
    <p:extLst>
      <p:ext uri="{BB962C8B-B14F-4D97-AF65-F5344CB8AC3E}">
        <p14:creationId xmlns:p14="http://schemas.microsoft.com/office/powerpoint/2010/main" val="1836807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A0F202-EB75-4127-ABBE-91E7BE8FD522}" type="datetimeFigureOut">
              <a:rPr lang="ru-RU" smtClean="0"/>
              <a:t>02.12.2020</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CF5F01-EE30-42BB-A724-79EE353BF174}" type="slidenum">
              <a:rPr lang="ru-RU" smtClean="0"/>
              <a:t>‹#›</a:t>
            </a:fld>
            <a:endParaRPr lang="ru-RU"/>
          </a:p>
        </p:txBody>
      </p:sp>
    </p:spTree>
    <p:extLst>
      <p:ext uri="{BB962C8B-B14F-4D97-AF65-F5344CB8AC3E}">
        <p14:creationId xmlns:p14="http://schemas.microsoft.com/office/powerpoint/2010/main" val="28298994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24.jp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7.jpeg"/><Relationship Id="rId4" Type="http://schemas.openxmlformats.org/officeDocument/2006/relationships/image" Target="../media/image26.jpeg"/></Relationships>
</file>

<file path=ppt/slides/_rels/slide12.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31.jpg"/><Relationship Id="rId5" Type="http://schemas.openxmlformats.org/officeDocument/2006/relationships/image" Target="../media/image30.jpeg"/><Relationship Id="rId4" Type="http://schemas.openxmlformats.org/officeDocument/2006/relationships/image" Target="../media/image29.jpg"/></Relationships>
</file>

<file path=ppt/slides/_rels/slide13.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35.jpg"/><Relationship Id="rId5" Type="http://schemas.openxmlformats.org/officeDocument/2006/relationships/image" Target="../media/image34.jpeg"/><Relationship Id="rId4" Type="http://schemas.openxmlformats.org/officeDocument/2006/relationships/image" Target="../media/image33.jpg"/></Relationships>
</file>

<file path=ppt/slides/_rels/slide1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9.jpg"/><Relationship Id="rId5" Type="http://schemas.openxmlformats.org/officeDocument/2006/relationships/image" Target="../media/image38.jpg"/><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42.jpg"/><Relationship Id="rId4" Type="http://schemas.openxmlformats.org/officeDocument/2006/relationships/image" Target="../media/image41.jpg"/></Relationships>
</file>

<file path=ppt/slides/_rels/slide1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4.jpeg"/></Relationships>
</file>

<file path=ppt/slides/_rels/slide17.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8.jpg"/><Relationship Id="rId5" Type="http://schemas.openxmlformats.org/officeDocument/2006/relationships/image" Target="../media/image47.jpg"/><Relationship Id="rId4" Type="http://schemas.openxmlformats.org/officeDocument/2006/relationships/image" Target="../media/image46.jpg"/></Relationships>
</file>

<file path=ppt/slides/_rels/slide1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50.jpg"/></Relationships>
</file>

<file path=ppt/slides/_rels/slide1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53.jpg"/><Relationship Id="rId4" Type="http://schemas.openxmlformats.org/officeDocument/2006/relationships/image" Target="../media/image52.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3.xml.rels><?xml version="1.0" encoding="UTF-8" standalone="yes"?>
<Relationships xmlns="http://schemas.openxmlformats.org/package/2006/relationships"><Relationship Id="rId2" Type="http://schemas.openxmlformats.org/officeDocument/2006/relationships/image" Target="../media/image57.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6.jpg"/></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6.png"/><Relationship Id="rId7" Type="http://schemas.microsoft.com/office/2007/relationships/hdphoto" Target="../media/hdphoto1.wdp"/><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jpg"/><Relationship Id="rId9" Type="http://schemas.openxmlformats.org/officeDocument/2006/relationships/image" Target="../media/image2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58780" y="339758"/>
            <a:ext cx="8899708" cy="1277273"/>
          </a:xfrm>
          <a:prstGeom prst="rect">
            <a:avLst/>
          </a:prstGeom>
          <a:noFill/>
        </p:spPr>
        <p:txBody>
          <a:bodyPr wrap="square" rtlCol="0">
            <a:spAutoFit/>
          </a:bodyPr>
          <a:lstStyle/>
          <a:p>
            <a:pPr lvl="0" algn="ctr"/>
            <a:r>
              <a:rPr lang="ru-RU" sz="1100" b="1" i="1" dirty="0">
                <a:solidFill>
                  <a:srgbClr val="600030"/>
                </a:solidFill>
                <a:latin typeface="Century Schoolbook" panose="02040604050505020304" pitchFamily="18" charset="0"/>
                <a:ea typeface="Times New Roman" panose="02020603050405020304" pitchFamily="18" charset="0"/>
              </a:rPr>
              <a:t>РОССИЙСКАЯ ФЕДЕРАЦИЯ</a:t>
            </a:r>
            <a:endParaRPr lang="ru-RU" sz="1100" i="1" dirty="0">
              <a:solidFill>
                <a:srgbClr val="600030"/>
              </a:solidFill>
              <a:latin typeface="Century Schoolbook" panose="02040604050505020304" pitchFamily="18" charset="0"/>
              <a:ea typeface="Times New Roman" panose="02020603050405020304" pitchFamily="18" charset="0"/>
            </a:endParaRPr>
          </a:p>
          <a:p>
            <a:pPr lvl="0" algn="ctr"/>
            <a:r>
              <a:rPr lang="ru-RU" sz="11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МИНИСТЕРСТВО ОБРАЗОВАНИЯ И НАУКИ АМУРСКОЙ ОБЛАСТИ</a:t>
            </a:r>
          </a:p>
          <a:p>
            <a:pPr lvl="0" algn="ctr"/>
            <a:r>
              <a:rPr lang="ru-RU" sz="1100" b="1" i="1" dirty="0">
                <a:solidFill>
                  <a:srgbClr val="600030"/>
                </a:solidFill>
                <a:latin typeface="Century Schoolbook" panose="02040604050505020304" pitchFamily="18" charset="0"/>
                <a:ea typeface="Times New Roman" panose="02020603050405020304" pitchFamily="18" charset="0"/>
              </a:rPr>
              <a:t> </a:t>
            </a:r>
            <a:endParaRPr lang="ru-RU" sz="1100" i="1" dirty="0">
              <a:solidFill>
                <a:srgbClr val="600030"/>
              </a:solidFill>
              <a:latin typeface="Century Schoolbook" panose="02040604050505020304" pitchFamily="18" charset="0"/>
              <a:ea typeface="Times New Roman" panose="02020603050405020304" pitchFamily="18" charset="0"/>
            </a:endParaRPr>
          </a:p>
          <a:p>
            <a:pPr lvl="0" algn="ctr"/>
            <a:r>
              <a:rPr lang="ru-RU" sz="1100" b="1" i="1" dirty="0">
                <a:solidFill>
                  <a:srgbClr val="600030"/>
                </a:solidFill>
                <a:latin typeface="Century Schoolbook" panose="02040604050505020304" pitchFamily="18" charset="0"/>
                <a:ea typeface="Times New Roman" panose="02020603050405020304" pitchFamily="18" charset="0"/>
              </a:rPr>
              <a:t>ГОСУДАРСТВЕННОЕ ПРОФЕССИОНАЛЬНОЕ ОБРАЗОВАТЕЛЬНОЕ</a:t>
            </a:r>
            <a:endParaRPr lang="ru-RU" sz="1100" i="1" dirty="0">
              <a:solidFill>
                <a:srgbClr val="600030"/>
              </a:solidFill>
              <a:latin typeface="Century Schoolbook" panose="02040604050505020304" pitchFamily="18" charset="0"/>
              <a:ea typeface="Times New Roman" panose="02020603050405020304" pitchFamily="18" charset="0"/>
            </a:endParaRPr>
          </a:p>
          <a:p>
            <a:pPr lvl="0" algn="ctr"/>
            <a:r>
              <a:rPr lang="ru-RU" sz="1100" b="1" i="1" dirty="0">
                <a:solidFill>
                  <a:srgbClr val="600030"/>
                </a:solidFill>
                <a:latin typeface="Century Schoolbook" panose="02040604050505020304" pitchFamily="18" charset="0"/>
                <a:ea typeface="Times New Roman" panose="02020603050405020304" pitchFamily="18" charset="0"/>
              </a:rPr>
              <a:t> АВТОНОМНОЕ УЧРЕЖДЕНИЕ АМУРСКОЙ ОБЛАСТИ </a:t>
            </a:r>
            <a:endParaRPr lang="ru-RU" sz="1100" i="1" dirty="0">
              <a:solidFill>
                <a:srgbClr val="600030"/>
              </a:solidFill>
              <a:latin typeface="Century Schoolbook" panose="02040604050505020304" pitchFamily="18" charset="0"/>
              <a:ea typeface="Times New Roman" panose="02020603050405020304" pitchFamily="18" charset="0"/>
            </a:endParaRPr>
          </a:p>
          <a:p>
            <a:pPr lvl="0" algn="ctr"/>
            <a:r>
              <a:rPr lang="ru-RU" sz="1100" b="1" i="1" dirty="0">
                <a:solidFill>
                  <a:srgbClr val="600030"/>
                </a:solidFill>
                <a:latin typeface="Century Schoolbook" panose="02040604050505020304" pitchFamily="18" charset="0"/>
                <a:ea typeface="Times New Roman" panose="02020603050405020304" pitchFamily="18" charset="0"/>
              </a:rPr>
              <a:t>«АМУРСКИЙ ПЕДАГОГИЧЕСКИЙ КОЛЛЕДЖ»</a:t>
            </a:r>
            <a:endParaRPr lang="ru-RU" sz="1100" i="1" dirty="0">
              <a:solidFill>
                <a:srgbClr val="600030"/>
              </a:solidFill>
              <a:latin typeface="Century Schoolbook" panose="02040604050505020304" pitchFamily="18" charset="0"/>
              <a:ea typeface="Times New Roman" panose="02020603050405020304" pitchFamily="18" charset="0"/>
            </a:endParaRPr>
          </a:p>
          <a:p>
            <a:pPr lvl="0" algn="ctr"/>
            <a:r>
              <a:rPr lang="ru-RU" sz="1100" b="1" i="1" dirty="0">
                <a:solidFill>
                  <a:srgbClr val="600030"/>
                </a:solidFill>
                <a:latin typeface="Century Schoolbook" panose="02040604050505020304" pitchFamily="18" charset="0"/>
                <a:ea typeface="Times New Roman" panose="02020603050405020304" pitchFamily="18" charset="0"/>
              </a:rPr>
              <a:t>(ГПОАУ АО АПК</a:t>
            </a:r>
            <a:r>
              <a:rPr lang="ru-RU" sz="1100" b="1" i="1" dirty="0">
                <a:solidFill>
                  <a:srgbClr val="600030"/>
                </a:solidFill>
                <a:latin typeface="Times New Roman" panose="02020603050405020304" pitchFamily="18" charset="0"/>
                <a:ea typeface="Times New Roman" panose="02020603050405020304" pitchFamily="18" charset="0"/>
              </a:rPr>
              <a:t>)</a:t>
            </a:r>
            <a:endParaRPr lang="ru-RU" sz="1100" dirty="0">
              <a:solidFill>
                <a:srgbClr val="600030"/>
              </a:solidFill>
            </a:endParaRPr>
          </a:p>
        </p:txBody>
      </p:sp>
      <p:pic>
        <p:nvPicPr>
          <p:cNvPr id="4" name="Рисунок 3"/>
          <p:cNvPicPr>
            <a:picLocks noChangeAspect="1"/>
          </p:cNvPicPr>
          <p:nvPr/>
        </p:nvPicPr>
        <p:blipFill>
          <a:blip r:embed="rId2"/>
          <a:stretch>
            <a:fillRect/>
          </a:stretch>
        </p:blipFill>
        <p:spPr>
          <a:xfrm>
            <a:off x="1800411" y="428711"/>
            <a:ext cx="1574642" cy="915490"/>
          </a:xfrm>
          <a:prstGeom prst="rect">
            <a:avLst/>
          </a:prstGeom>
        </p:spPr>
      </p:pic>
      <p:sp>
        <p:nvSpPr>
          <p:cNvPr id="6" name="TextBox 5"/>
          <p:cNvSpPr txBox="1"/>
          <p:nvPr/>
        </p:nvSpPr>
        <p:spPr>
          <a:xfrm>
            <a:off x="332509" y="2261341"/>
            <a:ext cx="11360727" cy="584775"/>
          </a:xfrm>
          <a:prstGeom prst="rect">
            <a:avLst/>
          </a:prstGeom>
          <a:noFill/>
        </p:spPr>
        <p:txBody>
          <a:bodyPr wrap="square" rtlCol="0">
            <a:spAutoFit/>
          </a:bodyPr>
          <a:lstStyle/>
          <a:p>
            <a:pPr lvl="0" algn="ctr"/>
            <a:r>
              <a:rPr lang="ru-RU" sz="3200" b="1" i="1" dirty="0">
                <a:solidFill>
                  <a:srgbClr val="600030"/>
                </a:solidFill>
                <a:latin typeface="Century Schoolbook" panose="02040604050505020304" pitchFamily="18" charset="0"/>
                <a:ea typeface="Times New Roman" panose="02020603050405020304" pitchFamily="18" charset="0"/>
              </a:rPr>
              <a:t>Творчество </a:t>
            </a:r>
            <a:r>
              <a:rPr lang="ru-RU" sz="3200" b="1" i="1" dirty="0" smtClean="0">
                <a:solidFill>
                  <a:srgbClr val="600030"/>
                </a:solidFill>
                <a:latin typeface="Century Schoolbook" panose="02040604050505020304" pitchFamily="18" charset="0"/>
                <a:ea typeface="Times New Roman" panose="02020603050405020304" pitchFamily="18" charset="0"/>
              </a:rPr>
              <a:t>В. В.  Маяковского </a:t>
            </a:r>
            <a:r>
              <a:rPr lang="ru-RU" sz="3200" b="1" i="1" dirty="0">
                <a:solidFill>
                  <a:srgbClr val="600030"/>
                </a:solidFill>
                <a:latin typeface="Century Schoolbook" panose="02040604050505020304" pitchFamily="18" charset="0"/>
                <a:ea typeface="Times New Roman" panose="02020603050405020304" pitchFamily="18" charset="0"/>
              </a:rPr>
              <a:t>для </a:t>
            </a:r>
            <a:r>
              <a:rPr lang="ru-RU" sz="3200" b="1" i="1" dirty="0" smtClean="0">
                <a:solidFill>
                  <a:srgbClr val="600030"/>
                </a:solidFill>
                <a:latin typeface="Century Schoolbook" panose="02040604050505020304" pitchFamily="18" charset="0"/>
                <a:ea typeface="Times New Roman" panose="02020603050405020304" pitchFamily="18" charset="0"/>
              </a:rPr>
              <a:t>детей</a:t>
            </a:r>
            <a:endParaRPr lang="ru-RU" sz="3200" i="1" dirty="0">
              <a:solidFill>
                <a:srgbClr val="600030"/>
              </a:solidFill>
              <a:latin typeface="Century Schoolbook" panose="02040604050505020304" pitchFamily="18" charset="0"/>
              <a:ea typeface="Times New Roman" panose="02020603050405020304" pitchFamily="18" charset="0"/>
            </a:endParaRPr>
          </a:p>
        </p:txBody>
      </p:sp>
      <p:sp>
        <p:nvSpPr>
          <p:cNvPr id="7" name="TextBox 6"/>
          <p:cNvSpPr txBox="1"/>
          <p:nvPr/>
        </p:nvSpPr>
        <p:spPr>
          <a:xfrm>
            <a:off x="471488" y="4657725"/>
            <a:ext cx="8395422" cy="830997"/>
          </a:xfrm>
          <a:prstGeom prst="rect">
            <a:avLst/>
          </a:prstGeom>
          <a:noFill/>
        </p:spPr>
        <p:txBody>
          <a:bodyPr wrap="square" rtlCol="0">
            <a:spAutoFit/>
          </a:bodyPr>
          <a:lstStyle/>
          <a:p>
            <a:pPr lvl="0" algn="just"/>
            <a:r>
              <a:rPr lang="ru-RU" sz="1600" b="1" i="1" dirty="0">
                <a:solidFill>
                  <a:srgbClr val="600030"/>
                </a:solidFill>
                <a:latin typeface="Century Schoolbook" panose="02040604050505020304" pitchFamily="18" charset="0"/>
                <a:ea typeface="Times New Roman" panose="02020603050405020304" pitchFamily="18" charset="0"/>
              </a:rPr>
              <a:t>ПМ.02 </a:t>
            </a:r>
            <a:r>
              <a:rPr lang="ru-RU" sz="1600" i="1" dirty="0">
                <a:solidFill>
                  <a:srgbClr val="600030"/>
                </a:solidFill>
                <a:latin typeface="Century Schoolbook" panose="02040604050505020304" pitchFamily="18" charset="0"/>
                <a:ea typeface="Times New Roman" panose="02020603050405020304" pitchFamily="18" charset="0"/>
              </a:rPr>
              <a:t>Организация различных видов деятельности и общения детей</a:t>
            </a:r>
          </a:p>
          <a:p>
            <a:pPr lvl="0" algn="just"/>
            <a:r>
              <a:rPr lang="ru-RU" sz="1600" b="1" i="1" dirty="0">
                <a:solidFill>
                  <a:srgbClr val="600030"/>
                </a:solidFill>
                <a:latin typeface="Century Schoolbook" panose="02040604050505020304" pitchFamily="18" charset="0"/>
                <a:ea typeface="Times New Roman" panose="02020603050405020304" pitchFamily="18" charset="0"/>
              </a:rPr>
              <a:t>МДК 02.07 </a:t>
            </a:r>
            <a:r>
              <a:rPr lang="ru-RU" sz="1600" i="1" dirty="0">
                <a:solidFill>
                  <a:srgbClr val="600030"/>
                </a:solidFill>
                <a:latin typeface="Century Schoolbook" panose="02040604050505020304" pitchFamily="18" charset="0"/>
                <a:ea typeface="Times New Roman" panose="02020603050405020304" pitchFamily="18" charset="0"/>
              </a:rPr>
              <a:t>Детская литература с практикумом по выразительному чтению</a:t>
            </a:r>
          </a:p>
          <a:p>
            <a:pPr lvl="0" algn="just"/>
            <a:r>
              <a:rPr lang="ru-RU" sz="1600" b="1" i="1" dirty="0">
                <a:solidFill>
                  <a:srgbClr val="600030"/>
                </a:solidFill>
                <a:latin typeface="Century Schoolbook" panose="02040604050505020304" pitchFamily="18" charset="0"/>
                <a:ea typeface="Times New Roman" panose="02020603050405020304" pitchFamily="18" charset="0"/>
              </a:rPr>
              <a:t>Специальность: </a:t>
            </a:r>
            <a:r>
              <a:rPr lang="ru-RU" sz="1600" i="1" dirty="0">
                <a:solidFill>
                  <a:srgbClr val="600030"/>
                </a:solidFill>
                <a:latin typeface="Century Schoolbook" panose="02040604050505020304" pitchFamily="18" charset="0"/>
                <a:ea typeface="Times New Roman" panose="02020603050405020304" pitchFamily="18" charset="0"/>
              </a:rPr>
              <a:t>44. 02.01 Дошкольное образование </a:t>
            </a:r>
          </a:p>
        </p:txBody>
      </p:sp>
      <p:sp>
        <p:nvSpPr>
          <p:cNvPr id="8" name="TextBox 7"/>
          <p:cNvSpPr txBox="1"/>
          <p:nvPr/>
        </p:nvSpPr>
        <p:spPr>
          <a:xfrm>
            <a:off x="2828925" y="5614989"/>
            <a:ext cx="6772275" cy="830997"/>
          </a:xfrm>
          <a:prstGeom prst="rect">
            <a:avLst/>
          </a:prstGeom>
          <a:noFill/>
        </p:spPr>
        <p:txBody>
          <a:bodyPr wrap="square" rtlCol="0">
            <a:spAutoFit/>
          </a:bodyPr>
          <a:lstStyle/>
          <a:p>
            <a:pPr lvl="0" algn="r"/>
            <a:r>
              <a:rPr lang="ru-RU" sz="1600" b="1" i="1" dirty="0">
                <a:solidFill>
                  <a:srgbClr val="600030"/>
                </a:solidFill>
                <a:latin typeface="Century Schoolbook" panose="02040604050505020304" pitchFamily="18" charset="0"/>
                <a:cs typeface="Times New Roman" pitchFamily="18" charset="0"/>
              </a:rPr>
              <a:t>Преподаватель </a:t>
            </a:r>
            <a:r>
              <a:rPr lang="ru-RU" sz="1600" b="1" i="1" dirty="0" smtClean="0">
                <a:solidFill>
                  <a:srgbClr val="600030"/>
                </a:solidFill>
                <a:latin typeface="Century Schoolbook" panose="02040604050505020304" pitchFamily="18" charset="0"/>
                <a:cs typeface="Times New Roman" pitchFamily="18" charset="0"/>
              </a:rPr>
              <a:t>психолого – педагогических дисциплин, высшей квалификационной категории: </a:t>
            </a:r>
            <a:endParaRPr lang="ru-RU" sz="1600" b="1" i="1" dirty="0">
              <a:solidFill>
                <a:srgbClr val="600030"/>
              </a:solidFill>
              <a:latin typeface="Century Schoolbook" panose="02040604050505020304" pitchFamily="18" charset="0"/>
              <a:cs typeface="Times New Roman" pitchFamily="18" charset="0"/>
            </a:endParaRPr>
          </a:p>
          <a:p>
            <a:pPr lvl="0" algn="r"/>
            <a:r>
              <a:rPr lang="ru-RU" sz="1600" i="1" dirty="0">
                <a:solidFill>
                  <a:srgbClr val="600030"/>
                </a:solidFill>
                <a:latin typeface="Century Schoolbook" panose="02040604050505020304" pitchFamily="18" charset="0"/>
                <a:cs typeface="Times New Roman" pitchFamily="18" charset="0"/>
              </a:rPr>
              <a:t>Гольская Оксана Геннадьевна</a:t>
            </a:r>
          </a:p>
        </p:txBody>
      </p:sp>
      <p:sp>
        <p:nvSpPr>
          <p:cNvPr id="2" name="TextBox 1"/>
          <p:cNvSpPr txBox="1"/>
          <p:nvPr/>
        </p:nvSpPr>
        <p:spPr>
          <a:xfrm>
            <a:off x="471488" y="3104567"/>
            <a:ext cx="11072812" cy="400110"/>
          </a:xfrm>
          <a:prstGeom prst="rect">
            <a:avLst/>
          </a:prstGeom>
          <a:noFill/>
        </p:spPr>
        <p:txBody>
          <a:bodyPr wrap="square" rtlCol="0">
            <a:spAutoFit/>
          </a:bodyPr>
          <a:lstStyle/>
          <a:p>
            <a:pPr algn="ctr"/>
            <a:r>
              <a:rPr lang="ru-RU" sz="2000" b="1" i="1" dirty="0">
                <a:solidFill>
                  <a:srgbClr val="600030"/>
                </a:solidFill>
                <a:latin typeface="Century Schoolbook" panose="02040604050505020304" pitchFamily="18" charset="0"/>
                <a:cs typeface="Times New Roman" panose="02020603050405020304" pitchFamily="18" charset="0"/>
              </a:rPr>
              <a:t>«Я — поэт. Этим и интересен</a:t>
            </a:r>
            <a:r>
              <a:rPr lang="ru-RU" sz="2000" b="1" i="1" dirty="0" smtClean="0">
                <a:solidFill>
                  <a:srgbClr val="600030"/>
                </a:solidFill>
                <a:latin typeface="Century Schoolbook" panose="02040604050505020304" pitchFamily="18" charset="0"/>
                <a:cs typeface="Times New Roman" panose="02020603050405020304" pitchFamily="18" charset="0"/>
              </a:rPr>
              <a:t>». </a:t>
            </a:r>
            <a:r>
              <a:rPr lang="ru-RU" sz="2000" i="1" dirty="0" smtClean="0">
                <a:solidFill>
                  <a:srgbClr val="600030"/>
                </a:solidFill>
                <a:latin typeface="Century Schoolbook" panose="02040604050505020304" pitchFamily="18" charset="0"/>
                <a:cs typeface="Times New Roman" panose="02020603050405020304" pitchFamily="18" charset="0"/>
              </a:rPr>
              <a:t>В.В. Маяковский </a:t>
            </a:r>
            <a:endParaRPr lang="ru-RU" sz="2000" i="1" dirty="0">
              <a:solidFill>
                <a:srgbClr val="600030"/>
              </a:solidFill>
              <a:latin typeface="Century Schoolbook" panose="02040604050505020304" pitchFamily="18" charset="0"/>
              <a:cs typeface="Times New Roman" panose="02020603050405020304" pitchFamily="18" charset="0"/>
            </a:endParaRPr>
          </a:p>
        </p:txBody>
      </p:sp>
      <p:pic>
        <p:nvPicPr>
          <p:cNvPr id="10" name="Рисунок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29788" y="3595935"/>
            <a:ext cx="2394672" cy="3304928"/>
          </a:xfrm>
          <a:prstGeom prst="rect">
            <a:avLst/>
          </a:prstGeom>
        </p:spPr>
      </p:pic>
      <p:cxnSp>
        <p:nvCxnSpPr>
          <p:cNvPr id="11" name="Прямая соединительная линия 10"/>
          <p:cNvCxnSpPr/>
          <p:nvPr/>
        </p:nvCxnSpPr>
        <p:spPr>
          <a:xfrm>
            <a:off x="332509" y="2932063"/>
            <a:ext cx="11554691" cy="0"/>
          </a:xfrm>
          <a:prstGeom prst="line">
            <a:avLst/>
          </a:prstGeom>
          <a:ln>
            <a:solidFill>
              <a:srgbClr val="60003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186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anim calcmode="lin" valueType="num">
                                      <p:cBhvr>
                                        <p:cTn id="8"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fade">
                                      <p:cBhvr>
                                        <p:cTn id="14" dur="1000"/>
                                        <p:tgtEl>
                                          <p:spTgt spid="2">
                                            <p:txEl>
                                              <p:pRg st="0" end="0"/>
                                            </p:txEl>
                                          </p:spTgt>
                                        </p:tgtEl>
                                      </p:cBhvr>
                                    </p:animEffect>
                                    <p:anim calcmode="lin" valueType="num">
                                      <p:cBhvr>
                                        <p:cTn id="15"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928255" y="180109"/>
            <a:ext cx="10792690" cy="520092"/>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rPr>
              <a:t>1918−1919 </a:t>
            </a:r>
            <a:r>
              <a:rPr lang="ru-RU" sz="2800" b="1" i="1" dirty="0" smtClean="0">
                <a:solidFill>
                  <a:srgbClr val="600030"/>
                </a:solidFill>
                <a:latin typeface="Century Schoolbook" panose="02040604050505020304" pitchFamily="18" charset="0"/>
                <a:ea typeface="Times New Roman" panose="02020603050405020304" pitchFamily="18" charset="0"/>
              </a:rPr>
              <a:t>гг. </a:t>
            </a:r>
            <a:r>
              <a:rPr lang="ru-RU" sz="2800" b="1" i="1" dirty="0">
                <a:solidFill>
                  <a:srgbClr val="600030"/>
                </a:solidFill>
                <a:latin typeface="Century Schoolbook" panose="02040604050505020304" pitchFamily="18" charset="0"/>
                <a:ea typeface="Times New Roman" panose="02020603050405020304" pitchFamily="18" charset="0"/>
              </a:rPr>
              <a:t>- это начало триумфального пути поэта</a:t>
            </a:r>
            <a:endParaRPr lang="ru-RU" sz="2800" i="1" dirty="0">
              <a:solidFill>
                <a:srgbClr val="600030"/>
              </a:solidFill>
              <a:latin typeface="Century Schoolbook" panose="020406040505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7155" y="905927"/>
            <a:ext cx="4151823" cy="4934434"/>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706582" y="6154765"/>
            <a:ext cx="4558592" cy="646331"/>
          </a:xfrm>
          <a:prstGeom prst="rect">
            <a:avLst/>
          </a:prstGeom>
          <a:noFill/>
        </p:spPr>
        <p:txBody>
          <a:bodyPr wrap="square" rtlCol="0">
            <a:spAutoFit/>
          </a:bodyPr>
          <a:lstStyle/>
          <a:p>
            <a:pPr algn="r"/>
            <a:r>
              <a:rPr lang="ru-RU" sz="1200" b="1" i="1" dirty="0" smtClean="0">
                <a:solidFill>
                  <a:srgbClr val="600030"/>
                </a:solidFill>
                <a:latin typeface="Century Schoolbook" panose="02040604050505020304" pitchFamily="18" charset="0"/>
                <a:cs typeface="Times New Roman" panose="02020603050405020304" pitchFamily="18" charset="0"/>
              </a:rPr>
              <a:t>Рис. </a:t>
            </a:r>
            <a:r>
              <a:rPr lang="ru-RU" sz="1200" i="1" dirty="0" smtClean="0">
                <a:solidFill>
                  <a:srgbClr val="600030"/>
                </a:solidFill>
                <a:latin typeface="Century Schoolbook" panose="02040604050505020304" pitchFamily="18" charset="0"/>
                <a:cs typeface="Times New Roman" panose="02020603050405020304" pitchFamily="18" charset="0"/>
              </a:rPr>
              <a:t>Сатирические </a:t>
            </a:r>
            <a:r>
              <a:rPr lang="ru-RU" sz="1200" i="1" dirty="0">
                <a:solidFill>
                  <a:srgbClr val="600030"/>
                </a:solidFill>
                <a:latin typeface="Century Schoolbook" panose="02040604050505020304" pitchFamily="18" charset="0"/>
                <a:cs typeface="Times New Roman" panose="02020603050405020304" pitchFamily="18" charset="0"/>
              </a:rPr>
              <a:t>плакаты "Окна РОСТА", автором многих из которых был Маяковский</a:t>
            </a:r>
          </a:p>
          <a:p>
            <a:endParaRPr lang="ru-RU" sz="1200" dirty="0">
              <a:latin typeface="Century Schoolbook" panose="02040604050505020304" pitchFamily="18" charset="0"/>
            </a:endParaRP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5416" y="941698"/>
            <a:ext cx="3055080" cy="4898663"/>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345960" y="941698"/>
            <a:ext cx="3681077" cy="4898663"/>
          </a:xfrm>
          <a:prstGeom prst="rect">
            <a:avLst/>
          </a:prstGeom>
          <a:ln>
            <a:noFill/>
          </a:ln>
          <a:effectLst>
            <a:outerShdw blurRad="292100" dist="139700" dir="2700000" algn="tl" rotWithShape="0">
              <a:srgbClr val="333333">
                <a:alpha val="65000"/>
              </a:srgbClr>
            </a:outerShdw>
          </a:effectLst>
        </p:spPr>
      </p:pic>
      <p:sp>
        <p:nvSpPr>
          <p:cNvPr id="10" name="TextBox 9"/>
          <p:cNvSpPr txBox="1"/>
          <p:nvPr/>
        </p:nvSpPr>
        <p:spPr>
          <a:xfrm>
            <a:off x="8345960" y="6154765"/>
            <a:ext cx="3681077" cy="307777"/>
          </a:xfrm>
          <a:prstGeom prst="rect">
            <a:avLst/>
          </a:prstGeom>
          <a:noFill/>
        </p:spPr>
        <p:txBody>
          <a:bodyPr wrap="square" rtlCol="0">
            <a:spAutoFit/>
          </a:bodyPr>
          <a:lstStyle/>
          <a:p>
            <a:pPr algn="r"/>
            <a:r>
              <a:rPr lang="ru-RU" sz="1200" b="1" i="1" dirty="0" smtClean="0">
                <a:solidFill>
                  <a:srgbClr val="600030"/>
                </a:solidFill>
                <a:latin typeface="Century Schoolbook" panose="02040604050505020304" pitchFamily="18" charset="0"/>
                <a:cs typeface="Times New Roman" panose="02020603050405020304" pitchFamily="18" charset="0"/>
              </a:rPr>
              <a:t>Рис. </a:t>
            </a:r>
            <a:r>
              <a:rPr lang="ru-RU" sz="1200" i="1" dirty="0" smtClean="0">
                <a:solidFill>
                  <a:srgbClr val="600030"/>
                </a:solidFill>
                <a:latin typeface="Century Schoolbook" panose="02040604050505020304" pitchFamily="18" charset="0"/>
                <a:cs typeface="Times New Roman" panose="02020603050405020304" pitchFamily="18" charset="0"/>
              </a:rPr>
              <a:t>В.В. Маяковский в 1920г</a:t>
            </a:r>
            <a:r>
              <a:rPr lang="ru-RU" sz="1400" i="1" dirty="0" smtClean="0">
                <a:solidFill>
                  <a:srgbClr val="600030"/>
                </a:solidFill>
                <a:latin typeface="Times New Roman" panose="02020603050405020304" pitchFamily="18" charset="0"/>
                <a:cs typeface="Times New Roman" panose="02020603050405020304" pitchFamily="18" charset="0"/>
              </a:rPr>
              <a:t>.</a:t>
            </a:r>
            <a:endParaRPr lang="ru-RU" sz="1400" i="1" dirty="0">
              <a:solidFill>
                <a:srgbClr val="60003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0097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942109" y="152400"/>
            <a:ext cx="10928466" cy="954107"/>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Впервые </a:t>
            </a: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Маяковский обратился к детской литературе в 1918 г. </a:t>
            </a:r>
            <a:endParaRPr lang="ru-RU" sz="2800" b="1" i="1" dirty="0">
              <a:solidFill>
                <a:srgbClr val="600030"/>
              </a:solidFill>
              <a:latin typeface="Century Schoolbook" panose="020406040505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980" y="1343234"/>
            <a:ext cx="4050024" cy="4306355"/>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822503" y="1338001"/>
            <a:ext cx="3161831" cy="4311588"/>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163" y="1358026"/>
            <a:ext cx="3537775" cy="4291563"/>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31980" y="5818910"/>
            <a:ext cx="11038595" cy="892552"/>
          </a:xfrm>
          <a:prstGeom prst="rect">
            <a:avLst/>
          </a:prstGeom>
          <a:noFill/>
        </p:spPr>
        <p:txBody>
          <a:bodyPr wrap="square" rtlCol="0">
            <a:spAutoFit/>
          </a:bodyPr>
          <a:lstStyle/>
          <a:p>
            <a:pPr lvl="0" algn="just"/>
            <a:r>
              <a:rPr lang="ru-RU" sz="28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Хрестоматийной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стала история о </a:t>
            </a: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В.В. Маяковском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и воспитательнице детского сада …</a:t>
            </a:r>
            <a:endParaRPr lang="ru-RU" sz="2400" i="1" dirty="0">
              <a:solidFill>
                <a:srgbClr val="60003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6623380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203960" y="213360"/>
            <a:ext cx="10576560" cy="1384995"/>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Стихи Маяковского для детей – одна из самых существенных и непревзойдённых страниц в детской литературе</a:t>
            </a:r>
            <a:endParaRPr lang="ru-RU" sz="2800" b="1" i="1" dirty="0">
              <a:solidFill>
                <a:srgbClr val="600030"/>
              </a:solidFill>
              <a:latin typeface="Century Schoolbook" panose="020406040505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14068">
            <a:off x="485350" y="1630679"/>
            <a:ext cx="3372465" cy="4480560"/>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67760" y="1967964"/>
            <a:ext cx="3166922" cy="4315366"/>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25985" y="1726274"/>
            <a:ext cx="3407664" cy="4432345"/>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166540">
            <a:off x="8807818" y="1567054"/>
            <a:ext cx="3059610" cy="47507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369784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1080655" y="198120"/>
            <a:ext cx="10654145" cy="954107"/>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rPr>
              <a:t>1926-1929 – годы плодотворной писательской работы Маяковского для детей</a:t>
            </a:r>
            <a:endParaRPr lang="ru-RU" sz="2800" b="1" i="1" dirty="0">
              <a:solidFill>
                <a:srgbClr val="600030"/>
              </a:solidFill>
              <a:latin typeface="Century Schoolbook" panose="02040604050505020304" pitchFamily="18" charset="0"/>
            </a:endParaRPr>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15350">
            <a:off x="467157" y="1718310"/>
            <a:ext cx="3353783" cy="4331970"/>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22294" y="1881414"/>
            <a:ext cx="3698976" cy="4382226"/>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82879" y="1631406"/>
            <a:ext cx="3326674" cy="4296954"/>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6104">
            <a:off x="8379856" y="2064608"/>
            <a:ext cx="3574134" cy="426146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583588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426075">
            <a:off x="330459" y="1537577"/>
            <a:ext cx="3267457" cy="4604143"/>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98217" y="1657350"/>
            <a:ext cx="3472109" cy="4564044"/>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03899" y="1517537"/>
            <a:ext cx="3880143" cy="4843669"/>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88221">
            <a:off x="8330488" y="1880818"/>
            <a:ext cx="3583939" cy="438561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80902" y="249383"/>
            <a:ext cx="10839796" cy="970732"/>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 основе большинства детских произведений Маяковского – проблемы социальные</a:t>
            </a:r>
            <a:endParaRPr lang="ru-RU" sz="2800" b="1" i="1" dirty="0">
              <a:solidFill>
                <a:srgbClr val="600030"/>
              </a:solidFill>
              <a:latin typeface="Century Schoolbook" panose="02040604050505020304" pitchFamily="18" charset="0"/>
            </a:endParaRPr>
          </a:p>
        </p:txBody>
      </p:sp>
    </p:spTree>
    <p:extLst>
      <p:ext uri="{BB962C8B-B14F-4D97-AF65-F5344CB8AC3E}">
        <p14:creationId xmlns:p14="http://schemas.microsoft.com/office/powerpoint/2010/main" val="9099708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71150">
            <a:off x="499533" y="1454740"/>
            <a:ext cx="3506578" cy="4513657"/>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4772" y="1776453"/>
            <a:ext cx="5826151" cy="3870229"/>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1813559" y="213360"/>
            <a:ext cx="9089967" cy="954107"/>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 появлением стихов Маяковского для детей критика отнеслась к ним по-разному</a:t>
            </a:r>
            <a:endParaRPr lang="ru-RU" sz="2800" i="1" dirty="0">
              <a:solidFill>
                <a:srgbClr val="600030"/>
              </a:solidFill>
              <a:latin typeface="Century Schoolbook" panose="02040604050505020304" pitchFamily="18" charset="0"/>
            </a:endParaRPr>
          </a:p>
        </p:txBody>
      </p:sp>
      <p:pic>
        <p:nvPicPr>
          <p:cNvPr id="8" name="Рисунок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75505">
            <a:off x="8218483" y="1572155"/>
            <a:ext cx="3669796" cy="43615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250056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043" y="2043735"/>
            <a:ext cx="3652640" cy="4559672"/>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53891" y="2081366"/>
            <a:ext cx="6349736" cy="4522041"/>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706582" y="206477"/>
            <a:ext cx="11374581" cy="1815882"/>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У В. Маяковского </a:t>
            </a: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было отчётливое и устойчивое представление о том, какие качества надо воспитывать в советских детях с самого </a:t>
            </a:r>
            <a:endPar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ctr"/>
            <a:r>
              <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раннего возраста</a:t>
            </a:r>
            <a:endParaRPr lang="ru-RU" sz="2800" b="1" i="1" dirty="0">
              <a:solidFill>
                <a:srgbClr val="600030"/>
              </a:solidFill>
              <a:latin typeface="Century Schoolbook" panose="02040604050505020304" pitchFamily="18" charset="0"/>
            </a:endParaRPr>
          </a:p>
        </p:txBody>
      </p:sp>
    </p:spTree>
    <p:extLst>
      <p:ext uri="{BB962C8B-B14F-4D97-AF65-F5344CB8AC3E}">
        <p14:creationId xmlns:p14="http://schemas.microsoft.com/office/powerpoint/2010/main" val="25386966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384839">
            <a:off x="403780" y="1396841"/>
            <a:ext cx="3414488" cy="4552650"/>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58741">
            <a:off x="7633699" y="1449190"/>
            <a:ext cx="4274111" cy="4251255"/>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1397794">
            <a:off x="2878240" y="1641252"/>
            <a:ext cx="3058796" cy="4063828"/>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12266" y="1988660"/>
            <a:ext cx="3249889" cy="4317710"/>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971327" y="182880"/>
            <a:ext cx="10749618" cy="954107"/>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cs typeface="Times New Roman" panose="02020603050405020304" pitchFamily="18" charset="0"/>
              </a:rPr>
              <a:t>В.В. Маяковский </a:t>
            </a:r>
            <a:r>
              <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был </a:t>
            </a: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разведчиком новых тем и новых, непривычных для детской поэзии форм стиха</a:t>
            </a:r>
            <a:endParaRPr lang="ru-RU" sz="2800" i="1" dirty="0">
              <a:solidFill>
                <a:srgbClr val="600030"/>
              </a:solidFill>
              <a:latin typeface="Century Schoolbook" panose="02040604050505020304" pitchFamily="18" charset="0"/>
            </a:endParaRPr>
          </a:p>
        </p:txBody>
      </p:sp>
    </p:spTree>
    <p:extLst>
      <p:ext uri="{BB962C8B-B14F-4D97-AF65-F5344CB8AC3E}">
        <p14:creationId xmlns:p14="http://schemas.microsoft.com/office/powerpoint/2010/main" val="20681533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1511" y="1259535"/>
            <a:ext cx="3391278" cy="5234670"/>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27719" y="1259535"/>
            <a:ext cx="7515010" cy="5225671"/>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967345" y="318655"/>
            <a:ext cx="8423564" cy="523220"/>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cs typeface="Times New Roman" panose="02020603050405020304" pitchFamily="18" charset="0"/>
              </a:rPr>
              <a:t>Память о В.В. Маяковском</a:t>
            </a:r>
            <a:endParaRPr lang="ru-RU" sz="2800" b="1" i="1" dirty="0">
              <a:solidFill>
                <a:srgbClr val="60003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27487849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1127" y="477541"/>
            <a:ext cx="3542857" cy="723810"/>
          </a:xfrm>
          <a:prstGeom prst="rect">
            <a:avLst/>
          </a:prstGeom>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36539" y="1406930"/>
            <a:ext cx="4254055" cy="5007938"/>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8994" y="1406930"/>
            <a:ext cx="6963544" cy="50079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097408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9510" y="1426440"/>
            <a:ext cx="5047351" cy="5047351"/>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179871" y="1426440"/>
            <a:ext cx="5456903" cy="4216539"/>
          </a:xfrm>
          <a:prstGeom prst="rect">
            <a:avLst/>
          </a:prstGeom>
          <a:noFill/>
        </p:spPr>
        <p:txBody>
          <a:bodyPr wrap="square" rtlCol="0">
            <a:spAutoFit/>
          </a:bodyPr>
          <a:lstStyle/>
          <a:p>
            <a:pPr>
              <a:spcBef>
                <a:spcPts val="600"/>
              </a:spcBef>
              <a:spcAft>
                <a:spcPts val="600"/>
              </a:spcAft>
            </a:pP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Мой стих</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трудом</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громаду лет прорвёт</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и явится</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весомо,</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грубо,</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зримо,</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как в наши дни</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вошёл водопровод,</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сработанный</a:t>
            </a:r>
            <a:b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b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ещё рабами Рима</a:t>
            </a: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a:t>
            </a:r>
            <a:endParaRPr lang="ru-RU" sz="2800" b="1" i="1" dirty="0">
              <a:solidFill>
                <a:srgbClr val="600030"/>
              </a:solidFill>
              <a:effectLst/>
              <a:latin typeface="Century Schoolbook" panose="02040604050505020304" pitchFamily="18" charset="0"/>
              <a:ea typeface="Times New Roman" panose="02020603050405020304" pitchFamily="18" charset="0"/>
              <a:cs typeface="Times New Roman" panose="02020603050405020304" pitchFamily="18" charset="0"/>
            </a:endParaRPr>
          </a:p>
        </p:txBody>
      </p:sp>
      <p:sp>
        <p:nvSpPr>
          <p:cNvPr id="6" name="TextBox 5"/>
          <p:cNvSpPr txBox="1"/>
          <p:nvPr/>
        </p:nvSpPr>
        <p:spPr>
          <a:xfrm>
            <a:off x="1288473" y="176981"/>
            <a:ext cx="10528388" cy="954107"/>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19 июля 1893 года родился поэт </a:t>
            </a:r>
            <a:r>
              <a:rPr lang="ru-RU" sz="2800" b="1"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Серебряного века </a:t>
            </a:r>
            <a:r>
              <a:rPr lang="ru-RU" sz="2800" b="1" i="1" dirty="0" smtClean="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 </a:t>
            </a:r>
          </a:p>
          <a:p>
            <a:pPr algn="ctr"/>
            <a:r>
              <a:rPr lang="ru-RU" sz="2800" b="1" i="1" dirty="0" smtClean="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Владимир Владимирович Маяковский</a:t>
            </a:r>
            <a:endParaRPr lang="ru-RU" sz="2800" b="1" i="1" dirty="0">
              <a:solidFill>
                <a:srgbClr val="600030"/>
              </a:solidFill>
              <a:latin typeface="Century Schoolbook" panose="02040604050505020304" pitchFamily="18" charset="0"/>
              <a:cs typeface="Times New Roman" panose="02020603050405020304" pitchFamily="18" charset="0"/>
            </a:endParaRPr>
          </a:p>
        </p:txBody>
      </p:sp>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47710" y="5642979"/>
            <a:ext cx="1573901" cy="938565"/>
          </a:xfrm>
          <a:prstGeom prst="rect">
            <a:avLst/>
          </a:prstGeom>
        </p:spPr>
      </p:pic>
    </p:spTree>
    <p:extLst>
      <p:ext uri="{BB962C8B-B14F-4D97-AF65-F5344CB8AC3E}">
        <p14:creationId xmlns:p14="http://schemas.microsoft.com/office/powerpoint/2010/main" val="987156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899653" y="221226"/>
            <a:ext cx="11090786" cy="6124754"/>
          </a:xfrm>
          <a:prstGeom prst="rect">
            <a:avLst/>
          </a:prstGeom>
          <a:noFill/>
        </p:spPr>
        <p:txBody>
          <a:bodyPr wrap="square" rtlCol="0">
            <a:spAutoFit/>
          </a:bodyPr>
          <a:lstStyle/>
          <a:p>
            <a:r>
              <a:rPr lang="ru-RU" sz="24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Как </a:t>
            </a:r>
            <a:r>
              <a:rPr lang="ru-RU" sz="2800" i="1" dirty="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и многие поэты, он мечтал, чтобы его стихи кто-нибудь из композиторов положил на музыку. И это желание исполнилось. На стихотворение «Лиличке» написано две популярные песни. Это одноименная песня в исполнении группы «Песняры» и песня «Маяк», которая входит в репертуар группы «Сплин</a:t>
            </a:r>
            <a:r>
              <a:rPr lang="ru-RU" sz="28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a:t>
            </a:r>
          </a:p>
          <a:p>
            <a:endParaRPr lang="ru-RU" sz="28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endParaRPr>
          </a:p>
          <a:p>
            <a:r>
              <a:rPr lang="ru-RU" sz="2800" i="1" dirty="0" smtClean="0">
                <a:solidFill>
                  <a:srgbClr val="600030"/>
                </a:solidFill>
                <a:latin typeface="Times New Roman" panose="02020603050405020304" pitchFamily="18" charset="0"/>
                <a:cs typeface="Times New Roman" panose="02020603050405020304" pitchFamily="18" charset="0"/>
              </a:rPr>
              <a:t>       Именем </a:t>
            </a:r>
            <a:r>
              <a:rPr lang="ru-RU" sz="2800" i="1" dirty="0">
                <a:solidFill>
                  <a:srgbClr val="600030"/>
                </a:solidFill>
                <a:latin typeface="Times New Roman" panose="02020603050405020304" pitchFamily="18" charset="0"/>
                <a:cs typeface="Times New Roman" panose="02020603050405020304" pitchFamily="18" charset="0"/>
              </a:rPr>
              <a:t>Маяковского было названо множество кораблей. Интересен факт, что большая часть из них затонула</a:t>
            </a:r>
            <a:r>
              <a:rPr lang="ru-RU" sz="2800" i="1" dirty="0" smtClean="0">
                <a:solidFill>
                  <a:srgbClr val="600030"/>
                </a:solidFill>
                <a:latin typeface="Times New Roman" panose="02020603050405020304" pitchFamily="18" charset="0"/>
                <a:cs typeface="Times New Roman" panose="02020603050405020304" pitchFamily="18" charset="0"/>
              </a:rPr>
              <a:t>.</a:t>
            </a:r>
          </a:p>
          <a:p>
            <a:endParaRPr lang="ru-RU" sz="2800" i="1" dirty="0">
              <a:solidFill>
                <a:srgbClr val="600030"/>
              </a:solidFill>
              <a:latin typeface="Times New Roman" panose="02020603050405020304" pitchFamily="18" charset="0"/>
              <a:cs typeface="Times New Roman" panose="02020603050405020304" pitchFamily="18" charset="0"/>
            </a:endParaRPr>
          </a:p>
          <a:p>
            <a:r>
              <a:rPr lang="ru-RU" sz="2800" i="1" dirty="0" smtClean="0">
                <a:solidFill>
                  <a:srgbClr val="600030"/>
                </a:solidFill>
                <a:latin typeface="Times New Roman" panose="02020603050405020304" pitchFamily="18" charset="0"/>
                <a:cs typeface="Times New Roman" panose="02020603050405020304" pitchFamily="18" charset="0"/>
              </a:rPr>
              <a:t>       В </a:t>
            </a:r>
            <a:r>
              <a:rPr lang="ru-RU" sz="2800" i="1" dirty="0">
                <a:solidFill>
                  <a:srgbClr val="600030"/>
                </a:solidFill>
                <a:latin typeface="Times New Roman" panose="02020603050405020304" pitchFamily="18" charset="0"/>
                <a:cs typeface="Times New Roman" panose="02020603050405020304" pitchFamily="18" charset="0"/>
              </a:rPr>
              <a:t>честь В. В. Маяковского названо воздушное судно А330 VQ-BCU, принадлежащее </a:t>
            </a:r>
            <a:r>
              <a:rPr lang="ru-RU" sz="2800" i="1" dirty="0" smtClean="0">
                <a:solidFill>
                  <a:srgbClr val="600030"/>
                </a:solidFill>
                <a:latin typeface="Times New Roman" panose="02020603050405020304" pitchFamily="18" charset="0"/>
                <a:cs typeface="Times New Roman" panose="02020603050405020304" pitchFamily="18" charset="0"/>
              </a:rPr>
              <a:t>Аэрофлоту.</a:t>
            </a:r>
          </a:p>
          <a:p>
            <a:endParaRPr lang="ru-RU" sz="2800" i="1" dirty="0">
              <a:solidFill>
                <a:srgbClr val="600030"/>
              </a:solidFill>
              <a:latin typeface="Times New Roman" panose="02020603050405020304" pitchFamily="18" charset="0"/>
              <a:cs typeface="Times New Roman" panose="02020603050405020304" pitchFamily="18" charset="0"/>
            </a:endParaRPr>
          </a:p>
          <a:p>
            <a:r>
              <a:rPr lang="ru-RU" sz="2800" i="1" dirty="0">
                <a:solidFill>
                  <a:srgbClr val="600030"/>
                </a:solidFill>
                <a:latin typeface="Times New Roman" panose="02020603050405020304" pitchFamily="18" charset="0"/>
                <a:cs typeface="Times New Roman" panose="02020603050405020304" pitchFamily="18" charset="0"/>
              </a:rPr>
              <a:t> </a:t>
            </a:r>
            <a:r>
              <a:rPr lang="ru-RU" sz="2800" i="1" dirty="0" smtClean="0">
                <a:solidFill>
                  <a:srgbClr val="600030"/>
                </a:solidFill>
                <a:latin typeface="Times New Roman" panose="02020603050405020304" pitchFamily="18" charset="0"/>
                <a:cs typeface="Times New Roman" panose="02020603050405020304" pitchFamily="18" charset="0"/>
              </a:rPr>
              <a:t>      В </a:t>
            </a:r>
            <a:r>
              <a:rPr lang="ru-RU" sz="2800" i="1" dirty="0">
                <a:solidFill>
                  <a:srgbClr val="600030"/>
                </a:solidFill>
                <a:latin typeface="Times New Roman" panose="02020603050405020304" pitchFamily="18" charset="0"/>
                <a:cs typeface="Times New Roman" panose="02020603050405020304" pitchFamily="18" charset="0"/>
              </a:rPr>
              <a:t>1997 году была учреждена «Всероссийская литературная премия имени В. В. Маяковского</a:t>
            </a:r>
            <a:r>
              <a:rPr lang="ru-RU" sz="2800" i="1" dirty="0" smtClean="0">
                <a:solidFill>
                  <a:srgbClr val="600030"/>
                </a:solidFill>
                <a:latin typeface="Times New Roman" panose="02020603050405020304" pitchFamily="18" charset="0"/>
                <a:cs typeface="Times New Roman" panose="02020603050405020304" pitchFamily="18" charset="0"/>
              </a:rPr>
              <a:t>».</a:t>
            </a:r>
            <a:endParaRPr lang="ru-RU" sz="2800" i="1" dirty="0">
              <a:solidFill>
                <a:srgbClr val="60003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622677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706582" y="180109"/>
            <a:ext cx="11239612" cy="1384995"/>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cs typeface="Times New Roman" panose="02020603050405020304" pitchFamily="18" charset="0"/>
              </a:rPr>
              <a:t>В </a:t>
            </a:r>
            <a:r>
              <a:rPr lang="ru-RU" sz="2800" b="1" i="1" dirty="0">
                <a:solidFill>
                  <a:srgbClr val="600030"/>
                </a:solidFill>
                <a:latin typeface="Century Schoolbook" panose="02040604050505020304" pitchFamily="18" charset="0"/>
                <a:cs typeface="Times New Roman" panose="02020603050405020304" pitchFamily="18" charset="0"/>
              </a:rPr>
              <a:t>честь Владимира Маяковского названа малая планета (2931) Маяковский, открытая 16 октября </a:t>
            </a:r>
            <a:endParaRPr lang="ru-RU" sz="2800" b="1" i="1" dirty="0" smtClean="0">
              <a:solidFill>
                <a:srgbClr val="600030"/>
              </a:solidFill>
              <a:latin typeface="Century Schoolbook" panose="02040604050505020304" pitchFamily="18" charset="0"/>
              <a:cs typeface="Times New Roman" panose="02020603050405020304" pitchFamily="18" charset="0"/>
            </a:endParaRPr>
          </a:p>
          <a:p>
            <a:pPr algn="ctr"/>
            <a:r>
              <a:rPr lang="ru-RU" sz="2800" b="1" i="1" dirty="0" smtClean="0">
                <a:solidFill>
                  <a:srgbClr val="600030"/>
                </a:solidFill>
                <a:latin typeface="Century Schoolbook" panose="02040604050505020304" pitchFamily="18" charset="0"/>
                <a:cs typeface="Times New Roman" panose="02020603050405020304" pitchFamily="18" charset="0"/>
              </a:rPr>
              <a:t>1969 </a:t>
            </a:r>
            <a:r>
              <a:rPr lang="ru-RU" sz="2800" b="1" i="1" dirty="0">
                <a:solidFill>
                  <a:srgbClr val="600030"/>
                </a:solidFill>
                <a:latin typeface="Century Schoolbook" panose="02040604050505020304" pitchFamily="18" charset="0"/>
                <a:cs typeface="Times New Roman" panose="02020603050405020304" pitchFamily="18" charset="0"/>
              </a:rPr>
              <a:t>года Л. И. </a:t>
            </a:r>
            <a:r>
              <a:rPr lang="ru-RU" sz="2800" b="1" i="1" dirty="0" smtClean="0">
                <a:solidFill>
                  <a:srgbClr val="600030"/>
                </a:solidFill>
                <a:latin typeface="Century Schoolbook" panose="02040604050505020304" pitchFamily="18" charset="0"/>
                <a:cs typeface="Times New Roman" panose="02020603050405020304" pitchFamily="18" charset="0"/>
              </a:rPr>
              <a:t>Черных.</a:t>
            </a:r>
            <a:endParaRPr lang="ru-RU" sz="2800" b="1" i="1" dirty="0">
              <a:solidFill>
                <a:srgbClr val="600030"/>
              </a:solidFill>
              <a:latin typeface="Century Schoolbook" panose="02040604050505020304" pitchFamily="18" charset="0"/>
              <a:cs typeface="Times New Roman" panose="02020603050405020304" pitchFamily="18" charset="0"/>
            </a:endParaRPr>
          </a:p>
        </p:txBody>
      </p:sp>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0097" y="1565104"/>
            <a:ext cx="10612582" cy="495711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945628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TextBox 2"/>
          <p:cNvSpPr txBox="1"/>
          <p:nvPr/>
        </p:nvSpPr>
        <p:spPr>
          <a:xfrm>
            <a:off x="900546" y="235528"/>
            <a:ext cx="10972800" cy="1384995"/>
          </a:xfrm>
          <a:prstGeom prst="rect">
            <a:avLst/>
          </a:prstGeom>
          <a:noFill/>
        </p:spPr>
        <p:txBody>
          <a:bodyPr wrap="square" rtlCol="0">
            <a:spAutoFit/>
          </a:bodyPr>
          <a:lstStyle/>
          <a:p>
            <a:r>
              <a:rPr lang="ru-RU" sz="28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1 </a:t>
            </a:r>
            <a:r>
              <a:rPr lang="ru-RU" sz="28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рубль. 100-летие со дня рождения В. В. Маяковского </a:t>
            </a:r>
            <a:endPar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r>
              <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a:t>
            </a:r>
            <a:r>
              <a:rPr lang="ru-RU" sz="28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дата выпуска — 14.07.1993; </a:t>
            </a:r>
            <a:r>
              <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серия</a:t>
            </a:r>
            <a:r>
              <a:rPr lang="ru-RU" sz="28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 «Выдающиеся личности России</a:t>
            </a:r>
            <a:r>
              <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28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Художник — А. А. </a:t>
            </a:r>
            <a:r>
              <a:rPr lang="ru-RU" sz="28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Колодкин</a:t>
            </a:r>
            <a:endParaRPr lang="ru-RU" sz="2800" i="1" dirty="0">
              <a:solidFill>
                <a:srgbClr val="600030"/>
              </a:solidFill>
              <a:latin typeface="Century Schoolbook" panose="020406040505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79273" y="1738472"/>
            <a:ext cx="1803274" cy="1791252"/>
          </a:xfrm>
          <a:prstGeom prst="rect">
            <a:avLst/>
          </a:prstGeom>
        </p:spPr>
      </p:pic>
      <p:pic>
        <p:nvPicPr>
          <p:cNvPr id="7" name="Рисунок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76109" y="1738471"/>
            <a:ext cx="1803274" cy="1791253"/>
          </a:xfrm>
          <a:prstGeom prst="rect">
            <a:avLst/>
          </a:prstGeom>
        </p:spPr>
      </p:pic>
      <p:sp>
        <p:nvSpPr>
          <p:cNvPr id="11" name="TextBox 10"/>
          <p:cNvSpPr txBox="1"/>
          <p:nvPr/>
        </p:nvSpPr>
        <p:spPr>
          <a:xfrm>
            <a:off x="900546" y="3647672"/>
            <a:ext cx="11097491" cy="3539430"/>
          </a:xfrm>
          <a:prstGeom prst="rect">
            <a:avLst/>
          </a:prstGeom>
          <a:noFill/>
        </p:spPr>
        <p:txBody>
          <a:bodyPr wrap="square" rtlCol="0">
            <a:spAutoFit/>
          </a:bodyPr>
          <a:lstStyle/>
          <a:p>
            <a:r>
              <a:rPr lang="ru-RU" sz="2800" i="1" dirty="0">
                <a:solidFill>
                  <a:srgbClr val="600030"/>
                </a:solidFill>
                <a:latin typeface="Century Schoolbook" panose="02040604050505020304" pitchFamily="18" charset="0"/>
                <a:cs typeface="Times New Roman" panose="02020603050405020304" pitchFamily="18" charset="0"/>
              </a:rPr>
              <a:t> </a:t>
            </a:r>
            <a:r>
              <a:rPr lang="ru-RU" sz="2800" i="1" dirty="0" smtClean="0">
                <a:solidFill>
                  <a:srgbClr val="600030"/>
                </a:solidFill>
                <a:latin typeface="Century Schoolbook" panose="02040604050505020304" pitchFamily="18" charset="0"/>
                <a:cs typeface="Times New Roman" panose="02020603050405020304" pitchFamily="18" charset="0"/>
              </a:rPr>
              <a:t>      В </a:t>
            </a:r>
            <a:r>
              <a:rPr lang="ru-RU" sz="2800" i="1" dirty="0">
                <a:solidFill>
                  <a:srgbClr val="600030"/>
                </a:solidFill>
                <a:latin typeface="Century Schoolbook" panose="02040604050505020304" pitchFamily="18" charset="0"/>
                <a:cs typeface="Times New Roman" panose="02020603050405020304" pitchFamily="18" charset="0"/>
              </a:rPr>
              <a:t>московском и петербургском метрополитенах есть станции, названные именем Маяковского — станция Маяковская в Москве, станция Маяковская в </a:t>
            </a:r>
            <a:r>
              <a:rPr lang="ru-RU" sz="2800" i="1" dirty="0" smtClean="0">
                <a:solidFill>
                  <a:srgbClr val="600030"/>
                </a:solidFill>
                <a:latin typeface="Century Schoolbook" panose="02040604050505020304" pitchFamily="18" charset="0"/>
                <a:cs typeface="Times New Roman" panose="02020603050405020304" pitchFamily="18" charset="0"/>
              </a:rPr>
              <a:t>Санкт-Петербурге.</a:t>
            </a:r>
          </a:p>
          <a:p>
            <a:endParaRPr lang="ru-RU" sz="2800" i="1" dirty="0">
              <a:solidFill>
                <a:srgbClr val="600030"/>
              </a:solidFill>
              <a:latin typeface="Century Schoolbook" panose="02040604050505020304" pitchFamily="18" charset="0"/>
              <a:cs typeface="Times New Roman" panose="02020603050405020304" pitchFamily="18" charset="0"/>
            </a:endParaRPr>
          </a:p>
          <a:p>
            <a:r>
              <a:rPr lang="ru-RU" sz="2800" i="1" dirty="0" smtClean="0">
                <a:solidFill>
                  <a:srgbClr val="600030"/>
                </a:solidFill>
                <a:latin typeface="Century Schoolbook" panose="02040604050505020304" pitchFamily="18" charset="0"/>
                <a:cs typeface="Times New Roman" panose="02020603050405020304" pitchFamily="18" charset="0"/>
              </a:rPr>
              <a:t>       Именем </a:t>
            </a:r>
            <a:r>
              <a:rPr lang="ru-RU" sz="2800" i="1" dirty="0">
                <a:solidFill>
                  <a:srgbClr val="600030"/>
                </a:solidFill>
                <a:latin typeface="Century Schoolbook" panose="02040604050505020304" pitchFamily="18" charset="0"/>
                <a:cs typeface="Times New Roman" panose="02020603050405020304" pitchFamily="18" charset="0"/>
              </a:rPr>
              <a:t>Маяковского названо множество театров, </a:t>
            </a:r>
            <a:r>
              <a:rPr lang="ru-RU" sz="2800" i="1" dirty="0" smtClean="0">
                <a:solidFill>
                  <a:srgbClr val="600030"/>
                </a:solidFill>
                <a:latin typeface="Century Schoolbook" panose="02040604050505020304" pitchFamily="18" charset="0"/>
                <a:cs typeface="Times New Roman" panose="02020603050405020304" pitchFamily="18" charset="0"/>
              </a:rPr>
              <a:t>кинотеатров, библиотек </a:t>
            </a:r>
            <a:r>
              <a:rPr lang="ru-RU" sz="2800" i="1" dirty="0">
                <a:solidFill>
                  <a:srgbClr val="600030"/>
                </a:solidFill>
                <a:latin typeface="Century Schoolbook" panose="02040604050505020304" pitchFamily="18" charset="0"/>
                <a:cs typeface="Times New Roman" panose="02020603050405020304" pitchFamily="18" charset="0"/>
              </a:rPr>
              <a:t>и пр.</a:t>
            </a:r>
          </a:p>
          <a:p>
            <a:endParaRPr lang="ru-RU" sz="2800" i="1" dirty="0">
              <a:solidFill>
                <a:srgbClr val="60003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07992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052946" y="314325"/>
            <a:ext cx="10705668" cy="523220"/>
          </a:xfrm>
          <a:prstGeom prst="rect">
            <a:avLst/>
          </a:prstGeom>
          <a:noFill/>
        </p:spPr>
        <p:txBody>
          <a:bodyPr wrap="square" rtlCol="0">
            <a:spAutoFit/>
          </a:bodyPr>
          <a:lstStyle/>
          <a:p>
            <a:r>
              <a:rPr lang="ru-RU" sz="2400" i="1" dirty="0" smtClean="0">
                <a:solidFill>
                  <a:srgbClr val="60003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Домашнее задание</a:t>
            </a:r>
            <a:endParaRPr lang="ru-RU" sz="2800" b="1" i="1" dirty="0">
              <a:solidFill>
                <a:srgbClr val="600030"/>
              </a:solidFill>
              <a:latin typeface="Century Schoolbook" panose="02040604050505020304" pitchFamily="18" charset="0"/>
              <a:cs typeface="Times New Roman" panose="02020603050405020304" pitchFamily="18" charset="0"/>
            </a:endParaRPr>
          </a:p>
        </p:txBody>
      </p:sp>
      <p:sp>
        <p:nvSpPr>
          <p:cNvPr id="3" name="TextBox 2"/>
          <p:cNvSpPr txBox="1"/>
          <p:nvPr/>
        </p:nvSpPr>
        <p:spPr>
          <a:xfrm>
            <a:off x="1052946" y="985838"/>
            <a:ext cx="7976754" cy="6001643"/>
          </a:xfrm>
          <a:prstGeom prst="rect">
            <a:avLst/>
          </a:prstGeom>
          <a:noFill/>
        </p:spPr>
        <p:txBody>
          <a:bodyPr wrap="square" rtlCol="0">
            <a:spAutoFit/>
          </a:bodyPr>
          <a:lstStyle/>
          <a:p>
            <a:r>
              <a:rPr lang="ru-RU" sz="2000" b="1" i="1" dirty="0" smtClean="0">
                <a:solidFill>
                  <a:srgbClr val="600030"/>
                </a:solidFill>
                <a:latin typeface="Century Schoolbook" panose="02040604050505020304" pitchFamily="18" charset="0"/>
              </a:rPr>
              <a:t>       Доработать конспект – лекцию по теме урока</a:t>
            </a:r>
            <a:r>
              <a:rPr lang="ru-RU" sz="2000" i="1" dirty="0" smtClean="0">
                <a:solidFill>
                  <a:srgbClr val="600030"/>
                </a:solidFill>
                <a:latin typeface="Century Schoolbook" panose="02040604050505020304" pitchFamily="18" charset="0"/>
              </a:rPr>
              <a:t>, используя учебники:</a:t>
            </a:r>
          </a:p>
          <a:p>
            <a:r>
              <a:rPr lang="ru-RU" sz="2000" i="1" dirty="0" smtClean="0">
                <a:solidFill>
                  <a:srgbClr val="600030"/>
                </a:solidFill>
                <a:latin typeface="Century Schoolbook" panose="02040604050505020304" pitchFamily="18" charset="0"/>
              </a:rPr>
              <a:t>       Чернявская </a:t>
            </a:r>
            <a:r>
              <a:rPr lang="ru-RU" sz="2000" i="1" dirty="0">
                <a:solidFill>
                  <a:srgbClr val="600030"/>
                </a:solidFill>
                <a:latin typeface="Century Schoolbook" panose="02040604050505020304" pitchFamily="18" charset="0"/>
              </a:rPr>
              <a:t>Я.А., Розанов И.И. Русская советская детская литература. – 2 –е изд., перераб. и доп.- Мн.: Высш. шк., 1984</a:t>
            </a:r>
            <a:r>
              <a:rPr lang="ru-RU" sz="2000" i="1" dirty="0" smtClean="0">
                <a:solidFill>
                  <a:srgbClr val="600030"/>
                </a:solidFill>
                <a:latin typeface="Century Schoolbook" panose="02040604050505020304" pitchFamily="18" charset="0"/>
              </a:rPr>
              <a:t>.</a:t>
            </a:r>
          </a:p>
          <a:p>
            <a:r>
              <a:rPr lang="ru-RU" sz="2000" i="1" dirty="0" smtClean="0">
                <a:solidFill>
                  <a:srgbClr val="600030"/>
                </a:solidFill>
                <a:latin typeface="Century Schoolbook" panose="02040604050505020304" pitchFamily="18" charset="0"/>
              </a:rPr>
              <a:t>       Детская </a:t>
            </a:r>
            <a:r>
              <a:rPr lang="ru-RU" sz="2000" i="1" dirty="0">
                <a:solidFill>
                  <a:srgbClr val="600030"/>
                </a:solidFill>
                <a:latin typeface="Century Schoolbook" panose="02040604050505020304" pitchFamily="18" charset="0"/>
              </a:rPr>
              <a:t>литература: учебник для среднего профессионального образования / В. К. </a:t>
            </a:r>
            <a:r>
              <a:rPr lang="ru-RU" sz="2000" i="1" dirty="0" smtClean="0">
                <a:solidFill>
                  <a:srgbClr val="600030"/>
                </a:solidFill>
                <a:latin typeface="Century Schoolbook" panose="02040604050505020304" pitchFamily="18" charset="0"/>
              </a:rPr>
              <a:t>  Сигов </a:t>
            </a:r>
            <a:r>
              <a:rPr lang="ru-RU" sz="2000" i="1" dirty="0">
                <a:solidFill>
                  <a:srgbClr val="600030"/>
                </a:solidFill>
                <a:latin typeface="Century Schoolbook" panose="02040604050505020304" pitchFamily="18" charset="0"/>
              </a:rPr>
              <a:t>[и др.]; под научной редакцией В. К. Сигова. — Москва: Издательство Юрайт, 2020. — 532 с. — (Профессиональное образование). — ISBN 978-5-534-11615-1. — Текст: электронный // ЭБС Юрайт [сайт]. — URL: https://urait.ru/bcode/449251 (дата обращения: 05.03.2020</a:t>
            </a:r>
            <a:r>
              <a:rPr lang="ru-RU" sz="2000" i="1" dirty="0" smtClean="0">
                <a:solidFill>
                  <a:srgbClr val="600030"/>
                </a:solidFill>
                <a:latin typeface="Century Schoolbook" panose="02040604050505020304" pitchFamily="18" charset="0"/>
              </a:rPr>
              <a:t>).</a:t>
            </a:r>
          </a:p>
          <a:p>
            <a:endParaRPr lang="ru-RU" sz="2000" i="1" dirty="0" smtClean="0">
              <a:solidFill>
                <a:srgbClr val="600030"/>
              </a:solidFill>
              <a:latin typeface="Century Schoolbook" panose="02040604050505020304" pitchFamily="18" charset="0"/>
            </a:endParaRPr>
          </a:p>
          <a:p>
            <a:r>
              <a:rPr lang="ru-RU" sz="2000" i="1" dirty="0">
                <a:solidFill>
                  <a:srgbClr val="600030"/>
                </a:solidFill>
                <a:latin typeface="Century Schoolbook" panose="02040604050505020304" pitchFamily="18" charset="0"/>
              </a:rPr>
              <a:t> </a:t>
            </a:r>
            <a:r>
              <a:rPr lang="ru-RU" sz="2000" i="1" dirty="0" smtClean="0">
                <a:solidFill>
                  <a:srgbClr val="600030"/>
                </a:solidFill>
                <a:latin typeface="Century Schoolbook" panose="02040604050505020304" pitchFamily="18" charset="0"/>
              </a:rPr>
              <a:t>       </a:t>
            </a:r>
            <a:r>
              <a:rPr lang="ru-RU" sz="2000" b="1" i="1" dirty="0" smtClean="0">
                <a:solidFill>
                  <a:srgbClr val="600030"/>
                </a:solidFill>
                <a:latin typeface="Century Schoolbook" panose="02040604050505020304" pitchFamily="18" charset="0"/>
              </a:rPr>
              <a:t>Выучить и рассказать выразительно стихотворение В. Маяковского, входящее в круг детского чтения </a:t>
            </a:r>
            <a:r>
              <a:rPr lang="ru-RU" sz="2000" i="1" dirty="0" smtClean="0">
                <a:solidFill>
                  <a:srgbClr val="600030"/>
                </a:solidFill>
                <a:latin typeface="Century Schoolbook" panose="02040604050505020304" pitchFamily="18" charset="0"/>
              </a:rPr>
              <a:t>по «Программе От рождения до 7 лет».</a:t>
            </a:r>
          </a:p>
          <a:p>
            <a:endParaRPr lang="ru-RU" sz="2000" i="1" dirty="0">
              <a:solidFill>
                <a:srgbClr val="600030"/>
              </a:solidFill>
              <a:latin typeface="Century Schoolbook" panose="02040604050505020304" pitchFamily="18" charset="0"/>
            </a:endParaRPr>
          </a:p>
          <a:p>
            <a:r>
              <a:rPr lang="ru-RU" sz="2000" b="1" i="1" dirty="0" smtClean="0">
                <a:solidFill>
                  <a:srgbClr val="600030"/>
                </a:solidFill>
                <a:latin typeface="Century Schoolbook" panose="02040604050505020304" pitchFamily="18" charset="0"/>
              </a:rPr>
              <a:t>       Используя слайд- лекцию, составить биографию В.В. Маяковского для детей дошкольного возраста.</a:t>
            </a:r>
          </a:p>
          <a:p>
            <a:endParaRPr lang="ru-RU" sz="2400" i="1" dirty="0">
              <a:solidFill>
                <a:srgbClr val="600030"/>
              </a:solidFill>
              <a:latin typeface="Century Schoolbook" panose="02040604050505020304" pitchFamily="18" charset="0"/>
            </a:endParaRPr>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76064" y="1665501"/>
            <a:ext cx="2536868" cy="4057089"/>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9029700" y="5870883"/>
            <a:ext cx="2883232" cy="584775"/>
          </a:xfrm>
          <a:prstGeom prst="rect">
            <a:avLst/>
          </a:prstGeom>
          <a:noFill/>
        </p:spPr>
        <p:txBody>
          <a:bodyPr wrap="square" rtlCol="0">
            <a:spAutoFit/>
          </a:bodyPr>
          <a:lstStyle/>
          <a:p>
            <a:pPr algn="r"/>
            <a:r>
              <a:rPr lang="ru-RU" sz="1600" i="1" dirty="0">
                <a:latin typeface="Century Schoolbook" panose="02040604050505020304" pitchFamily="18" charset="0"/>
              </a:rPr>
              <a:t>Революционные плакаты </a:t>
            </a:r>
            <a:endParaRPr lang="ru-RU" sz="1600" i="1" dirty="0" smtClean="0">
              <a:latin typeface="Century Schoolbook" panose="02040604050505020304" pitchFamily="18" charset="0"/>
            </a:endParaRPr>
          </a:p>
          <a:p>
            <a:pPr algn="r"/>
            <a:r>
              <a:rPr lang="ru-RU" sz="1600" i="1" dirty="0" smtClean="0">
                <a:latin typeface="Century Schoolbook" panose="02040604050505020304" pitchFamily="18" charset="0"/>
              </a:rPr>
              <a:t>В</a:t>
            </a:r>
            <a:r>
              <a:rPr lang="ru-RU" sz="1600" i="1" dirty="0">
                <a:latin typeface="Century Schoolbook" panose="02040604050505020304" pitchFamily="18" charset="0"/>
              </a:rPr>
              <a:t>. Маяковского</a:t>
            </a:r>
          </a:p>
        </p:txBody>
      </p:sp>
    </p:spTree>
    <p:extLst>
      <p:ext uri="{BB962C8B-B14F-4D97-AF65-F5344CB8AC3E}">
        <p14:creationId xmlns:p14="http://schemas.microsoft.com/office/powerpoint/2010/main" val="94439259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0" y="235527"/>
            <a:ext cx="9254836" cy="523220"/>
          </a:xfrm>
          <a:prstGeom prst="rect">
            <a:avLst/>
          </a:prstGeom>
          <a:noFill/>
        </p:spPr>
        <p:txBody>
          <a:bodyPr wrap="square" rtlCol="0">
            <a:spAutoFit/>
          </a:bodyPr>
          <a:lstStyle/>
          <a:p>
            <a:r>
              <a:rPr lang="ru-RU" sz="2800" b="1" i="1" dirty="0" smtClean="0">
                <a:solidFill>
                  <a:srgbClr val="600030"/>
                </a:solidFill>
                <a:latin typeface="Century Schoolbook" panose="02040604050505020304" pitchFamily="18" charset="0"/>
                <a:cs typeface="Times New Roman" panose="02020603050405020304" pitchFamily="18" charset="0"/>
              </a:rPr>
              <a:t>Источники</a:t>
            </a:r>
            <a:endParaRPr lang="ru-RU" sz="2800" b="1" i="1" dirty="0">
              <a:solidFill>
                <a:srgbClr val="600030"/>
              </a:solidFill>
              <a:latin typeface="Century Schoolbook" panose="02040604050505020304" pitchFamily="18" charset="0"/>
              <a:cs typeface="Times New Roman" panose="02020603050405020304" pitchFamily="18" charset="0"/>
            </a:endParaRPr>
          </a:p>
        </p:txBody>
      </p:sp>
      <p:sp>
        <p:nvSpPr>
          <p:cNvPr id="3" name="TextBox 2"/>
          <p:cNvSpPr txBox="1"/>
          <p:nvPr/>
        </p:nvSpPr>
        <p:spPr>
          <a:xfrm>
            <a:off x="332508" y="758747"/>
            <a:ext cx="11665527" cy="4033861"/>
          </a:xfrm>
          <a:prstGeom prst="rect">
            <a:avLst/>
          </a:prstGeom>
          <a:noFill/>
        </p:spPr>
        <p:txBody>
          <a:bodyPr wrap="square" rtlCol="0">
            <a:spAutoFit/>
          </a:bodyPr>
          <a:lstStyle/>
          <a:p>
            <a:pPr marL="342900" indent="-342900" fontAlgn="t">
              <a:lnSpc>
                <a:spcPct val="107000"/>
              </a:lnSpc>
              <a:spcBef>
                <a:spcPts val="750"/>
              </a:spcBef>
              <a:spcAft>
                <a:spcPts val="0"/>
              </a:spcAft>
              <a:buFont typeface="Arial" panose="020B0604020202020204" pitchFamily="34" charset="0"/>
              <a:buChar char="•"/>
            </a:pPr>
            <a:r>
              <a:rPr lang="ru-RU" sz="1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Алексеева О.В., Брандис Е. П., Гроденский Г.П., Макарова. В.А., Привалова Е.П., Шилегодский С.П. Детская литература. Пособие для педагогических училищ</a:t>
            </a:r>
            <a:r>
              <a:rPr lang="ru-RU" sz="1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1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a:t>
            </a:r>
            <a:r>
              <a:rPr lang="ru-RU" sz="1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 Учпедгиз, 1956. 334с.</a:t>
            </a:r>
            <a:endParaRPr lang="ru-RU" sz="1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indent="-342900" fontAlgn="t">
              <a:lnSpc>
                <a:spcPct val="107000"/>
              </a:lnSpc>
              <a:spcBef>
                <a:spcPts val="750"/>
              </a:spcBef>
              <a:spcAft>
                <a:spcPts val="0"/>
              </a:spcAft>
              <a:buFont typeface="Arial" panose="020B0604020202020204" pitchFamily="34" charset="0"/>
              <a:buChar char="•"/>
            </a:pPr>
            <a:r>
              <a:rPr lang="ru-RU" sz="1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Владимир </a:t>
            </a:r>
            <a:r>
              <a:rPr lang="ru-RU" sz="1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Маяковский: творческая деятельность поэта... culture.ru›materials/175334/i-eto-mayakovskii    И это — Маяковский.</a:t>
            </a:r>
          </a:p>
          <a:p>
            <a:pPr marL="342900" indent="-342900" fontAlgn="t">
              <a:lnSpc>
                <a:spcPct val="107000"/>
              </a:lnSpc>
              <a:spcBef>
                <a:spcPts val="750"/>
              </a:spcBef>
              <a:spcAft>
                <a:spcPts val="0"/>
              </a:spcAft>
              <a:buFont typeface="Arial" panose="020B0604020202020204" pitchFamily="34" charset="0"/>
              <a:buChar char="•"/>
            </a:pPr>
            <a:r>
              <a:rPr lang="ru-RU" sz="1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Воронцов </a:t>
            </a:r>
            <a:r>
              <a:rPr lang="ru-RU" sz="1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 Колосков А. Новое и старое о Маяковском // </a:t>
            </a:r>
            <a:r>
              <a:rPr lang="ru-RU" sz="1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Литература и жизнь. 1959. 7 янв. № 3. С. 2</a:t>
            </a:r>
            <a:r>
              <a:rPr lang="ru-RU" sz="1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a:t>
            </a:r>
          </a:p>
          <a:p>
            <a:pPr marL="342900" indent="-342900" fontAlgn="t">
              <a:lnSpc>
                <a:spcPct val="107000"/>
              </a:lnSpc>
              <a:spcBef>
                <a:spcPts val="750"/>
              </a:spcBef>
              <a:spcAft>
                <a:spcPts val="0"/>
              </a:spcAft>
              <a:buFont typeface="Arial" panose="020B0604020202020204" pitchFamily="34" charset="0"/>
              <a:buChar char="•"/>
            </a:pPr>
            <a:r>
              <a:rPr lang="ru-RU" sz="1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Детская литература: Учеб. Пособие для учащихся пед. Уч-щ по спец. № 03.08 «Дошкольное воспитание» / В.П. Аникин, В.В. Агеносов, Э.З. Ганкина и др.; Под ред. Е.Е. Зубаревой. </a:t>
            </a:r>
            <a:r>
              <a:rPr lang="ru-RU" sz="1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3-е изд., дораб.- М.: Просвещение,1989.- 399с.</a:t>
            </a:r>
          </a:p>
          <a:p>
            <a:pPr marL="342900" indent="-342900" fontAlgn="t">
              <a:lnSpc>
                <a:spcPct val="107000"/>
              </a:lnSpc>
              <a:spcBef>
                <a:spcPts val="750"/>
              </a:spcBef>
              <a:spcAft>
                <a:spcPts val="0"/>
              </a:spcAft>
              <a:buFont typeface="Arial" panose="020B0604020202020204" pitchFamily="34" charset="0"/>
              <a:buChar char="•"/>
            </a:pPr>
            <a:r>
              <a:rPr lang="ru-RU" sz="1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Детская литература: учебник для среднего профессионального образования / В. К. Сигов [и др.]; под научной редакцией В. К. Сигова. </a:t>
            </a:r>
            <a:r>
              <a:rPr lang="ru-RU" sz="1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Москва: Издательство Юрайт, 2020. — 532 с. — (Профессиональное образование). — ISBN 978-5-534-11615-1. — Текст: электронный // ЭБС Юрайт [сайт]. — URL: https://urait.ru/bcode/449251 (дата обращения: 05.03.2020).</a:t>
            </a:r>
            <a:endParaRPr lang="ru-RU" sz="1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marL="342900" indent="-342900" fontAlgn="t">
              <a:lnSpc>
                <a:spcPct val="107000"/>
              </a:lnSpc>
              <a:spcBef>
                <a:spcPts val="750"/>
              </a:spcBef>
              <a:spcAft>
                <a:spcPts val="0"/>
              </a:spcAft>
              <a:buFont typeface="Arial" panose="020B0604020202020204" pitchFamily="34" charset="0"/>
              <a:buChar char="•"/>
            </a:pPr>
            <a:r>
              <a:rPr lang="ru-RU" sz="1400" b="1"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Катанян В.А. Маяковский: Хроника жизни и деятельности / Отв. ред. А.Е. Парнис.</a:t>
            </a:r>
            <a:r>
              <a:rPr lang="ru-RU" sz="1400"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 5-е изд., доп. М.: Советский писатель, 1985. 648 с</a:t>
            </a:r>
            <a:r>
              <a:rPr lang="ru-RU" sz="1400" i="1" dirty="0" smtClean="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a:t>
            </a:r>
          </a:p>
          <a:p>
            <a:pPr fontAlgn="t">
              <a:lnSpc>
                <a:spcPct val="107000"/>
              </a:lnSpc>
              <a:spcBef>
                <a:spcPts val="750"/>
              </a:spcBef>
              <a:spcAft>
                <a:spcPts val="0"/>
              </a:spcAft>
            </a:pPr>
            <a:endParaRPr lang="ru-RU" sz="2000" i="1" dirty="0">
              <a:solidFill>
                <a:srgbClr val="60003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extBox 3"/>
          <p:cNvSpPr txBox="1"/>
          <p:nvPr/>
        </p:nvSpPr>
        <p:spPr>
          <a:xfrm>
            <a:off x="332507" y="4291189"/>
            <a:ext cx="11665528" cy="1948610"/>
          </a:xfrm>
          <a:prstGeom prst="rect">
            <a:avLst/>
          </a:prstGeom>
          <a:noFill/>
        </p:spPr>
        <p:txBody>
          <a:bodyPr wrap="square" rtlCol="0">
            <a:spAutoFit/>
          </a:bodyPr>
          <a:lstStyle/>
          <a:p>
            <a:pPr marL="342900" lvl="0" indent="-342900" fontAlgn="t">
              <a:lnSpc>
                <a:spcPct val="107000"/>
              </a:lnSpc>
              <a:spcBef>
                <a:spcPts val="750"/>
              </a:spcBef>
              <a:buFont typeface="Arial" panose="020B0604020202020204" pitchFamily="34" charset="0"/>
              <a:buChar char="•"/>
            </a:pPr>
            <a:r>
              <a:rPr lang="ru-RU" sz="1400" b="1"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Маяковская Л. Так ли жил Маяковский?: Письмо в редакцию </a:t>
            </a:r>
            <a:r>
              <a:rPr lang="ru-RU" sz="1400"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 Комсомольская правда. 1959. 9 апр. № 83. С. 4.</a:t>
            </a:r>
          </a:p>
          <a:p>
            <a:pPr marL="342900" lvl="0" indent="-342900" fontAlgn="t">
              <a:lnSpc>
                <a:spcPct val="107000"/>
              </a:lnSpc>
              <a:spcBef>
                <a:spcPts val="750"/>
              </a:spcBef>
              <a:buFont typeface="Arial" panose="020B0604020202020204" pitchFamily="34" charset="0"/>
              <a:buChar char="•"/>
            </a:pPr>
            <a:r>
              <a:rPr lang="ru-RU" sz="1400" b="1"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Маяковский: По рождению я грузин, а по национальности... </a:t>
            </a:r>
            <a:r>
              <a:rPr lang="ru-RU" sz="1400" i="1" dirty="0" smtClean="0">
                <a:solidFill>
                  <a:srgbClr val="600030"/>
                </a:solidFill>
                <a:latin typeface="Century Schoolbook" panose="02040604050505020304" pitchFamily="18" charset="0"/>
                <a:ea typeface="Calibri" panose="020F0502020204030204" pitchFamily="34" charset="0"/>
                <a:cs typeface="Times New Roman" panose="02020603050405020304" pitchFamily="18" charset="0"/>
              </a:rPr>
              <a:t>vm.ru›culture/468315…po-rozhdeniyu…gruzin…russkij</a:t>
            </a:r>
            <a:endParaRPr lang="ru-RU" sz="1400" b="1" i="1" dirty="0" smtClean="0">
              <a:solidFill>
                <a:srgbClr val="600030"/>
              </a:solidFill>
              <a:latin typeface="Century Schoolbook" panose="02040604050505020304" pitchFamily="18" charset="0"/>
              <a:cs typeface="Times New Roman" panose="02020603050405020304" pitchFamily="18" charset="0"/>
            </a:endParaRPr>
          </a:p>
          <a:p>
            <a:pPr marL="342900" indent="-342900">
              <a:buFont typeface="Arial" panose="020B0604020202020204" pitchFamily="34" charset="0"/>
              <a:buChar char="•"/>
            </a:pPr>
            <a:r>
              <a:rPr lang="ru-RU" sz="1400" b="1" i="1" dirty="0" smtClean="0">
                <a:solidFill>
                  <a:srgbClr val="600030"/>
                </a:solidFill>
                <a:latin typeface="Century Schoolbook" panose="02040604050505020304" pitchFamily="18" charset="0"/>
                <a:cs typeface="Times New Roman" panose="02020603050405020304" pitchFamily="18" charset="0"/>
              </a:rPr>
              <a:t>Метченко </a:t>
            </a:r>
            <a:r>
              <a:rPr lang="ru-RU" sz="1400" b="1" i="1" dirty="0">
                <a:solidFill>
                  <a:srgbClr val="600030"/>
                </a:solidFill>
                <a:latin typeface="Century Schoolbook" panose="02040604050505020304" pitchFamily="18" charset="0"/>
                <a:cs typeface="Times New Roman" panose="02020603050405020304" pitchFamily="18" charset="0"/>
              </a:rPr>
              <a:t>А.И. Против субъективистских измышлений о творчестве Маяковского // </a:t>
            </a:r>
            <a:r>
              <a:rPr lang="ru-RU" sz="1400" i="1" dirty="0">
                <a:solidFill>
                  <a:srgbClr val="600030"/>
                </a:solidFill>
                <a:latin typeface="Century Schoolbook" panose="02040604050505020304" pitchFamily="18" charset="0"/>
                <a:cs typeface="Times New Roman" panose="02020603050405020304" pitchFamily="18" charset="0"/>
              </a:rPr>
              <a:t>Коммунист. 1957. № 18. С. 69-82</a:t>
            </a:r>
            <a:r>
              <a:rPr lang="ru-RU" sz="1400" i="1" dirty="0" smtClean="0">
                <a:solidFill>
                  <a:srgbClr val="600030"/>
                </a:solidFill>
                <a:latin typeface="Century Schoolbook" panose="02040604050505020304" pitchFamily="18" charset="0"/>
                <a:cs typeface="Times New Roman" panose="02020603050405020304" pitchFamily="18" charset="0"/>
              </a:rPr>
              <a:t>.</a:t>
            </a:r>
          </a:p>
          <a:p>
            <a:pPr marL="342900" indent="-342900">
              <a:buFont typeface="Arial" panose="020B0604020202020204" pitchFamily="34" charset="0"/>
              <a:buChar char="•"/>
            </a:pPr>
            <a:r>
              <a:rPr lang="ru-RU" sz="1400" b="1" i="1" dirty="0" smtClean="0">
                <a:solidFill>
                  <a:srgbClr val="600030"/>
                </a:solidFill>
                <a:latin typeface="Century Schoolbook" panose="02040604050505020304" pitchFamily="18" charset="0"/>
                <a:cs typeface="Times New Roman" panose="02020603050405020304" pitchFamily="18" charset="0"/>
              </a:rPr>
              <a:t>Смородин </a:t>
            </a:r>
            <a:r>
              <a:rPr lang="ru-RU" sz="1400" b="1" i="1" dirty="0">
                <a:solidFill>
                  <a:srgbClr val="600030"/>
                </a:solidFill>
                <a:latin typeface="Century Schoolbook" panose="02040604050505020304" pitchFamily="18" charset="0"/>
                <a:cs typeface="Times New Roman" panose="02020603050405020304" pitchFamily="18" charset="0"/>
              </a:rPr>
              <a:t>А. Изучение наследия Маяковского </a:t>
            </a:r>
            <a:r>
              <a:rPr lang="ru-RU" sz="1400" i="1" dirty="0">
                <a:solidFill>
                  <a:srgbClr val="600030"/>
                </a:solidFill>
                <a:latin typeface="Century Schoolbook" panose="02040604050505020304" pitchFamily="18" charset="0"/>
                <a:cs typeface="Times New Roman" panose="02020603050405020304" pitchFamily="18" charset="0"/>
              </a:rPr>
              <a:t>// Русская литература. 1959. № 1. С. 228-235</a:t>
            </a:r>
            <a:r>
              <a:rPr lang="ru-RU" sz="1400" i="1" dirty="0" smtClean="0">
                <a:solidFill>
                  <a:srgbClr val="600030"/>
                </a:solidFill>
                <a:latin typeface="Century Schoolbook" panose="02040604050505020304" pitchFamily="18" charset="0"/>
                <a:cs typeface="Times New Roman" panose="02020603050405020304" pitchFamily="18" charset="0"/>
              </a:rPr>
              <a:t>.</a:t>
            </a:r>
          </a:p>
          <a:p>
            <a:pPr marL="342900" indent="-342900">
              <a:buFont typeface="Arial" panose="020B0604020202020204" pitchFamily="34" charset="0"/>
              <a:buChar char="•"/>
            </a:pPr>
            <a:r>
              <a:rPr lang="ru-RU" sz="1400" b="1" i="1" dirty="0">
                <a:solidFill>
                  <a:srgbClr val="600030"/>
                </a:solidFill>
                <a:latin typeface="Century Schoolbook" panose="02040604050505020304" pitchFamily="18" charset="0"/>
                <a:cs typeface="Times New Roman" panose="02020603050405020304" pitchFamily="18" charset="0"/>
              </a:rPr>
              <a:t>Черемин Г. Нью-Йоркский сборник материалов по истории русской литературы </a:t>
            </a:r>
            <a:r>
              <a:rPr lang="ru-RU" sz="1400" i="1" dirty="0">
                <a:solidFill>
                  <a:srgbClr val="600030"/>
                </a:solidFill>
                <a:latin typeface="Century Schoolbook" panose="02040604050505020304" pitchFamily="18" charset="0"/>
                <a:cs typeface="Times New Roman" panose="02020603050405020304" pitchFamily="18" charset="0"/>
              </a:rPr>
              <a:t>// Вопросы литературы. 1957. № 8. С. 248-254</a:t>
            </a:r>
            <a:r>
              <a:rPr lang="ru-RU" sz="1400" i="1" dirty="0" smtClean="0">
                <a:solidFill>
                  <a:srgbClr val="600030"/>
                </a:solidFill>
                <a:latin typeface="Century Schoolbook" panose="02040604050505020304" pitchFamily="18" charset="0"/>
                <a:cs typeface="Times New Roman" panose="02020603050405020304" pitchFamily="18" charset="0"/>
              </a:rPr>
              <a:t>.</a:t>
            </a:r>
          </a:p>
          <a:p>
            <a:pPr marL="342900" indent="-342900">
              <a:buFont typeface="Arial" panose="020B0604020202020204" pitchFamily="34" charset="0"/>
              <a:buChar char="•"/>
            </a:pPr>
            <a:r>
              <a:rPr lang="ru-RU" sz="1400" b="1" i="1" dirty="0" smtClean="0">
                <a:solidFill>
                  <a:srgbClr val="600030"/>
                </a:solidFill>
                <a:latin typeface="Century Schoolbook" panose="02040604050505020304" pitchFamily="18" charset="0"/>
                <a:cs typeface="Times New Roman" panose="02020603050405020304" pitchFamily="18" charset="0"/>
              </a:rPr>
              <a:t>Чернявская Я.А., Розанов И.И. Русская советская детская литература</a:t>
            </a:r>
            <a:r>
              <a:rPr lang="ru-RU" sz="1400" i="1" dirty="0" smtClean="0">
                <a:solidFill>
                  <a:srgbClr val="600030"/>
                </a:solidFill>
                <a:latin typeface="Century Schoolbook" panose="02040604050505020304" pitchFamily="18" charset="0"/>
                <a:cs typeface="Times New Roman" panose="02020603050405020304" pitchFamily="18" charset="0"/>
              </a:rPr>
              <a:t>. – 2 –е изд., перераб. и доп.- Мн.: Высш. шк., 1984. – 512с.</a:t>
            </a:r>
            <a:endParaRPr lang="ru-RU" sz="1400" i="1" dirty="0">
              <a:solidFill>
                <a:srgbClr val="60003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358949324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2457" y="450760"/>
            <a:ext cx="10502619" cy="1077218"/>
          </a:xfrm>
          <a:prstGeom prst="rect">
            <a:avLst/>
          </a:prstGeom>
          <a:noFill/>
        </p:spPr>
        <p:txBody>
          <a:bodyPr wrap="square" rtlCol="0">
            <a:spAutoFit/>
          </a:bodyPr>
          <a:lstStyle/>
          <a:p>
            <a:pPr lvl="0" algn="ctr"/>
            <a:r>
              <a:rPr lang="ru-RU" sz="3200" b="1" i="1" dirty="0" smtClean="0">
                <a:solidFill>
                  <a:srgbClr val="600030"/>
                </a:solidFill>
                <a:latin typeface="Times New Roman" panose="02020603050405020304" pitchFamily="18" charset="0"/>
                <a:cs typeface="Times New Roman" panose="02020603050405020304" pitchFamily="18" charset="0"/>
              </a:rPr>
              <a:t>Понравилась </a:t>
            </a:r>
            <a:r>
              <a:rPr lang="ru-RU" sz="3200" b="1" i="1" dirty="0">
                <a:solidFill>
                  <a:srgbClr val="600030"/>
                </a:solidFill>
                <a:latin typeface="Times New Roman" panose="02020603050405020304" pitchFamily="18" charset="0"/>
                <a:cs typeface="Times New Roman" panose="02020603050405020304" pitchFamily="18" charset="0"/>
              </a:rPr>
              <a:t>презентация?</a:t>
            </a:r>
          </a:p>
          <a:p>
            <a:pPr lvl="0"/>
            <a:r>
              <a:rPr lang="ru-RU" sz="3200" b="1" i="1" dirty="0" smtClean="0">
                <a:solidFill>
                  <a:srgbClr val="001132"/>
                </a:solidFill>
                <a:latin typeface="Times New Roman" panose="02020603050405020304" pitchFamily="18" charset="0"/>
                <a:cs typeface="Times New Roman" panose="02020603050405020304" pitchFamily="18" charset="0"/>
              </a:rPr>
              <a:t> </a:t>
            </a:r>
            <a:endParaRPr lang="ru-RU" sz="3200" b="1" i="1" dirty="0">
              <a:solidFill>
                <a:srgbClr val="001132"/>
              </a:solidFill>
              <a:latin typeface="Times New Roman" panose="02020603050405020304" pitchFamily="18" charset="0"/>
              <a:cs typeface="Times New Roman" panose="02020603050405020304" pitchFamily="18" charset="0"/>
            </a:endParaRPr>
          </a:p>
        </p:txBody>
      </p:sp>
      <p:cxnSp>
        <p:nvCxnSpPr>
          <p:cNvPr id="6" name="Прямая соединительная линия 5"/>
          <p:cNvCxnSpPr/>
          <p:nvPr/>
        </p:nvCxnSpPr>
        <p:spPr>
          <a:xfrm flipV="1">
            <a:off x="218941" y="1094704"/>
            <a:ext cx="11590986" cy="12879"/>
          </a:xfrm>
          <a:prstGeom prst="line">
            <a:avLst/>
          </a:prstGeom>
          <a:ln>
            <a:solidFill>
              <a:srgbClr val="60003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347730" y="1197736"/>
            <a:ext cx="11462197" cy="2554545"/>
          </a:xfrm>
          <a:prstGeom prst="rect">
            <a:avLst/>
          </a:prstGeom>
          <a:noFill/>
        </p:spPr>
        <p:txBody>
          <a:bodyPr wrap="square" rtlCol="0">
            <a:spAutoFit/>
          </a:bodyPr>
          <a:lstStyle/>
          <a:p>
            <a:pPr lvl="0"/>
            <a:r>
              <a:rPr lang="ru-RU" sz="2000" i="1" dirty="0" smtClean="0">
                <a:solidFill>
                  <a:srgbClr val="600030"/>
                </a:solidFill>
                <a:latin typeface="Times New Roman" panose="02020603050405020304" pitchFamily="18" charset="0"/>
                <a:cs typeface="Times New Roman" panose="02020603050405020304" pitchFamily="18" charset="0"/>
              </a:rPr>
              <a:t>       Зайди </a:t>
            </a:r>
            <a:r>
              <a:rPr lang="ru-RU" sz="2000" i="1" dirty="0">
                <a:solidFill>
                  <a:srgbClr val="600030"/>
                </a:solidFill>
                <a:latin typeface="Times New Roman" panose="02020603050405020304" pitchFamily="18" charset="0"/>
                <a:cs typeface="Times New Roman" panose="02020603050405020304" pitchFamily="18" charset="0"/>
              </a:rPr>
              <a:t>в другие  разделы сайта, чтобы по разделам " Навигации" почитать интересные статьи или посмотреть презентации, дидактические материалы по предметам (педагогика, методика развития детской речи, теоретические основы взаимодействия </a:t>
            </a:r>
            <a:r>
              <a:rPr lang="ru-RU" sz="2000" i="1" dirty="0" smtClean="0">
                <a:solidFill>
                  <a:srgbClr val="600030"/>
                </a:solidFill>
                <a:latin typeface="Times New Roman" panose="02020603050405020304" pitchFamily="18" charset="0"/>
                <a:cs typeface="Times New Roman" panose="02020603050405020304" pitchFamily="18" charset="0"/>
              </a:rPr>
              <a:t>ДОО </a:t>
            </a:r>
            <a:r>
              <a:rPr lang="ru-RU" sz="2000" i="1" dirty="0">
                <a:solidFill>
                  <a:srgbClr val="600030"/>
                </a:solidFill>
                <a:latin typeface="Times New Roman" panose="02020603050405020304" pitchFamily="18" charset="0"/>
                <a:cs typeface="Times New Roman" panose="02020603050405020304" pitchFamily="18" charset="0"/>
              </a:rPr>
              <a:t>и родителей); материал для подготовки к зачётам, контрольным работам, педагогической практике, экзаменам, курсовым и дипломным работам; организации мониторинга в ДОО. </a:t>
            </a:r>
          </a:p>
          <a:p>
            <a:pPr lvl="0"/>
            <a:endParaRPr lang="ru-RU" sz="2000" i="1" dirty="0">
              <a:solidFill>
                <a:srgbClr val="600030"/>
              </a:solidFill>
              <a:latin typeface="Times New Roman" panose="02020603050405020304" pitchFamily="18" charset="0"/>
              <a:cs typeface="Times New Roman" panose="02020603050405020304" pitchFamily="18" charset="0"/>
            </a:endParaRPr>
          </a:p>
          <a:p>
            <a:pPr lvl="0"/>
            <a:r>
              <a:rPr lang="ru-RU" sz="2000" i="1" dirty="0">
                <a:solidFill>
                  <a:srgbClr val="600030"/>
                </a:solidFill>
                <a:latin typeface="Times New Roman" panose="02020603050405020304" pitchFamily="18" charset="0"/>
                <a:cs typeface="Times New Roman" panose="02020603050405020304" pitchFamily="18" charset="0"/>
              </a:rPr>
              <a:t>       </a:t>
            </a:r>
            <a:r>
              <a:rPr lang="ru-RU" sz="2000" b="1" i="1" dirty="0">
                <a:solidFill>
                  <a:srgbClr val="600030"/>
                </a:solidFill>
                <a:latin typeface="Times New Roman" panose="02020603050405020304" pitchFamily="18" charset="0"/>
                <a:cs typeface="Times New Roman" panose="02020603050405020304" pitchFamily="18" charset="0"/>
              </a:rPr>
              <a:t>Гольская Оксана Геннадьевна | сайт преподавателя...</a:t>
            </a:r>
            <a:r>
              <a:rPr lang="ru-RU" sz="2000" i="1" dirty="0">
                <a:solidFill>
                  <a:srgbClr val="600030"/>
                </a:solidFill>
                <a:latin typeface="Times New Roman" panose="02020603050405020304" pitchFamily="18" charset="0"/>
                <a:cs typeface="Times New Roman" panose="02020603050405020304" pitchFamily="18" charset="0"/>
              </a:rPr>
              <a:t>URL: http: //</a:t>
            </a:r>
            <a:r>
              <a:rPr lang="en-US" sz="2000" i="1" dirty="0" smtClean="0">
                <a:solidFill>
                  <a:srgbClr val="600030"/>
                </a:solidFill>
                <a:latin typeface="Times New Roman" panose="02020603050405020304" pitchFamily="18" charset="0"/>
                <a:cs typeface="Times New Roman" panose="02020603050405020304" pitchFamily="18" charset="0"/>
              </a:rPr>
              <a:t>nsportal.ru›golskaya-oksana</a:t>
            </a:r>
            <a:endParaRPr lang="ru-RU" sz="2000" i="1" dirty="0" smtClean="0">
              <a:solidFill>
                <a:srgbClr val="600030"/>
              </a:solidFill>
              <a:latin typeface="Times New Roman" panose="02020603050405020304" pitchFamily="18" charset="0"/>
              <a:cs typeface="Times New Roman" panose="02020603050405020304" pitchFamily="18" charset="0"/>
            </a:endParaRPr>
          </a:p>
          <a:p>
            <a:pPr lvl="0"/>
            <a:endParaRPr lang="ru-RU" sz="2000" i="1" dirty="0">
              <a:solidFill>
                <a:srgbClr val="000E2A"/>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347730" y="3743038"/>
            <a:ext cx="9858894" cy="707886"/>
          </a:xfrm>
          <a:prstGeom prst="rect">
            <a:avLst/>
          </a:prstGeom>
          <a:noFill/>
        </p:spPr>
        <p:txBody>
          <a:bodyPr wrap="square" rtlCol="0">
            <a:spAutoFit/>
          </a:bodyPr>
          <a:lstStyle/>
          <a:p>
            <a:r>
              <a:rPr lang="ru-RU" sz="2000" i="1" dirty="0">
                <a:solidFill>
                  <a:srgbClr val="000E2A"/>
                </a:solidFill>
                <a:latin typeface="Times New Roman" panose="02020603050405020304" pitchFamily="18" charset="0"/>
                <a:cs typeface="Times New Roman" panose="02020603050405020304" pitchFamily="18" charset="0"/>
              </a:rPr>
              <a:t> </a:t>
            </a:r>
            <a:r>
              <a:rPr lang="ru-RU" sz="2000" i="1" dirty="0" smtClean="0">
                <a:solidFill>
                  <a:srgbClr val="000E2A"/>
                </a:solidFill>
                <a:latin typeface="Times New Roman" panose="02020603050405020304" pitchFamily="18" charset="0"/>
                <a:cs typeface="Times New Roman" panose="02020603050405020304" pitchFamily="18" charset="0"/>
              </a:rPr>
              <a:t>       </a:t>
            </a:r>
            <a:r>
              <a:rPr lang="ru-RU" sz="2000" i="1" dirty="0" smtClean="0">
                <a:solidFill>
                  <a:srgbClr val="600030"/>
                </a:solidFill>
                <a:latin typeface="Times New Roman" panose="02020603050405020304" pitchFamily="18" charset="0"/>
                <a:cs typeface="Times New Roman" panose="02020603050405020304" pitchFamily="18" charset="0"/>
              </a:rPr>
              <a:t>Буду </a:t>
            </a:r>
            <a:r>
              <a:rPr lang="ru-RU" sz="2000" i="1" dirty="0">
                <a:solidFill>
                  <a:srgbClr val="600030"/>
                </a:solidFill>
                <a:latin typeface="Times New Roman" panose="02020603050405020304" pitchFamily="18" charset="0"/>
                <a:cs typeface="Times New Roman" panose="02020603050405020304" pitchFamily="18" charset="0"/>
              </a:rPr>
              <a:t>рада, если информация, размещённая на моём сайте, поможет Вам в работе и учёбе.</a:t>
            </a:r>
            <a:endParaRPr lang="ru-RU" dirty="0">
              <a:solidFill>
                <a:srgbClr val="600030"/>
              </a:solidFill>
            </a:endParaRPr>
          </a:p>
        </p:txBody>
      </p:sp>
      <p:sp>
        <p:nvSpPr>
          <p:cNvPr id="11" name="TextBox 10"/>
          <p:cNvSpPr txBox="1"/>
          <p:nvPr/>
        </p:nvSpPr>
        <p:spPr>
          <a:xfrm>
            <a:off x="2798679" y="5749724"/>
            <a:ext cx="5705341" cy="646331"/>
          </a:xfrm>
          <a:prstGeom prst="rect">
            <a:avLst/>
          </a:prstGeom>
          <a:noFill/>
        </p:spPr>
        <p:txBody>
          <a:bodyPr wrap="square" rtlCol="0">
            <a:spAutoFit/>
          </a:bodyPr>
          <a:lstStyle/>
          <a:p>
            <a:pPr lvl="0" algn="r"/>
            <a:r>
              <a:rPr lang="ru-RU" b="1" i="1" dirty="0">
                <a:solidFill>
                  <a:srgbClr val="600030"/>
                </a:solidFill>
                <a:latin typeface="Times New Roman" pitchFamily="18" charset="0"/>
                <a:cs typeface="Times New Roman" pitchFamily="18" charset="0"/>
              </a:rPr>
              <a:t>Преподаватель ГПОАУ АО АПК: </a:t>
            </a:r>
          </a:p>
          <a:p>
            <a:pPr lvl="0" algn="r"/>
            <a:r>
              <a:rPr lang="ru-RU" i="1" dirty="0">
                <a:solidFill>
                  <a:srgbClr val="600030"/>
                </a:solidFill>
                <a:latin typeface="Times New Roman" pitchFamily="18" charset="0"/>
                <a:cs typeface="Times New Roman" pitchFamily="18" charset="0"/>
              </a:rPr>
              <a:t>Гольская Оксана Геннадьевна</a:t>
            </a:r>
          </a:p>
        </p:txBody>
      </p:sp>
      <p:pic>
        <p:nvPicPr>
          <p:cNvPr id="9" name="Рисунок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29825" y="3873946"/>
            <a:ext cx="2162175" cy="2984054"/>
          </a:xfrm>
          <a:prstGeom prst="rect">
            <a:avLst/>
          </a:prstGeom>
        </p:spPr>
      </p:pic>
    </p:spTree>
    <p:extLst>
      <p:ext uri="{BB962C8B-B14F-4D97-AF65-F5344CB8AC3E}">
        <p14:creationId xmlns:p14="http://schemas.microsoft.com/office/powerpoint/2010/main" val="63585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706582" y="6215063"/>
            <a:ext cx="3859558" cy="492443"/>
          </a:xfrm>
          <a:prstGeom prst="rect">
            <a:avLst/>
          </a:prstGeom>
          <a:noFill/>
        </p:spPr>
        <p:txBody>
          <a:bodyPr wrap="square" rtlCol="0">
            <a:spAutoFit/>
          </a:bodyPr>
          <a:lstStyle/>
          <a:p>
            <a:pPr algn="r"/>
            <a:r>
              <a:rPr lang="ru-RU" sz="1400" b="1" i="1" dirty="0" smtClean="0">
                <a:solidFill>
                  <a:srgbClr val="333333"/>
                </a:solidFill>
                <a:latin typeface="Times New Roman" panose="02020603050405020304" pitchFamily="18" charset="0"/>
                <a:ea typeface="Times New Roman" panose="02020603050405020304" pitchFamily="18" charset="0"/>
              </a:rPr>
              <a:t>       </a:t>
            </a:r>
            <a:r>
              <a:rPr lang="ru-RU" sz="1200" b="1" i="1" dirty="0" smtClean="0">
                <a:solidFill>
                  <a:srgbClr val="600030"/>
                </a:solidFill>
                <a:latin typeface="Century Schoolbook" panose="02040604050505020304" pitchFamily="18" charset="0"/>
                <a:ea typeface="Times New Roman" panose="02020603050405020304" pitchFamily="18" charset="0"/>
              </a:rPr>
              <a:t>Рис.1. </a:t>
            </a:r>
            <a:r>
              <a:rPr lang="ru-RU" sz="1200" i="1" dirty="0" smtClean="0">
                <a:solidFill>
                  <a:srgbClr val="600030"/>
                </a:solidFill>
                <a:latin typeface="Century Schoolbook" panose="02040604050505020304" pitchFamily="18" charset="0"/>
                <a:ea typeface="Times New Roman" panose="02020603050405020304" pitchFamily="18" charset="0"/>
              </a:rPr>
              <a:t>Первая </a:t>
            </a:r>
            <a:r>
              <a:rPr lang="ru-RU" sz="1200" i="1" dirty="0">
                <a:solidFill>
                  <a:srgbClr val="600030"/>
                </a:solidFill>
                <a:latin typeface="Century Schoolbook" panose="02040604050505020304" pitchFamily="18" charset="0"/>
                <a:ea typeface="Times New Roman" panose="02020603050405020304" pitchFamily="18" charset="0"/>
              </a:rPr>
              <a:t>фотография </a:t>
            </a:r>
            <a:r>
              <a:rPr lang="ru-RU" sz="1200" i="1" dirty="0" smtClean="0">
                <a:solidFill>
                  <a:srgbClr val="600030"/>
                </a:solidFill>
                <a:latin typeface="Century Schoolbook" panose="02040604050505020304" pitchFamily="18" charset="0"/>
                <a:ea typeface="Times New Roman" panose="02020603050405020304" pitchFamily="18" charset="0"/>
              </a:rPr>
              <a:t>В. Маяковского (3 года) с </a:t>
            </a:r>
            <a:r>
              <a:rPr lang="ru-RU" sz="1200" i="1" dirty="0">
                <a:solidFill>
                  <a:srgbClr val="600030"/>
                </a:solidFill>
                <a:latin typeface="Century Schoolbook" panose="02040604050505020304" pitchFamily="18" charset="0"/>
                <a:ea typeface="Times New Roman" panose="02020603050405020304" pitchFamily="18" charset="0"/>
              </a:rPr>
              <a:t>сестрой </a:t>
            </a:r>
            <a:r>
              <a:rPr lang="ru-RU" sz="1200" i="1" dirty="0" smtClean="0">
                <a:solidFill>
                  <a:srgbClr val="600030"/>
                </a:solidFill>
                <a:latin typeface="Century Schoolbook" panose="02040604050505020304" pitchFamily="18" charset="0"/>
                <a:ea typeface="Times New Roman" panose="02020603050405020304" pitchFamily="18" charset="0"/>
              </a:rPr>
              <a:t>Ольгой (6 лет).</a:t>
            </a:r>
            <a:endParaRPr lang="ru-RU" sz="1200" i="1" dirty="0">
              <a:solidFill>
                <a:srgbClr val="600030"/>
              </a:solidFill>
              <a:latin typeface="Century Schoolbook" panose="020406040505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6140" y="1042021"/>
            <a:ext cx="7279315" cy="4485055"/>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4844954" y="6250675"/>
            <a:ext cx="7124133" cy="276999"/>
          </a:xfrm>
          <a:prstGeom prst="rect">
            <a:avLst/>
          </a:prstGeom>
          <a:noFill/>
        </p:spPr>
        <p:txBody>
          <a:bodyPr wrap="square" rtlCol="0">
            <a:spAutoFit/>
          </a:bodyPr>
          <a:lstStyle/>
          <a:p>
            <a:pPr algn="r"/>
            <a:r>
              <a:rPr lang="ru-RU" sz="1200" b="1" i="1" dirty="0" smtClean="0">
                <a:solidFill>
                  <a:srgbClr val="600030"/>
                </a:solidFill>
                <a:latin typeface="Century Schoolbook" panose="02040604050505020304" pitchFamily="18" charset="0"/>
                <a:cs typeface="Times New Roman" panose="02020603050405020304" pitchFamily="18" charset="0"/>
              </a:rPr>
              <a:t>       Рис. 2 . </a:t>
            </a:r>
            <a:r>
              <a:rPr lang="ru-RU" sz="1200" i="1" dirty="0" smtClean="0">
                <a:solidFill>
                  <a:srgbClr val="600030"/>
                </a:solidFill>
                <a:latin typeface="Century Schoolbook" panose="02040604050505020304" pitchFamily="18" charset="0"/>
                <a:cs typeface="Times New Roman" panose="02020603050405020304" pitchFamily="18" charset="0"/>
              </a:rPr>
              <a:t>Грузия (Кутаисская губерния) – родина В. В. Маяковского</a:t>
            </a:r>
            <a:endParaRPr lang="ru-RU" sz="1200" i="1" dirty="0">
              <a:solidFill>
                <a:srgbClr val="600030"/>
              </a:solidFill>
              <a:latin typeface="Century Schoolbook" panose="02040604050505020304" pitchFamily="18" charset="0"/>
              <a:cs typeface="Times New Roman" panose="02020603050405020304" pitchFamily="18" charset="0"/>
            </a:endParaRPr>
          </a:p>
        </p:txBody>
      </p:sp>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43081" y="557938"/>
            <a:ext cx="3366312" cy="539770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1196922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1588958" y="299802"/>
            <a:ext cx="9863528" cy="523220"/>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cs typeface="Times New Roman" panose="02020603050405020304" pitchFamily="18" charset="0"/>
              </a:rPr>
              <a:t>Дом, в котором родился В.В. Маяковский</a:t>
            </a:r>
            <a:endParaRPr lang="ru-RU" sz="2800" b="1" i="1" dirty="0">
              <a:solidFill>
                <a:srgbClr val="600030"/>
              </a:solidFill>
              <a:latin typeface="Century Schoolbook" panose="02040604050505020304" pitchFamily="18" charset="0"/>
              <a:cs typeface="Times New Roman" panose="02020603050405020304" pitchFamily="18" charset="0"/>
            </a:endParaRPr>
          </a:p>
        </p:txBody>
      </p:sp>
      <p:pic>
        <p:nvPicPr>
          <p:cNvPr id="6" name="Рисунок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5077" y="1055078"/>
            <a:ext cx="10809351" cy="54739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509245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8999" y="1140283"/>
            <a:ext cx="6903401" cy="4855782"/>
          </a:xfrm>
          <a:prstGeom prst="rect">
            <a:avLst/>
          </a:prstGeom>
          <a:ln>
            <a:noFill/>
          </a:ln>
          <a:effectLst>
            <a:outerShdw blurRad="292100" dist="139700" dir="2700000" algn="tl" rotWithShape="0">
              <a:srgbClr val="333333">
                <a:alpha val="65000"/>
              </a:srgbClr>
            </a:outerShdw>
          </a:effectLst>
        </p:spPr>
      </p:pic>
      <p:sp>
        <p:nvSpPr>
          <p:cNvPr id="4" name="TextBox 3"/>
          <p:cNvSpPr txBox="1"/>
          <p:nvPr/>
        </p:nvSpPr>
        <p:spPr>
          <a:xfrm>
            <a:off x="1424067" y="6332816"/>
            <a:ext cx="6525668" cy="280270"/>
          </a:xfrm>
          <a:prstGeom prst="rect">
            <a:avLst/>
          </a:prstGeom>
          <a:noFill/>
        </p:spPr>
        <p:txBody>
          <a:bodyPr wrap="square" rtlCol="0">
            <a:spAutoFit/>
          </a:bodyPr>
          <a:lstStyle/>
          <a:p>
            <a:pPr lvl="0" indent="450215" algn="r">
              <a:lnSpc>
                <a:spcPct val="107000"/>
              </a:lnSpc>
            </a:pPr>
            <a:r>
              <a:rPr lang="ru-RU" sz="12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Рис. </a:t>
            </a:r>
            <a:r>
              <a:rPr lang="ru-RU" sz="12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Репродукция </a:t>
            </a:r>
            <a:r>
              <a:rPr lang="ru-RU" sz="12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картины Дмитрия Налбандяна "Маяковский в Грузии".</a:t>
            </a:r>
            <a:endParaRPr lang="ru-RU" sz="1200"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5" name="TextBox 4"/>
          <p:cNvSpPr txBox="1"/>
          <p:nvPr/>
        </p:nvSpPr>
        <p:spPr>
          <a:xfrm>
            <a:off x="554183" y="179882"/>
            <a:ext cx="11513126" cy="461665"/>
          </a:xfrm>
          <a:prstGeom prst="rect">
            <a:avLst/>
          </a:prstGeom>
          <a:noFill/>
        </p:spPr>
        <p:txBody>
          <a:bodyPr wrap="square" rtlCol="0">
            <a:spAutoFit/>
          </a:bodyPr>
          <a:lstStyle/>
          <a:p>
            <a:pPr algn="ct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Только нога ступила в Кавказ, </a:t>
            </a:r>
            <a:r>
              <a:rPr lang="ru-RU" sz="2400" b="1"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я </a:t>
            </a:r>
            <a:r>
              <a:rPr lang="ru-RU" sz="24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вспомнил, что я – грузин</a:t>
            </a:r>
            <a:endParaRPr lang="ru-RU" sz="2400" b="1" i="1" dirty="0">
              <a:solidFill>
                <a:srgbClr val="600030"/>
              </a:solidFill>
              <a:latin typeface="Century Schoolbook" panose="02040604050505020304" pitchFamily="18" charset="0"/>
            </a:endParaRPr>
          </a:p>
        </p:txBody>
      </p:sp>
      <p:sp>
        <p:nvSpPr>
          <p:cNvPr id="6" name="TextBox 5"/>
          <p:cNvSpPr txBox="1"/>
          <p:nvPr/>
        </p:nvSpPr>
        <p:spPr>
          <a:xfrm>
            <a:off x="7772400" y="1039850"/>
            <a:ext cx="4129790" cy="3416320"/>
          </a:xfrm>
          <a:prstGeom prst="rect">
            <a:avLst/>
          </a:prstGeom>
          <a:noFill/>
        </p:spPr>
        <p:txBody>
          <a:bodyPr wrap="square" rtlCol="0">
            <a:spAutoFit/>
          </a:bodyPr>
          <a:lstStyle/>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«Я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знаю: </a:t>
            </a:r>
            <a:endPar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глупость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эдемы и рай! </a:t>
            </a:r>
            <a:endPar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Но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если пелось </a:t>
            </a: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про это</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a:t>
            </a:r>
            <a:endPar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должно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быть, </a:t>
            </a:r>
            <a:endPar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Грузию</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a:t>
            </a:r>
            <a:endPar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endParaRPr>
          </a:p>
          <a:p>
            <a:pPr algn="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радостный </a:t>
            </a:r>
            <a:r>
              <a:rPr lang="ru-RU" sz="24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край, подразумевали </a:t>
            </a:r>
            <a:r>
              <a:rPr lang="ru-RU" sz="24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поэты».</a:t>
            </a:r>
          </a:p>
          <a:p>
            <a:pPr algn="r"/>
            <a:endParaRPr lang="ru-RU" sz="2800" i="1" dirty="0">
              <a:solidFill>
                <a:srgbClr val="600030"/>
              </a:solidFill>
              <a:latin typeface="Century Schoolbook" panose="02040604050505020304" pitchFamily="18" charset="0"/>
              <a:cs typeface="Times New Roman" panose="02020603050405020304" pitchFamily="18" charset="0"/>
            </a:endParaRPr>
          </a:p>
          <a:p>
            <a:pPr algn="r"/>
            <a:r>
              <a:rPr lang="ru-RU" sz="2000" b="1" i="1" dirty="0">
                <a:solidFill>
                  <a:srgbClr val="600030"/>
                </a:solidFill>
                <a:latin typeface="Century Schoolbook" panose="02040604050505020304" pitchFamily="18" charset="0"/>
                <a:cs typeface="Times New Roman" panose="02020603050405020304" pitchFamily="18" charset="0"/>
              </a:rPr>
              <a:t>(«Владикавказ – Тифлис»).</a:t>
            </a:r>
          </a:p>
        </p:txBody>
      </p:sp>
    </p:spTree>
    <p:extLst>
      <p:ext uri="{BB962C8B-B14F-4D97-AF65-F5344CB8AC3E}">
        <p14:creationId xmlns:p14="http://schemas.microsoft.com/office/powerpoint/2010/main" val="434581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5824" y="317971"/>
            <a:ext cx="4474836" cy="5755284"/>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9355" y="1322067"/>
            <a:ext cx="6135736" cy="4751188"/>
          </a:xfrm>
          <a:prstGeom prst="rect">
            <a:avLst/>
          </a:prstGeom>
          <a:ln>
            <a:noFill/>
          </a:ln>
          <a:effectLst>
            <a:outerShdw blurRad="292100" dist="139700" dir="2700000" algn="tl" rotWithShape="0">
              <a:srgbClr val="333333">
                <a:alpha val="65000"/>
              </a:srgbClr>
            </a:outerShdw>
          </a:effectLst>
        </p:spPr>
      </p:pic>
      <p:sp>
        <p:nvSpPr>
          <p:cNvPr id="7" name="TextBox 6"/>
          <p:cNvSpPr txBox="1"/>
          <p:nvPr/>
        </p:nvSpPr>
        <p:spPr>
          <a:xfrm>
            <a:off x="6223379" y="317970"/>
            <a:ext cx="5431809" cy="523220"/>
          </a:xfrm>
          <a:prstGeom prst="rect">
            <a:avLst/>
          </a:prstGeom>
          <a:noFill/>
        </p:spPr>
        <p:txBody>
          <a:bodyPr wrap="square" rtlCol="0">
            <a:spAutoFit/>
          </a:bodyPr>
          <a:lstStyle/>
          <a:p>
            <a:pPr algn="ctr"/>
            <a:r>
              <a:rPr lang="ru-RU" sz="2800" b="1" i="1" dirty="0" smtClean="0">
                <a:solidFill>
                  <a:srgbClr val="600030"/>
                </a:solidFill>
                <a:latin typeface="Century Schoolbook" panose="02040604050505020304" pitchFamily="18" charset="0"/>
                <a:cs typeface="Times New Roman" panose="02020603050405020304" pitchFamily="18" charset="0"/>
              </a:rPr>
              <a:t>Семья Маяковских</a:t>
            </a:r>
            <a:endParaRPr lang="ru-RU" sz="2800" b="1" i="1" dirty="0">
              <a:solidFill>
                <a:srgbClr val="600030"/>
              </a:solidFill>
              <a:latin typeface="Century Schoolbook" panose="02040604050505020304" pitchFamily="18" charset="0"/>
              <a:cs typeface="Times New Roman" panose="02020603050405020304" pitchFamily="18" charset="0"/>
            </a:endParaRPr>
          </a:p>
        </p:txBody>
      </p:sp>
      <p:sp>
        <p:nvSpPr>
          <p:cNvPr id="8" name="TextBox 7"/>
          <p:cNvSpPr txBox="1"/>
          <p:nvPr/>
        </p:nvSpPr>
        <p:spPr>
          <a:xfrm>
            <a:off x="885824" y="6209731"/>
            <a:ext cx="4474836" cy="276999"/>
          </a:xfrm>
          <a:prstGeom prst="rect">
            <a:avLst/>
          </a:prstGeom>
          <a:noFill/>
        </p:spPr>
        <p:txBody>
          <a:bodyPr wrap="square" rtlCol="0">
            <a:spAutoFit/>
          </a:bodyPr>
          <a:lstStyle/>
          <a:p>
            <a:r>
              <a:rPr lang="ru-RU" sz="1200" b="1" i="1" dirty="0" smtClean="0">
                <a:solidFill>
                  <a:srgbClr val="600030"/>
                </a:solidFill>
                <a:latin typeface="Century Schoolbook" panose="02040604050505020304" pitchFamily="18" charset="0"/>
                <a:cs typeface="Times New Roman" panose="02020603050405020304" pitchFamily="18" charset="0"/>
              </a:rPr>
              <a:t>Рис. </a:t>
            </a:r>
            <a:r>
              <a:rPr lang="ru-RU" sz="1200" i="1" dirty="0" smtClean="0">
                <a:solidFill>
                  <a:srgbClr val="600030"/>
                </a:solidFill>
                <a:latin typeface="Century Schoolbook" panose="02040604050505020304" pitchFamily="18" charset="0"/>
                <a:cs typeface="Times New Roman" panose="02020603050405020304" pitchFamily="18" charset="0"/>
              </a:rPr>
              <a:t>С</a:t>
            </a:r>
            <a:r>
              <a:rPr lang="ru-RU" sz="1200" i="1"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частливая семья Маяковских.</a:t>
            </a:r>
            <a:endParaRPr lang="ru-RU" sz="1200" i="1" dirty="0">
              <a:solidFill>
                <a:srgbClr val="600030"/>
              </a:solidFill>
              <a:latin typeface="Century Schoolbook" panose="02040604050505020304" pitchFamily="18" charset="0"/>
              <a:cs typeface="Times New Roman" panose="02020603050405020304" pitchFamily="18" charset="0"/>
            </a:endParaRPr>
          </a:p>
        </p:txBody>
      </p:sp>
      <p:sp>
        <p:nvSpPr>
          <p:cNvPr id="4" name="TextBox 3"/>
          <p:cNvSpPr txBox="1"/>
          <p:nvPr/>
        </p:nvSpPr>
        <p:spPr>
          <a:xfrm>
            <a:off x="4841822" y="6209731"/>
            <a:ext cx="7210269" cy="461665"/>
          </a:xfrm>
          <a:prstGeom prst="rect">
            <a:avLst/>
          </a:prstGeom>
          <a:noFill/>
        </p:spPr>
        <p:txBody>
          <a:bodyPr wrap="square" rtlCol="0">
            <a:spAutoFit/>
          </a:bodyPr>
          <a:lstStyle/>
          <a:p>
            <a:pPr algn="just"/>
            <a:r>
              <a:rPr lang="ru-RU" sz="12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Рис. </a:t>
            </a:r>
            <a:r>
              <a:rPr lang="ru-RU" sz="1200" i="1" kern="1800"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Семья Маяковских перед отъездом в Москву. </a:t>
            </a:r>
            <a:r>
              <a:rPr lang="ru-RU" sz="12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Эта фотография сделана через несколько месяцев после смерти В.К. и М.К. Маяковских (отца и дяди), умерших в один год. </a:t>
            </a:r>
            <a:endParaRPr lang="ru-RU" sz="1200" i="1" dirty="0">
              <a:solidFill>
                <a:srgbClr val="60003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4020429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929390" y="209863"/>
            <a:ext cx="11077731" cy="1200329"/>
          </a:xfrm>
          <a:prstGeom prst="rect">
            <a:avLst/>
          </a:prstGeom>
          <a:noFill/>
        </p:spPr>
        <p:txBody>
          <a:bodyPr wrap="square" rtlCol="0">
            <a:spAutoFit/>
          </a:bodyPr>
          <a:lstStyle/>
          <a:p>
            <a:pPr algn="ctr"/>
            <a:r>
              <a:rPr lang="ru-RU" sz="2400" b="1" i="1" dirty="0">
                <a:solidFill>
                  <a:srgbClr val="600030"/>
                </a:solidFill>
                <a:latin typeface="Century Schoolbook" panose="02040604050505020304" pitchFamily="18" charset="0"/>
                <a:ea typeface="Times New Roman" panose="02020603050405020304" pitchFamily="18" charset="0"/>
              </a:rPr>
              <a:t>Профессионально, Маяковский начал свой творческий путь, как художник. В 18 лет он поступил в Московское училище </a:t>
            </a:r>
            <a:r>
              <a:rPr lang="ru-RU" sz="2400" b="1" i="1" dirty="0" smtClean="0">
                <a:solidFill>
                  <a:srgbClr val="600030"/>
                </a:solidFill>
                <a:latin typeface="Century Schoolbook" panose="02040604050505020304" pitchFamily="18" charset="0"/>
                <a:ea typeface="Times New Roman" panose="02020603050405020304" pitchFamily="18" charset="0"/>
              </a:rPr>
              <a:t>живописи.  </a:t>
            </a:r>
            <a:endParaRPr lang="ru-RU" sz="2400" b="1" i="1" dirty="0">
              <a:solidFill>
                <a:srgbClr val="600030"/>
              </a:solidFill>
              <a:latin typeface="Century Schoolbook" panose="02040604050505020304" pitchFamily="18" charset="0"/>
            </a:endParaRPr>
          </a:p>
        </p:txBody>
      </p:sp>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2811" y="1481507"/>
            <a:ext cx="3441790" cy="462630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6524433" y="6179127"/>
            <a:ext cx="4988693" cy="487569"/>
          </a:xfrm>
          <a:prstGeom prst="rect">
            <a:avLst/>
          </a:prstGeom>
          <a:noFill/>
        </p:spPr>
        <p:txBody>
          <a:bodyPr wrap="square" rtlCol="0">
            <a:spAutoFit/>
          </a:bodyPr>
          <a:lstStyle/>
          <a:p>
            <a:pPr algn="r">
              <a:lnSpc>
                <a:spcPct val="107000"/>
              </a:lnSpc>
              <a:spcBef>
                <a:spcPts val="1500"/>
              </a:spcBef>
              <a:spcAft>
                <a:spcPts val="800"/>
              </a:spcAft>
            </a:pPr>
            <a:r>
              <a:rPr lang="ru-RU" sz="1200" b="1" i="1" kern="1800"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Рис. </a:t>
            </a:r>
            <a:r>
              <a:rPr lang="ru-RU" sz="1200" i="1" kern="1800"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Фотокопия </a:t>
            </a:r>
            <a:r>
              <a:rPr lang="ru-RU" sz="1200" i="1" kern="1800"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утраченной работы В.В. Маяковского «Портрет Л.В. Маяковской»</a:t>
            </a:r>
            <a:endParaRPr lang="ru-RU" sz="1200" i="1" dirty="0">
              <a:solidFill>
                <a:srgbClr val="600030"/>
              </a:solidFill>
              <a:effectLst/>
              <a:latin typeface="Century Schoolbook" panose="02040604050505020304" pitchFamily="18" charset="0"/>
              <a:ea typeface="Calibri" panose="020F0502020204030204" pitchFamily="34" charset="0"/>
              <a:cs typeface="Times New Roman" panose="02020603050405020304" pitchFamily="18" charset="0"/>
            </a:endParaRPr>
          </a:p>
        </p:txBody>
      </p:sp>
      <p:pic>
        <p:nvPicPr>
          <p:cNvPr id="7" name="Рисунок 6"/>
          <p:cNvPicPr>
            <a:picLocks noChangeAspect="1"/>
          </p:cNvPicPr>
          <p:nvPr/>
        </p:nvPicPr>
        <p:blipFill rotWithShape="1">
          <a:blip r:embed="rId4">
            <a:extLst>
              <a:ext uri="{28A0092B-C50C-407E-A947-70E740481C1C}">
                <a14:useLocalDpi xmlns:a14="http://schemas.microsoft.com/office/drawing/2010/main" val="0"/>
              </a:ext>
            </a:extLst>
          </a:blip>
          <a:srcRect l="6281"/>
          <a:stretch/>
        </p:blipFill>
        <p:spPr>
          <a:xfrm>
            <a:off x="1094531" y="1481507"/>
            <a:ext cx="6300331" cy="462630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206266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9723" y="1170405"/>
            <a:ext cx="3677937" cy="4954192"/>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04182" y="1118999"/>
            <a:ext cx="3337066" cy="5005599"/>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8848" y="1166117"/>
            <a:ext cx="3251462" cy="4958480"/>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4646108" y="6272212"/>
            <a:ext cx="3228755" cy="487569"/>
          </a:xfrm>
          <a:prstGeom prst="rect">
            <a:avLst/>
          </a:prstGeom>
          <a:noFill/>
        </p:spPr>
        <p:txBody>
          <a:bodyPr wrap="square" rtlCol="0">
            <a:spAutoFit/>
          </a:bodyPr>
          <a:lstStyle/>
          <a:p>
            <a:pPr lvl="0" algn="just">
              <a:lnSpc>
                <a:spcPct val="107000"/>
              </a:lnSpc>
              <a:spcBef>
                <a:spcPts val="1500"/>
              </a:spcBef>
              <a:spcAft>
                <a:spcPts val="800"/>
              </a:spcAft>
            </a:pPr>
            <a:r>
              <a:rPr lang="ru-RU" sz="1200" b="1" i="1" kern="1800"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Рис. </a:t>
            </a:r>
            <a:r>
              <a:rPr lang="ru-RU" sz="1200" i="1" kern="1800" dirty="0" smtClean="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В.В</a:t>
            </a:r>
            <a:r>
              <a:rPr lang="ru-RU" sz="1200" i="1" kern="1800"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 Маяковский в редакции газеты «Известия» </a:t>
            </a:r>
            <a:r>
              <a:rPr lang="ru-RU" sz="12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Москва, 1927</a:t>
            </a:r>
            <a:endParaRPr lang="ru-RU" sz="1200" i="1" dirty="0">
              <a:solidFill>
                <a:srgbClr val="600030"/>
              </a:solidFill>
              <a:latin typeface="Century Schoolbook" panose="02040604050505020304" pitchFamily="18" charset="0"/>
              <a:ea typeface="Calibri" panose="020F0502020204030204" pitchFamily="34" charset="0"/>
              <a:cs typeface="Times New Roman" panose="02020603050405020304" pitchFamily="18" charset="0"/>
            </a:endParaRPr>
          </a:p>
        </p:txBody>
      </p:sp>
      <p:sp>
        <p:nvSpPr>
          <p:cNvPr id="7" name="TextBox 6"/>
          <p:cNvSpPr txBox="1"/>
          <p:nvPr/>
        </p:nvSpPr>
        <p:spPr>
          <a:xfrm>
            <a:off x="824457" y="164892"/>
            <a:ext cx="11182663" cy="954107"/>
          </a:xfrm>
          <a:prstGeom prst="rect">
            <a:avLst/>
          </a:prstGeom>
          <a:noFill/>
        </p:spPr>
        <p:txBody>
          <a:bodyPr wrap="square" rtlCol="0">
            <a:spAutoFit/>
          </a:bodyPr>
          <a:lstStyle/>
          <a:p>
            <a:pPr algn="ctr"/>
            <a:r>
              <a:rPr lang="ru-RU" sz="2800" b="1" i="1" dirty="0">
                <a:solidFill>
                  <a:srgbClr val="600030"/>
                </a:solidFill>
                <a:latin typeface="Century Schoolbook" panose="02040604050505020304" pitchFamily="18" charset="0"/>
                <a:ea typeface="Times New Roman" panose="02020603050405020304" pitchFamily="18" charset="0"/>
              </a:rPr>
              <a:t>Знаменитый поэт был столь же успешен в изобразительном искусстве и художественном </a:t>
            </a:r>
            <a:r>
              <a:rPr lang="ru-RU" sz="2800" b="1" i="1" dirty="0" smtClean="0">
                <a:solidFill>
                  <a:srgbClr val="600030"/>
                </a:solidFill>
                <a:latin typeface="Century Schoolbook" panose="02040604050505020304" pitchFamily="18" charset="0"/>
                <a:ea typeface="Times New Roman" panose="02020603050405020304" pitchFamily="18" charset="0"/>
              </a:rPr>
              <a:t>дизайне</a:t>
            </a:r>
            <a:endParaRPr lang="ru-RU" sz="2800" b="1" i="1" dirty="0">
              <a:solidFill>
                <a:srgbClr val="600030"/>
              </a:solidFill>
              <a:latin typeface="Century Schoolbook" panose="02040604050505020304" pitchFamily="18" charset="0"/>
            </a:endParaRPr>
          </a:p>
        </p:txBody>
      </p:sp>
      <p:sp>
        <p:nvSpPr>
          <p:cNvPr id="8" name="TextBox 7"/>
          <p:cNvSpPr txBox="1"/>
          <p:nvPr/>
        </p:nvSpPr>
        <p:spPr>
          <a:xfrm>
            <a:off x="7874863" y="6272212"/>
            <a:ext cx="4317137" cy="461665"/>
          </a:xfrm>
          <a:prstGeom prst="rect">
            <a:avLst/>
          </a:prstGeom>
          <a:noFill/>
        </p:spPr>
        <p:txBody>
          <a:bodyPr wrap="square" rtlCol="0">
            <a:spAutoFit/>
          </a:bodyPr>
          <a:lstStyle/>
          <a:p>
            <a:pPr algn="just"/>
            <a:r>
              <a:rPr lang="ru-RU" sz="1200"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Первые политические плакаты он начал рисовать в 1914 году в сотрудничестве с Казимиром Малевичем. </a:t>
            </a:r>
            <a:endParaRPr lang="ru-RU" sz="1200" i="1" dirty="0">
              <a:solidFill>
                <a:srgbClr val="600030"/>
              </a:solidFill>
              <a:latin typeface="Century Schoolbook" panose="02040604050505020304" pitchFamily="18" charset="0"/>
              <a:cs typeface="Times New Roman" panose="02020603050405020304" pitchFamily="18" charset="0"/>
            </a:endParaRPr>
          </a:p>
        </p:txBody>
      </p:sp>
    </p:spTree>
    <p:extLst>
      <p:ext uri="{BB962C8B-B14F-4D97-AF65-F5344CB8AC3E}">
        <p14:creationId xmlns:p14="http://schemas.microsoft.com/office/powerpoint/2010/main" val="29825415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706582" cy="6858000"/>
          </a:xfrm>
          <a:prstGeom prst="rect">
            <a:avLst/>
          </a:prstGeom>
          <a:solidFill>
            <a:srgbClr val="CC00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410" y="1183369"/>
            <a:ext cx="3882487" cy="2218564"/>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9410" y="3891262"/>
            <a:ext cx="3969684" cy="2398702"/>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1219525" y="3522801"/>
            <a:ext cx="3142613" cy="307777"/>
          </a:xfrm>
          <a:prstGeom prst="rect">
            <a:avLst/>
          </a:prstGeom>
          <a:noFill/>
        </p:spPr>
        <p:txBody>
          <a:bodyPr wrap="square" rtlCol="0">
            <a:spAutoFit/>
          </a:bodyPr>
          <a:lstStyle/>
          <a:p>
            <a:pPr algn="r"/>
            <a:r>
              <a:rPr lang="ru-RU" sz="1400" b="1" i="1" dirty="0" smtClean="0">
                <a:solidFill>
                  <a:srgbClr val="600030"/>
                </a:solidFill>
                <a:latin typeface="Times New Roman" panose="02020603050405020304" pitchFamily="18" charset="0"/>
                <a:cs typeface="Times New Roman" panose="02020603050405020304" pitchFamily="18" charset="0"/>
              </a:rPr>
              <a:t>Рис. </a:t>
            </a:r>
            <a:r>
              <a:rPr lang="ru-RU" sz="1400" i="1" dirty="0" smtClean="0">
                <a:solidFill>
                  <a:srgbClr val="600030"/>
                </a:solidFill>
                <a:latin typeface="Times New Roman" panose="02020603050405020304" pitchFamily="18" charset="0"/>
                <a:cs typeface="Times New Roman" panose="02020603050405020304" pitchFamily="18" charset="0"/>
              </a:rPr>
              <a:t>Старая Москва</a:t>
            </a:r>
            <a:endParaRPr lang="ru-RU" sz="1400" i="1" dirty="0">
              <a:solidFill>
                <a:srgbClr val="600030"/>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4869094" y="6400801"/>
            <a:ext cx="4479924" cy="276999"/>
          </a:xfrm>
          <a:prstGeom prst="rect">
            <a:avLst/>
          </a:prstGeom>
          <a:noFill/>
        </p:spPr>
        <p:txBody>
          <a:bodyPr wrap="square" rtlCol="0">
            <a:spAutoFit/>
          </a:bodyPr>
          <a:lstStyle/>
          <a:p>
            <a:pPr algn="r"/>
            <a:r>
              <a:rPr lang="ru-RU" sz="1200" b="1" i="1" dirty="0">
                <a:solidFill>
                  <a:srgbClr val="600030"/>
                </a:solidFill>
                <a:latin typeface="Century Schoolbook" panose="02040604050505020304" pitchFamily="18" charset="0"/>
                <a:cs typeface="Times New Roman" panose="02020603050405020304" pitchFamily="18" charset="0"/>
              </a:rPr>
              <a:t>Рис. </a:t>
            </a:r>
            <a:r>
              <a:rPr lang="ru-RU" sz="1200" i="1" dirty="0">
                <a:solidFill>
                  <a:srgbClr val="600030"/>
                </a:solidFill>
                <a:latin typeface="Century Schoolbook" panose="02040604050505020304" pitchFamily="18" charset="0"/>
                <a:cs typeface="Times New Roman" panose="02020603050405020304" pitchFamily="18" charset="0"/>
              </a:rPr>
              <a:t>Кадр из кинофильма «Закованная фильмой»</a:t>
            </a:r>
          </a:p>
        </p:txBody>
      </p:sp>
      <p:sp>
        <p:nvSpPr>
          <p:cNvPr id="9" name="TextBox 8"/>
          <p:cNvSpPr txBox="1"/>
          <p:nvPr/>
        </p:nvSpPr>
        <p:spPr>
          <a:xfrm>
            <a:off x="1049311" y="6400800"/>
            <a:ext cx="3819783" cy="276999"/>
          </a:xfrm>
          <a:prstGeom prst="rect">
            <a:avLst/>
          </a:prstGeom>
          <a:noFill/>
        </p:spPr>
        <p:txBody>
          <a:bodyPr wrap="square" rtlCol="0">
            <a:spAutoFit/>
          </a:bodyPr>
          <a:lstStyle/>
          <a:p>
            <a:pPr algn="r"/>
            <a:r>
              <a:rPr lang="ru-RU" sz="1200" b="1" i="1" dirty="0">
                <a:solidFill>
                  <a:srgbClr val="600030"/>
                </a:solidFill>
                <a:latin typeface="Century Schoolbook" panose="02040604050505020304" pitchFamily="18" charset="0"/>
                <a:cs typeface="Times New Roman" panose="02020603050405020304" pitchFamily="18" charset="0"/>
              </a:rPr>
              <a:t>Рис. </a:t>
            </a:r>
            <a:r>
              <a:rPr lang="ru-RU" sz="1200" i="1" dirty="0">
                <a:solidFill>
                  <a:srgbClr val="600030"/>
                </a:solidFill>
                <a:latin typeface="Century Schoolbook" panose="02040604050505020304" pitchFamily="18" charset="0"/>
                <a:cs typeface="Times New Roman" panose="02020603050405020304" pitchFamily="18" charset="0"/>
              </a:rPr>
              <a:t>В.В. Маяковскому 16 лет</a:t>
            </a:r>
            <a:endParaRPr lang="ru-RU" sz="1200" dirty="0">
              <a:latin typeface="Century Schoolbook" panose="02040604050505020304" pitchFamily="18" charset="0"/>
            </a:endParaRPr>
          </a:p>
        </p:txBody>
      </p:sp>
      <p:pic>
        <p:nvPicPr>
          <p:cNvPr id="13" name="Рисунок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87800" y="3588269"/>
            <a:ext cx="1785305" cy="2432722"/>
          </a:xfrm>
          <a:prstGeom prst="rect">
            <a:avLst/>
          </a:prstGeom>
        </p:spPr>
      </p:pic>
      <p:pic>
        <p:nvPicPr>
          <p:cNvPr id="15" name="Рисунок 14"/>
          <p:cNvPicPr>
            <a:picLocks noChangeAspect="1"/>
          </p:cNvPicPr>
          <p:nvPr/>
        </p:nvPicPr>
        <p:blipFill>
          <a:blip r:embed="rId6">
            <a:extLst>
              <a:ext uri="{BEBA8EAE-BF5A-486C-A8C5-ECC9F3942E4B}">
                <a14:imgProps xmlns:a14="http://schemas.microsoft.com/office/drawing/2010/main">
                  <a14:imgLayer r:embed="rId7">
                    <a14:imgEffect>
                      <a14:backgroundRemoval t="0" b="97849" l="0" r="100000"/>
                    </a14:imgEffect>
                  </a14:imgLayer>
                </a14:imgProps>
              </a:ext>
              <a:ext uri="{28A0092B-C50C-407E-A947-70E740481C1C}">
                <a14:useLocalDpi xmlns:a14="http://schemas.microsoft.com/office/drawing/2010/main" val="0"/>
              </a:ext>
            </a:extLst>
          </a:blip>
          <a:stretch>
            <a:fillRect/>
          </a:stretch>
        </p:blipFill>
        <p:spPr>
          <a:xfrm>
            <a:off x="10502253" y="2954614"/>
            <a:ext cx="1689747" cy="1267310"/>
          </a:xfrm>
          <a:prstGeom prst="rect">
            <a:avLst/>
          </a:prstGeom>
        </p:spPr>
      </p:pic>
      <p:pic>
        <p:nvPicPr>
          <p:cNvPr id="16" name="Рисунок 1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060876" y="1003549"/>
            <a:ext cx="2204910" cy="2204910"/>
          </a:xfrm>
          <a:prstGeom prst="rect">
            <a:avLst/>
          </a:prstGeom>
        </p:spPr>
      </p:pic>
      <p:sp>
        <p:nvSpPr>
          <p:cNvPr id="6" name="TextBox 5"/>
          <p:cNvSpPr txBox="1"/>
          <p:nvPr/>
        </p:nvSpPr>
        <p:spPr>
          <a:xfrm>
            <a:off x="899410" y="108395"/>
            <a:ext cx="11002780" cy="954107"/>
          </a:xfrm>
          <a:prstGeom prst="rect">
            <a:avLst/>
          </a:prstGeom>
          <a:noFill/>
        </p:spPr>
        <p:txBody>
          <a:bodyPr wrap="square" rtlCol="0">
            <a:spAutoFit/>
          </a:bodyPr>
          <a:lstStyle/>
          <a:p>
            <a:pPr algn="ctr"/>
            <a:r>
              <a:rPr lang="ru-RU" sz="1200" dirty="0">
                <a:solidFill>
                  <a:srgbClr val="222222"/>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i="1" dirty="0">
                <a:solidFill>
                  <a:srgbClr val="600030"/>
                </a:solidFill>
                <a:latin typeface="Century Schoolbook" panose="02040604050505020304" pitchFamily="18" charset="0"/>
                <a:ea typeface="Times New Roman" panose="02020603050405020304" pitchFamily="18" charset="0"/>
                <a:cs typeface="Times New Roman" panose="02020603050405020304" pitchFamily="18" charset="0"/>
              </a:rPr>
              <a:t>Владимир Владимирович воспринял кинематограф как новое направление в своем творчестве</a:t>
            </a:r>
            <a:endParaRPr lang="ru-RU" sz="2800" b="1" i="1" dirty="0">
              <a:solidFill>
                <a:srgbClr val="600030"/>
              </a:solidFill>
              <a:latin typeface="Century Schoolbook" panose="02040604050505020304" pitchFamily="18" charset="0"/>
            </a:endParaRPr>
          </a:p>
        </p:txBody>
      </p:sp>
      <p:pic>
        <p:nvPicPr>
          <p:cNvPr id="10" name="Рисунок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06474" y="1216199"/>
            <a:ext cx="3274370" cy="507527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3446090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1840</TotalTime>
  <Words>4076</Words>
  <Application>Microsoft Office PowerPoint</Application>
  <PresentationFormat>Широкоэкранный</PresentationFormat>
  <Paragraphs>432</Paragraphs>
  <Slides>25</Slides>
  <Notes>18</Notes>
  <HiddenSlides>0</HiddenSlides>
  <MMClips>0</MMClips>
  <ScaleCrop>false</ScaleCrop>
  <HeadingPairs>
    <vt:vector size="6" baseType="variant">
      <vt:variant>
        <vt:lpstr>Использованные шрифты</vt:lpstr>
      </vt:variant>
      <vt:variant>
        <vt:i4>10</vt:i4>
      </vt:variant>
      <vt:variant>
        <vt:lpstr>Тема</vt:lpstr>
      </vt:variant>
      <vt:variant>
        <vt:i4>1</vt:i4>
      </vt:variant>
      <vt:variant>
        <vt:lpstr>Заголовки слайдов</vt:lpstr>
      </vt:variant>
      <vt:variant>
        <vt:i4>25</vt:i4>
      </vt:variant>
    </vt:vector>
  </HeadingPairs>
  <TitlesOfParts>
    <vt:vector size="36" baseType="lpstr">
      <vt:lpstr>Arial</vt:lpstr>
      <vt:lpstr>Calibri</vt:lpstr>
      <vt:lpstr>Calibri Light</vt:lpstr>
      <vt:lpstr>Century Schoolbook</vt:lpstr>
      <vt:lpstr>Helvetica</vt:lpstr>
      <vt:lpstr>inherit</vt:lpstr>
      <vt:lpstr>Open Sans</vt:lpstr>
      <vt:lpstr>Symbol</vt:lpstr>
      <vt:lpstr>Tahoma</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Творчество Владимира Владимировича  Маяковского для детей.</dc:title>
  <dc:subject>МДК 02.07 Детская литература с практикумом по выразительному чтению; специальность: 44. 02.01 Дошкольное образование.</dc:subject>
  <dc:creator>преподаватель психолого – педагогических дисциплин, высшей квалификационной категории - О.Г. Гольская.</dc:creator>
  <cp:keywords>поэт Серебряного века; поэт советской эпохи; поэзия для детей; сказки Маяковского; книжки – картинки со стихотворными подписями  </cp:keywords>
  <cp:lastModifiedBy>Admin</cp:lastModifiedBy>
  <cp:revision>205</cp:revision>
  <dcterms:created xsi:type="dcterms:W3CDTF">2020-02-20T12:31:50Z</dcterms:created>
  <dcterms:modified xsi:type="dcterms:W3CDTF">2020-12-02T04:27:59Z</dcterms:modified>
</cp:coreProperties>
</file>