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307" r:id="rId4"/>
    <p:sldId id="279" r:id="rId5"/>
    <p:sldId id="308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303" r:id="rId20"/>
    <p:sldId id="258" r:id="rId21"/>
    <p:sldId id="269" r:id="rId22"/>
    <p:sldId id="295" r:id="rId23"/>
    <p:sldId id="270" r:id="rId24"/>
    <p:sldId id="296" r:id="rId25"/>
    <p:sldId id="271" r:id="rId26"/>
    <p:sldId id="297" r:id="rId27"/>
    <p:sldId id="298" r:id="rId28"/>
    <p:sldId id="299" r:id="rId29"/>
    <p:sldId id="272" r:id="rId30"/>
    <p:sldId id="300" r:id="rId31"/>
    <p:sldId id="273" r:id="rId32"/>
    <p:sldId id="301" r:id="rId33"/>
    <p:sldId id="274" r:id="rId34"/>
    <p:sldId id="275" r:id="rId35"/>
    <p:sldId id="276" r:id="rId36"/>
    <p:sldId id="302" r:id="rId37"/>
    <p:sldId id="277" r:id="rId38"/>
    <p:sldId id="278" r:id="rId39"/>
    <p:sldId id="304" r:id="rId40"/>
    <p:sldId id="305" r:id="rId41"/>
    <p:sldId id="306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studopedia.ru/13_49228_gepatit.html" TargetMode="External"/><Relationship Id="rId2" Type="http://schemas.openxmlformats.org/officeDocument/2006/relationships/hyperlink" Target="https://studopedia.ru/7_148505_vich-infektsiya-spid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tudopedia.ru/13_53818_artterapiya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310040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МДК 02.01 Тема №13</a:t>
            </a:r>
            <a:br>
              <a:rPr lang="ru-RU" sz="3600" dirty="0" smtClean="0"/>
            </a:br>
            <a:r>
              <a:rPr lang="ru-RU" sz="3600" dirty="0" smtClean="0"/>
              <a:t>Практическое занятие по теме: «Сестринская деятельность при ВИЧ-инфекциях»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3886200"/>
            <a:ext cx="5929354" cy="1752600"/>
          </a:xfrm>
        </p:spPr>
        <p:txBody>
          <a:bodyPr/>
          <a:lstStyle/>
          <a:p>
            <a:pPr algn="r"/>
            <a:r>
              <a:rPr lang="ru-RU" dirty="0" smtClean="0"/>
              <a:t>Преподаватель Хачатурян </a:t>
            </a:r>
            <a:r>
              <a:rPr lang="ru-RU" dirty="0" smtClean="0"/>
              <a:t>Б.С</a:t>
            </a:r>
            <a:r>
              <a:rPr lang="ru-RU" dirty="0" smtClean="0"/>
              <a:t>.</a:t>
            </a:r>
          </a:p>
          <a:p>
            <a:r>
              <a:rPr lang="ru-RU" dirty="0" smtClean="0"/>
              <a:t>2020 год</a:t>
            </a:r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Пути передачи ВИЧ-инфекции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1.Половой путь передачи: при половом контакте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	А) Оральный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	Б) Вагинальный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	Г) Анальный (3% при </a:t>
            </a:r>
            <a:r>
              <a:rPr lang="ru-RU" dirty="0" err="1" smtClean="0"/>
              <a:t>однократ</a:t>
            </a:r>
            <a:r>
              <a:rPr lang="ru-RU" dirty="0" smtClean="0"/>
              <a:t>. контакте)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2. Парентеральный путь передачи                   (при гемотрансфузии 90-100%)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3. Вертикальный путь передачи: от матери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  к ребенку  (перинатальный) 15-50%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	А) Во время беременности (антенатальный)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	Б) Во время родов (</a:t>
            </a:r>
            <a:r>
              <a:rPr lang="ru-RU" dirty="0" err="1" smtClean="0"/>
              <a:t>интранатальный</a:t>
            </a:r>
            <a:r>
              <a:rPr lang="ru-RU" dirty="0" smtClean="0"/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	В) При грудном вскармливании      (постнатальный)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>
            <a:normAutofit/>
          </a:bodyPr>
          <a:lstStyle/>
          <a:p>
            <a:r>
              <a:rPr lang="ru-RU" b="1" dirty="0" smtClean="0"/>
              <a:t>«Период окна»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b="1" i="1" u="sng" dirty="0" smtClean="0">
                <a:solidFill>
                  <a:schemeClr val="folHlink"/>
                </a:solidFill>
              </a:rPr>
              <a:t>«период окна»</a:t>
            </a:r>
            <a:r>
              <a:rPr lang="ru-RU" b="1" i="1" u="sng" dirty="0" smtClean="0"/>
              <a:t>-</a:t>
            </a:r>
            <a:r>
              <a:rPr lang="ru-RU" dirty="0" smtClean="0"/>
              <a:t>временной промежуток между инфицированием и производством достаточного для лабораторного обнаружения количества АТ (с момента внедрения вируса в организм до вырабатывания суммарных антител в крови)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У подавляющего большинства ВИЧ - инфицированных людей достаточное для обнаружения количество антител образуется в среднем от 2-3 недель до 6 месяцев. В очень редких случаях этот период может длиться до 1 года.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Тестирование на ВИЧ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500173"/>
          <a:ext cx="8229600" cy="4920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0680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+mn-lt"/>
                        </a:rPr>
                        <a:t>Добровольное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+mn-lt"/>
                        </a:rPr>
                        <a:t>Обязательное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+mn-lt"/>
                        </a:rPr>
                        <a:t>Принудительное</a:t>
                      </a:r>
                      <a:endParaRPr lang="ru-RU" dirty="0"/>
                    </a:p>
                  </a:txBody>
                  <a:tcPr/>
                </a:tc>
              </a:tr>
              <a:tr h="130399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 dirty="0" smtClean="0">
                          <a:latin typeface="+mn-lt"/>
                        </a:rPr>
                        <a:t>-пациенты</a:t>
                      </a:r>
                      <a:r>
                        <a:rPr lang="ru-RU" sz="1800" baseline="0" dirty="0" smtClean="0">
                          <a:latin typeface="+mn-lt"/>
                        </a:rPr>
                        <a:t> </a:t>
                      </a:r>
                      <a:endParaRPr lang="ru-RU" sz="1800" dirty="0" smtClean="0">
                        <a:latin typeface="+mn-lt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+mn-lt"/>
                        </a:rPr>
                        <a:t>-доноры, </a:t>
                      </a:r>
                    </a:p>
                    <a:p>
                      <a:r>
                        <a:rPr lang="ru-RU" sz="1800" dirty="0" smtClean="0">
                          <a:latin typeface="+mn-lt"/>
                        </a:rPr>
                        <a:t>-мед.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r>
                        <a:rPr lang="ru-RU" sz="1800" dirty="0" smtClean="0">
                          <a:latin typeface="+mn-lt"/>
                        </a:rPr>
                        <a:t>работники, </a:t>
                      </a:r>
                    </a:p>
                    <a:p>
                      <a:r>
                        <a:rPr lang="ru-RU" sz="1800" dirty="0" smtClean="0">
                          <a:latin typeface="+mn-lt"/>
                        </a:rPr>
                        <a:t>-беременные  </a:t>
                      </a:r>
                    </a:p>
                    <a:p>
                      <a:r>
                        <a:rPr lang="ru-RU" sz="1800" dirty="0" smtClean="0">
                          <a:latin typeface="+mn-lt"/>
                        </a:rPr>
                        <a:t>-больные туберкулезом.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+mn-lt"/>
                        </a:rPr>
                        <a:t>-заключенные</a:t>
                      </a:r>
                      <a:endParaRPr lang="ru-RU" dirty="0"/>
                    </a:p>
                  </a:txBody>
                  <a:tcPr/>
                </a:tc>
              </a:tr>
              <a:tr h="3209833">
                <a:tc gridSpan="3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Информация о медицинское обследовании-</a:t>
                      </a:r>
                    </a:p>
                    <a:p>
                      <a:pPr algn="ctr">
                        <a:defRPr/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Конфиденциальная.</a:t>
                      </a:r>
                    </a:p>
                    <a:p>
                      <a:pPr algn="ctr">
                        <a:defRPr/>
                      </a:pPr>
                      <a:r>
                        <a:rPr lang="ru-RU" sz="2800" dirty="0" smtClean="0"/>
                        <a:t>Обследование на ВИЧ должно проводиться с добровольного согласия пациентов согласно правилам медицинского освидетельствования на ВИЧ. </a:t>
                      </a:r>
                      <a:endParaRPr lang="ru-RU" sz="2800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Правила забора и транспортировки крови в  лабораторию   согласно Приказу МЗ КР №637 от 26.11.2014г. «Об утверждении стандартных операционных процедур по лабораторной диагностике ВИЧ-инфекции»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Желательно натощак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Вакуумные пробирки должны маркироваться (ФИО)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Дата и время забора </a:t>
            </a:r>
            <a:r>
              <a:rPr lang="ru-RU" dirty="0" err="1" smtClean="0"/>
              <a:t>био</a:t>
            </a:r>
            <a:r>
              <a:rPr lang="ru-RU" dirty="0" smtClean="0"/>
              <a:t>/образца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Ф.И.О на пробирке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Достаточный объем (не менее 5 мл вакуумной пробирке для плазмы или для сыворотки)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Соответствие маркировки (№, код)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Полная информация в направлении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Своевременная доставка в лабораторию (</a:t>
            </a:r>
            <a:r>
              <a:rPr lang="en-US" dirty="0" smtClean="0"/>
              <a:t>24</a:t>
            </a:r>
            <a:r>
              <a:rPr lang="ru-RU" dirty="0" smtClean="0"/>
              <a:t> ч)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Соблюдение </a:t>
            </a:r>
            <a:r>
              <a:rPr lang="en-US" dirty="0" smtClean="0"/>
              <a:t>t</a:t>
            </a:r>
            <a:r>
              <a:rPr lang="ru-RU" dirty="0" smtClean="0"/>
              <a:t>+ режима</a:t>
            </a:r>
            <a:r>
              <a:rPr lang="en-US" dirty="0" smtClean="0"/>
              <a:t> </a:t>
            </a:r>
            <a:endParaRPr lang="ru-RU" dirty="0" smtClean="0"/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r>
              <a:rPr lang="ru-RU" dirty="0" smtClean="0"/>
              <a:t>   </a:t>
            </a:r>
            <a:r>
              <a:rPr lang="en-US" dirty="0" smtClean="0"/>
              <a:t>(</a:t>
            </a:r>
            <a:r>
              <a:rPr lang="ru-RU" dirty="0" smtClean="0"/>
              <a:t>в холодильнике +2+8</a:t>
            </a:r>
            <a:r>
              <a:rPr lang="ru-RU" baseline="30000" dirty="0" smtClean="0"/>
              <a:t>0 </a:t>
            </a:r>
            <a:r>
              <a:rPr lang="ru-RU" dirty="0" smtClean="0"/>
              <a:t>С)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Критерии неприемлемости образцов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Пробирки без соответствующей маркировки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Пробирки, маркировка которых не соответствует данным в направлении и списке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Неполные сведения в направлении об исследуемом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Отсутствие сопроводительной документации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Бланк направления не соответствует утвержденной форме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Образцы сыворотки/плазмы крови неудовлетворительного качества, вызванные гемолизом, </a:t>
            </a:r>
            <a:r>
              <a:rPr lang="ru-RU" dirty="0" err="1" smtClean="0"/>
              <a:t>липемией</a:t>
            </a:r>
            <a:r>
              <a:rPr lang="ru-RU" dirty="0" smtClean="0"/>
              <a:t>, или бактериальным простором, сгустком крови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Недостаточный объем образца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Несоответствие вида образца типу указанного анализа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Несвоевременная доставка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altLang="ru-RU" sz="2800" b="1" dirty="0" smtClean="0">
                <a:solidFill>
                  <a:srgbClr val="00B0F0"/>
                </a:solidFill>
              </a:rPr>
              <a:t>Показания</a:t>
            </a:r>
            <a:r>
              <a:rPr lang="en-US" altLang="ru-RU" sz="2800" b="1" dirty="0" smtClean="0">
                <a:solidFill>
                  <a:srgbClr val="00B0F0"/>
                </a:solidFill>
              </a:rPr>
              <a:t> </a:t>
            </a:r>
            <a:r>
              <a:rPr lang="ru-RU" altLang="ru-RU" sz="2800" b="1" dirty="0" smtClean="0">
                <a:solidFill>
                  <a:srgbClr val="00B0F0"/>
                </a:solidFill>
              </a:rPr>
              <a:t> для обследования на ВИЧ-инфекцию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071546"/>
          <a:ext cx="8215370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5370"/>
              </a:tblGrid>
              <a:tr h="36097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Больные по клиническим показаниям: </a:t>
                      </a:r>
                      <a:endParaRPr lang="ru-RU" sz="3200" dirty="0"/>
                    </a:p>
                  </a:txBody>
                  <a:tcPr/>
                </a:tc>
              </a:tr>
              <a:tr h="4865727">
                <a:tc>
                  <a:txBody>
                    <a:bodyPr/>
                    <a:lstStyle/>
                    <a:p>
                      <a:pPr marL="420624" indent="-384048" fontAlgn="auto">
                        <a:spcAft>
                          <a:spcPts val="0"/>
                        </a:spcAft>
                        <a:buFont typeface="Wingdings 2"/>
                        <a:buChar char=""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Лихорадящие более 1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мес</a:t>
                      </a:r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420624" indent="-384048" fontAlgn="auto">
                        <a:spcAft>
                          <a:spcPts val="0"/>
                        </a:spcAft>
                        <a:buFont typeface="Wingdings 2"/>
                        <a:buChar char=""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Имеющие увеличение л.узлов двух или более групп свыше 1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мес</a:t>
                      </a:r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420624" indent="-384048" fontAlgn="auto">
                        <a:spcAft>
                          <a:spcPts val="0"/>
                        </a:spcAft>
                        <a:buFont typeface="Wingdings 2"/>
                        <a:buChar char=""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Диарея, длительностью 1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мес</a:t>
                      </a:r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420624" indent="-384048" fontAlgn="auto">
                        <a:spcAft>
                          <a:spcPts val="0"/>
                        </a:spcAft>
                        <a:buFont typeface="Wingdings 2"/>
                        <a:buChar char=""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Необъяснимая потеря массы тела на 10% и более</a:t>
                      </a:r>
                    </a:p>
                    <a:p>
                      <a:pPr marL="420624" indent="-384048" fontAlgn="auto">
                        <a:spcAft>
                          <a:spcPts val="0"/>
                        </a:spcAft>
                        <a:buFont typeface="Wingdings 2"/>
                        <a:buChar char=""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Затяжными и рецидивирующими пневмониями, или пневмониями не поддающимися обычной терапии</a:t>
                      </a:r>
                    </a:p>
                    <a:p>
                      <a:pPr marL="420624" indent="-384048" fontAlgn="auto">
                        <a:spcAft>
                          <a:spcPts val="0"/>
                        </a:spcAft>
                        <a:buFont typeface="Wingdings 2"/>
                        <a:buChar char=""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С затяжными гнойно-паразитарными заболеваниями, сепсисом</a:t>
                      </a:r>
                    </a:p>
                    <a:p>
                      <a:pPr marL="420624" indent="-384048" fontAlgn="auto">
                        <a:spcAft>
                          <a:spcPts val="0"/>
                        </a:spcAft>
                        <a:buFont typeface="Wingdings 2"/>
                        <a:buChar char=""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С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подострым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энцефалитом и слабоумием у ранее здоровых лиц</a:t>
                      </a:r>
                    </a:p>
                    <a:p>
                      <a:pPr marL="420624" indent="-384048" fontAlgn="auto">
                        <a:spcAft>
                          <a:spcPts val="0"/>
                        </a:spcAft>
                        <a:buFont typeface="Wingdings 2"/>
                        <a:buChar char=""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С волосистой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лейкоплакией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языка</a:t>
                      </a:r>
                    </a:p>
                    <a:p>
                      <a:pPr marL="420624" indent="-384048" fontAlgn="auto">
                        <a:spcAft>
                          <a:spcPts val="0"/>
                        </a:spcAft>
                        <a:buFont typeface="Wingdings 2"/>
                        <a:buChar char=""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С рецидивирующей, торпидной к лечению пиодермией</a:t>
                      </a:r>
                    </a:p>
                    <a:p>
                      <a:pPr marL="420624" indent="-384048" fontAlgn="auto">
                        <a:spcAft>
                          <a:spcPts val="0"/>
                        </a:spcAft>
                        <a:buFont typeface="Wingdings 2"/>
                        <a:buChar char=""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Женщины с хроническими заболеваниями женской репродуктивной системы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Мероприятия при выявлении ВИЧ-инфицированного лица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43536"/>
          </a:xfrm>
        </p:spPr>
        <p:txBody>
          <a:bodyPr>
            <a:normAutofit fontScale="92500"/>
          </a:bodyPr>
          <a:lstStyle/>
          <a:p>
            <a:r>
              <a:rPr lang="ru-RU" sz="3600" dirty="0" smtClean="0"/>
              <a:t>Сведения о ВИЧ-инфицированных лицах являются строго конфиденциальными.</a:t>
            </a:r>
          </a:p>
          <a:p>
            <a:r>
              <a:rPr lang="ru-RU" sz="3600" dirty="0" smtClean="0"/>
              <a:t>Лицо, разгласившее врачебную тайну несет уголовную ответственность согласно Уголовного законодательства КР (ст.145)</a:t>
            </a:r>
          </a:p>
          <a:p>
            <a:r>
              <a:rPr lang="ru-RU" sz="3600" dirty="0" smtClean="0"/>
              <a:t>Заведомое </a:t>
            </a:r>
            <a:r>
              <a:rPr lang="ru-RU" sz="3600" dirty="0" err="1" smtClean="0"/>
              <a:t>поставление</a:t>
            </a:r>
            <a:r>
              <a:rPr lang="ru-RU" sz="3600" dirty="0" smtClean="0"/>
              <a:t> др. лица в опасность заражения (ст.117)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Статья 117</a:t>
            </a:r>
            <a:br>
              <a:rPr lang="ru-RU" dirty="0" smtClean="0"/>
            </a:br>
            <a:r>
              <a:rPr lang="ru-RU" dirty="0" smtClean="0"/>
              <a:t>Заражение ВИЧ - инфекцией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Заведомое </a:t>
            </a:r>
            <a:r>
              <a:rPr lang="ru-RU" dirty="0" err="1" smtClean="0"/>
              <a:t>поставление</a:t>
            </a:r>
            <a:r>
              <a:rPr lang="ru-RU" dirty="0" smtClean="0"/>
              <a:t> др. лица в опасность заражения(арест 3-6 </a:t>
            </a:r>
            <a:r>
              <a:rPr lang="ru-RU" dirty="0" err="1" smtClean="0"/>
              <a:t>мес</a:t>
            </a:r>
            <a:r>
              <a:rPr lang="ru-RU" dirty="0" smtClean="0"/>
              <a:t> или лишение свободы до 1 года)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Заражение др. лица лицом, знавшим о наличии у него заболевания (лишение свободы до 5 лет)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Вышеуказанное деяние, совершенное в отношении 2 и более лиц или в отношении несовершеннолетнего (до 8 лет)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Заражение др. лица </a:t>
            </a:r>
            <a:r>
              <a:rPr lang="ru-RU" dirty="0" err="1" smtClean="0"/>
              <a:t>всл</a:t>
            </a:r>
            <a:r>
              <a:rPr lang="ru-RU" dirty="0" smtClean="0"/>
              <a:t>. ненадлежащего выполнения медработником своих профессиональных обязанностей (до 5</a:t>
            </a:r>
            <a:r>
              <a:rPr lang="ru-RU" sz="3600" dirty="0" smtClean="0"/>
              <a:t> </a:t>
            </a:r>
            <a:r>
              <a:rPr lang="ru-RU" dirty="0" smtClean="0"/>
              <a:t>лет</a:t>
            </a:r>
            <a:r>
              <a:rPr lang="ru-RU" sz="3600" dirty="0" smtClean="0"/>
              <a:t>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Статья 145</a:t>
            </a:r>
            <a:br>
              <a:rPr lang="ru-RU" dirty="0" smtClean="0"/>
            </a:br>
            <a:r>
              <a:rPr lang="ru-RU" dirty="0" smtClean="0"/>
              <a:t>Разглашение врачебной тайны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20624" indent="-384048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Разглашение мед. или фарм. или иным работником без профессиональной, служебной необходимости сведений о заболевании или результатах мед. освидетельствования пациента (штраф до 30 мин. заработных плат)</a:t>
            </a:r>
          </a:p>
          <a:p>
            <a:pPr marL="420624" indent="-384048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Те же деяния, выразившееся в сообщении сведений о наличии у лица ВИЧ(штраф до 50 мин. мес. зарплат или лишение свободы на срок до 2 лет)</a:t>
            </a:r>
          </a:p>
          <a:p>
            <a:pPr marL="420624" indent="-384048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Деяния, </a:t>
            </a:r>
            <a:r>
              <a:rPr lang="ru-RU" dirty="0" err="1" smtClean="0"/>
              <a:t>предусмотр</a:t>
            </a:r>
            <a:r>
              <a:rPr lang="ru-RU" dirty="0" smtClean="0"/>
              <a:t>. частями 1 и 2,  если они по неосторожности повлекли тяжкие последствия (лишение свободы до 5 лет)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ПРОФИЛАКТИКА ЗАРАЖЕНИЯ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1. Выполнить меры экстренной профилактики заражения (удалить биоматериал, выполнить обработку пострадавшего участка, соответствующую уровню аварии).</a:t>
            </a:r>
          </a:p>
          <a:p>
            <a:r>
              <a:rPr lang="ru-RU" dirty="0" smtClean="0"/>
              <a:t>2. Немедленно поставить в известность старшую медицинскую сестру отделения, заведующего отделением, а в ночное время и в выходные дни – дежурного врача.</a:t>
            </a:r>
          </a:p>
          <a:p>
            <a:r>
              <a:rPr lang="ru-RU" dirty="0" smtClean="0"/>
              <a:t>3. </a:t>
            </a:r>
            <a:r>
              <a:rPr lang="ru-RU" b="1" dirty="0" smtClean="0"/>
              <a:t>Заполнить учетную документацию:</a:t>
            </a:r>
            <a:endParaRPr lang="ru-RU" dirty="0" smtClean="0"/>
          </a:p>
          <a:p>
            <a:r>
              <a:rPr lang="ru-RU" dirty="0" smtClean="0"/>
              <a:t>- журнал регистрации медицинских аварий;</a:t>
            </a:r>
          </a:p>
          <a:p>
            <a:r>
              <a:rPr lang="ru-RU" dirty="0" smtClean="0"/>
              <a:t>- акт служебного расследования при возникновении аварийной ситуации;</a:t>
            </a:r>
          </a:p>
          <a:p>
            <a:r>
              <a:rPr lang="ru-RU" dirty="0" smtClean="0"/>
              <a:t>- написать собственноручно объяснительную в свободной форме, подробно изложив обстоятельства и причины произошедшего.</a:t>
            </a:r>
          </a:p>
          <a:p>
            <a:r>
              <a:rPr lang="ru-RU" dirty="0" smtClean="0"/>
              <a:t>4. Сдать кровь на </a:t>
            </a:r>
            <a:r>
              <a:rPr lang="ru-RU" b="1" dirty="0" smtClean="0">
                <a:solidFill>
                  <a:schemeClr val="tx2"/>
                </a:solidFill>
                <a:hlinkClick r:id="rId2"/>
              </a:rPr>
              <a:t>ВИЧ</a:t>
            </a:r>
            <a:r>
              <a:rPr lang="ru-RU" dirty="0" smtClean="0"/>
              <a:t> и маркеры </a:t>
            </a:r>
            <a:r>
              <a:rPr lang="ru-RU" b="1" dirty="0" smtClean="0">
                <a:hlinkClick r:id="rId3"/>
              </a:rPr>
              <a:t>гепатитов</a:t>
            </a:r>
            <a:r>
              <a:rPr lang="ru-RU" dirty="0" smtClean="0"/>
              <a:t> В и С сразу же после аварии.</a:t>
            </a:r>
          </a:p>
          <a:p>
            <a:r>
              <a:rPr lang="ru-RU" dirty="0" smtClean="0"/>
              <a:t>5. В случае если пациент ВИЧ-инфицированный, прибыть в течение 72 часов в Центр СПИД, для назначения </a:t>
            </a:r>
            <a:r>
              <a:rPr lang="ru-RU" b="1" dirty="0" smtClean="0">
                <a:hlinkClick r:id="rId4"/>
              </a:rPr>
              <a:t>терапии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6. Диспансерное наблюдение, со сдачей крови на ВИЧ и маркеры гепатитов В и С через 3, 6 и 12 месяцев с момента аварии.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Компетенции деятельности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УМЕТЬ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проводить мероприятия по сохранению и улучшению качества жизни пациента;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причины, клинические проявления, возможные осложнения, методы диагностики,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проблемы пациента, организацию и методы оказания сестринской помощи при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нарушениях здоровья;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осуществлять паллиативную помощь пациентам;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- 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вести утвержденную медицинскую документацию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5992"/>
            <a:ext cx="8229600" cy="1785950"/>
          </a:xfrm>
        </p:spPr>
        <p:txBody>
          <a:bodyPr>
            <a:normAutofit/>
          </a:bodyPr>
          <a:lstStyle/>
          <a:p>
            <a:pPr algn="ctr"/>
            <a:r>
              <a:rPr lang="ru-RU" sz="5400" b="1" kern="10" dirty="0" smtClean="0">
                <a:ln w="9525">
                  <a:solidFill>
                    <a:srgbClr val="33CC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Контрольно-итоговый</a:t>
            </a:r>
            <a:br>
              <a:rPr lang="ru-RU" sz="5400" b="1" kern="10" dirty="0" smtClean="0">
                <a:ln w="9525">
                  <a:solidFill>
                    <a:srgbClr val="33CC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5400" b="1" kern="10" dirty="0" smtClean="0">
                <a:ln w="9525">
                  <a:solidFill>
                    <a:srgbClr val="33CC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блок</a:t>
            </a:r>
            <a:endParaRPr lang="ru-RU" sz="5400" b="1" kern="10" dirty="0">
              <a:ln w="9525">
                <a:solidFill>
                  <a:srgbClr val="33CCCC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28802"/>
            <a:ext cx="8229600" cy="1643074"/>
          </a:xfrm>
        </p:spPr>
        <p:txBody>
          <a:bodyPr/>
          <a:lstStyle/>
          <a:p>
            <a:pPr algn="ctr"/>
            <a:r>
              <a:rPr lang="ru-RU" dirty="0" smtClean="0"/>
              <a:t>1. Дайте определение понятию ВИЧ-инфекция?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492922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accent2"/>
                </a:solidFill>
              </a:rPr>
              <a:t>ОТВЕТ 1:</a:t>
            </a:r>
            <a:r>
              <a:rPr lang="ru-RU" b="1" dirty="0" smtClean="0">
                <a:solidFill>
                  <a:schemeClr val="accent2"/>
                </a:solidFill>
              </a:rPr>
              <a:t/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>ВИЧ инфекция</a:t>
            </a:r>
            <a:r>
              <a:rPr lang="ru-RU" dirty="0" smtClean="0"/>
              <a:t>–  хроническое инфекционное заболевание с прогрессирующим течением, характеризующееся специфическим поражением иммунной системы с развитием иммунодефицита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57364"/>
            <a:ext cx="8229600" cy="1643074"/>
          </a:xfrm>
        </p:spPr>
        <p:txBody>
          <a:bodyPr/>
          <a:lstStyle/>
          <a:p>
            <a:pPr algn="ctr"/>
            <a:r>
              <a:rPr lang="ru-RU" dirty="0" smtClean="0"/>
              <a:t>2. Что такое СПИД?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143536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accent2"/>
                </a:solidFill>
              </a:rPr>
              <a:t>ОТВЕТ 2: </a:t>
            </a:r>
            <a:r>
              <a:rPr lang="ru-RU" dirty="0" smtClean="0">
                <a:solidFill>
                  <a:schemeClr val="hlink"/>
                </a:solidFill>
              </a:rPr>
              <a:t/>
            </a:r>
            <a:br>
              <a:rPr lang="ru-RU" dirty="0" smtClean="0">
                <a:solidFill>
                  <a:schemeClr val="hlink"/>
                </a:solidFill>
              </a:rPr>
            </a:br>
            <a:r>
              <a:rPr lang="ru-RU" dirty="0" smtClean="0">
                <a:solidFill>
                  <a:schemeClr val="hlink"/>
                </a:solidFill>
              </a:rPr>
              <a:t>СПИД</a:t>
            </a:r>
            <a:r>
              <a:rPr lang="ru-RU" dirty="0" smtClean="0"/>
              <a:t> - Синдром  Приобретенного Иммунодефицита. Развивается в следствии невозможности организма противостоять инфекциям.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488"/>
            <a:ext cx="8229600" cy="2143140"/>
          </a:xfrm>
        </p:spPr>
        <p:txBody>
          <a:bodyPr/>
          <a:lstStyle/>
          <a:p>
            <a:pPr algn="ctr"/>
            <a:r>
              <a:rPr lang="ru-RU" dirty="0" smtClean="0"/>
              <a:t>3. Пути передачи ВИЧ-инфекции?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3929090"/>
          </a:xfrm>
        </p:spPr>
        <p:txBody>
          <a:bodyPr>
            <a:normAutofit fontScale="90000"/>
          </a:bodyPr>
          <a:lstStyle/>
          <a:p>
            <a:pPr algn="l">
              <a:lnSpc>
                <a:spcPct val="90000"/>
              </a:lnSpc>
            </a:pPr>
            <a:r>
              <a:rPr lang="ru-RU" sz="3200" dirty="0" smtClean="0"/>
              <a:t>			</a:t>
            </a:r>
            <a:r>
              <a:rPr lang="ru-RU" sz="3200" b="1" u="sng" dirty="0" smtClean="0">
                <a:solidFill>
                  <a:schemeClr val="accent2"/>
                </a:solidFill>
              </a:rPr>
              <a:t> ОТВЕТ 3: </a:t>
            </a:r>
            <a:r>
              <a:rPr lang="ru-RU" sz="3200" dirty="0" smtClean="0"/>
              <a:t>			</a:t>
            </a:r>
            <a:br>
              <a:rPr lang="ru-RU" sz="3200" dirty="0" smtClean="0"/>
            </a:br>
            <a:r>
              <a:rPr lang="ru-RU" sz="3200" dirty="0" smtClean="0"/>
              <a:t>1. Половой путь передачи: </a:t>
            </a:r>
            <a:br>
              <a:rPr lang="ru-RU" sz="3200" dirty="0" smtClean="0"/>
            </a:br>
            <a:r>
              <a:rPr lang="ru-RU" sz="3200" dirty="0" smtClean="0"/>
              <a:t>(Оральный, Вагинальный , Анальный) </a:t>
            </a:r>
            <a:br>
              <a:rPr lang="ru-RU" sz="3200" dirty="0" smtClean="0"/>
            </a:br>
            <a:r>
              <a:rPr lang="ru-RU" sz="3200" dirty="0" smtClean="0"/>
              <a:t>2. Парентеральный путь передачи (</a:t>
            </a:r>
            <a:r>
              <a:rPr lang="ru-RU" sz="3200" dirty="0" err="1" smtClean="0"/>
              <a:t>транфузии</a:t>
            </a:r>
            <a:r>
              <a:rPr lang="ru-RU" sz="3200" dirty="0" smtClean="0"/>
              <a:t>)     </a:t>
            </a:r>
            <a:br>
              <a:rPr lang="ru-RU" sz="3200" dirty="0" smtClean="0"/>
            </a:br>
            <a:r>
              <a:rPr lang="ru-RU" sz="3200" dirty="0" smtClean="0"/>
              <a:t>3. Вертикальный путь передачи: от матери</a:t>
            </a:r>
            <a:br>
              <a:rPr lang="ru-RU" sz="3200" dirty="0" smtClean="0"/>
            </a:br>
            <a:r>
              <a:rPr lang="ru-RU" sz="3200" dirty="0" smtClean="0"/>
              <a:t>    к плоду:</a:t>
            </a:r>
            <a:br>
              <a:rPr lang="ru-RU" sz="3200" dirty="0" smtClean="0"/>
            </a:br>
            <a:r>
              <a:rPr lang="ru-RU" sz="3200" dirty="0" smtClean="0"/>
              <a:t>- Во время беременности. </a:t>
            </a:r>
            <a:br>
              <a:rPr lang="ru-RU" sz="3200" dirty="0" smtClean="0"/>
            </a:br>
            <a:r>
              <a:rPr lang="ru-RU" sz="3200" dirty="0" smtClean="0"/>
              <a:t>- Во время родов. </a:t>
            </a:r>
            <a:br>
              <a:rPr lang="ru-RU" sz="3200" dirty="0" smtClean="0"/>
            </a:br>
            <a:r>
              <a:rPr lang="ru-RU" sz="3200" dirty="0" smtClean="0"/>
              <a:t>- При грудном вскармливании.</a:t>
            </a:r>
            <a:endParaRPr lang="ru-RU" sz="32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229600" cy="2500330"/>
          </a:xfrm>
        </p:spPr>
        <p:txBody>
          <a:bodyPr/>
          <a:lstStyle/>
          <a:p>
            <a:pPr algn="ctr"/>
            <a:r>
              <a:rPr lang="ru-RU" dirty="0" smtClean="0"/>
              <a:t>4. Биологические жидкости через которые передаётся ВИЧ?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286412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ru-RU" dirty="0" smtClean="0"/>
              <a:t>			</a:t>
            </a:r>
            <a:r>
              <a:rPr lang="ru-RU" b="1" u="sng" dirty="0" smtClean="0">
                <a:solidFill>
                  <a:schemeClr val="accent2"/>
                </a:solidFill>
              </a:rPr>
              <a:t> ОТВЕТ 4: </a:t>
            </a:r>
            <a:r>
              <a:rPr lang="ru-RU" dirty="0" smtClean="0"/>
              <a:t>		</a:t>
            </a:r>
            <a:br>
              <a:rPr lang="ru-RU" dirty="0" smtClean="0"/>
            </a:br>
            <a:r>
              <a:rPr lang="ru-RU" sz="4000" dirty="0" smtClean="0"/>
              <a:t>1. Кровь; </a:t>
            </a:r>
            <a:br>
              <a:rPr lang="ru-RU" sz="4000" dirty="0" smtClean="0"/>
            </a:br>
            <a:r>
              <a:rPr lang="ru-RU" sz="4000" dirty="0" smtClean="0"/>
              <a:t>2. Сперма; </a:t>
            </a:r>
            <a:br>
              <a:rPr lang="ru-RU" sz="4000" dirty="0" smtClean="0"/>
            </a:br>
            <a:r>
              <a:rPr lang="ru-RU" sz="4000" dirty="0" smtClean="0"/>
              <a:t>3. Вагинальные выделения (в менструальных выделениях и </a:t>
            </a:r>
            <a:r>
              <a:rPr lang="en-US" sz="4000" dirty="0" smtClean="0"/>
              <a:t> </a:t>
            </a:r>
            <a:r>
              <a:rPr lang="ru-RU" sz="4000" dirty="0" smtClean="0"/>
              <a:t>цервикальном секрете); </a:t>
            </a:r>
            <a:br>
              <a:rPr lang="ru-RU" sz="4000" dirty="0" smtClean="0"/>
            </a:br>
            <a:r>
              <a:rPr lang="ru-RU" sz="4000" dirty="0" smtClean="0"/>
              <a:t>4. Грудное молоко;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>5. Любые жидкости с видимой примесью крови.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5992"/>
            <a:ext cx="8229600" cy="1357322"/>
          </a:xfrm>
        </p:spPr>
        <p:txBody>
          <a:bodyPr/>
          <a:lstStyle/>
          <a:p>
            <a:pPr algn="ctr"/>
            <a:r>
              <a:rPr lang="ru-RU" dirty="0" smtClean="0"/>
              <a:t>5. Что такое «период окна»?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Информационно-справочный блок</a:t>
            </a:r>
          </a:p>
          <a:p>
            <a:pPr marL="514350" indent="-514350">
              <a:buAutoNum type="arabicPeriod"/>
            </a:pPr>
            <a:r>
              <a:rPr lang="ru-RU" dirty="0" smtClean="0"/>
              <a:t>Контрольно-итоговый блок</a:t>
            </a:r>
          </a:p>
          <a:p>
            <a:pPr marL="514350" indent="-514350">
              <a:buAutoNum type="arabicPeriod"/>
            </a:pPr>
            <a:r>
              <a:rPr lang="ru-RU" dirty="0" smtClean="0"/>
              <a:t>Блок домашнего задания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442915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			</a:t>
            </a:r>
            <a:r>
              <a:rPr lang="ru-RU" b="1" u="sng" dirty="0" smtClean="0">
                <a:solidFill>
                  <a:schemeClr val="accent2"/>
                </a:solidFill>
              </a:rPr>
              <a:t> ОТВЕТ 5: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Временной промежуток между инфицированием и производством достаточного для лабораторного обнаружения количества антител.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3143272"/>
          </a:xfrm>
        </p:spPr>
        <p:txBody>
          <a:bodyPr/>
          <a:lstStyle/>
          <a:p>
            <a:pPr algn="ctr"/>
            <a:r>
              <a:rPr lang="ru-RU" dirty="0" smtClean="0"/>
              <a:t>6. Какие вы знаете формы тестирования на ВИЧ?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3429024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			</a:t>
            </a:r>
            <a:r>
              <a:rPr lang="ru-RU" sz="3600" b="1" u="sng" dirty="0" smtClean="0">
                <a:solidFill>
                  <a:schemeClr val="accent2"/>
                </a:solidFill>
              </a:rPr>
              <a:t> ОТВЕТ 6: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1. Добровольное (пациенты)</a:t>
            </a:r>
            <a:br>
              <a:rPr lang="ru-RU" sz="3600" dirty="0" smtClean="0"/>
            </a:br>
            <a:r>
              <a:rPr lang="ru-RU" sz="3600" dirty="0" smtClean="0"/>
              <a:t>2. Обязательное (доноры, мед. </a:t>
            </a:r>
            <a:r>
              <a:rPr lang="ru-RU" sz="3600" dirty="0" err="1" smtClean="0"/>
              <a:t>Работнтк</a:t>
            </a:r>
            <a:r>
              <a:rPr lang="ru-RU" sz="3600" dirty="0" smtClean="0"/>
              <a:t>, беременные, больные туберкулезом)</a:t>
            </a:r>
            <a:br>
              <a:rPr lang="ru-RU" sz="3600" dirty="0" smtClean="0"/>
            </a:br>
            <a:r>
              <a:rPr lang="ru-RU" sz="3600" dirty="0" smtClean="0"/>
              <a:t>3. Принудительное (заключенные)</a:t>
            </a:r>
            <a:endParaRPr lang="ru-RU" sz="3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3571900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7. По истечении какого срока </a:t>
            </a:r>
            <a:r>
              <a:rPr lang="ru-RU" sz="3600" dirty="0" err="1" smtClean="0"/>
              <a:t>био</a:t>
            </a:r>
            <a:r>
              <a:rPr lang="ru-RU" sz="3600" dirty="0" smtClean="0"/>
              <a:t> материал считается не пригодным для проведения исследования на ВИЧ-инфекцию?</a:t>
            </a:r>
            <a:endParaRPr lang="ru-RU" sz="3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4643470"/>
          </a:xfrm>
        </p:spPr>
        <p:txBody>
          <a:bodyPr/>
          <a:lstStyle/>
          <a:p>
            <a:pPr marL="420624" indent="-384048" algn="l" fontAlgn="auto">
              <a:spcAft>
                <a:spcPts val="0"/>
              </a:spcAft>
              <a:defRPr/>
            </a:pPr>
            <a:r>
              <a:rPr lang="ru-RU" dirty="0" smtClean="0"/>
              <a:t>				</a:t>
            </a:r>
            <a:r>
              <a:rPr lang="ru-RU" b="1" u="sng" dirty="0" smtClean="0">
                <a:solidFill>
                  <a:schemeClr val="accent2"/>
                </a:solidFill>
              </a:rPr>
              <a:t> ОТВЕТ 7: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Доставка в лабораторию в течении </a:t>
            </a:r>
            <a:r>
              <a:rPr lang="en-US" dirty="0" smtClean="0"/>
              <a:t>24</a:t>
            </a:r>
            <a:r>
              <a:rPr lang="ru-RU" dirty="0" smtClean="0"/>
              <a:t> ч., с соблюдение </a:t>
            </a:r>
            <a:r>
              <a:rPr lang="en-US" dirty="0" smtClean="0"/>
              <a:t>t</a:t>
            </a:r>
            <a:r>
              <a:rPr lang="ru-RU" dirty="0" smtClean="0"/>
              <a:t>+ режима</a:t>
            </a:r>
            <a:r>
              <a:rPr lang="en-US" dirty="0" smtClean="0"/>
              <a:t> </a:t>
            </a:r>
            <a:r>
              <a:rPr lang="ru-RU" dirty="0" smtClean="0"/>
              <a:t>+2+8</a:t>
            </a:r>
            <a:r>
              <a:rPr lang="ru-RU" baseline="30000" dirty="0" smtClean="0"/>
              <a:t>0 </a:t>
            </a:r>
            <a:r>
              <a:rPr lang="ru-RU" dirty="0" smtClean="0"/>
              <a:t>С.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3071834"/>
          </a:xfrm>
        </p:spPr>
        <p:txBody>
          <a:bodyPr/>
          <a:lstStyle/>
          <a:p>
            <a:pPr algn="ctr"/>
            <a:r>
              <a:rPr lang="ru-RU" dirty="0" smtClean="0"/>
              <a:t>8. Статьи регулирующие проблему ВИЧ-инфекции?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4857784"/>
          </a:xfrm>
        </p:spPr>
        <p:txBody>
          <a:bodyPr/>
          <a:lstStyle/>
          <a:p>
            <a:pPr algn="l"/>
            <a:r>
              <a:rPr lang="ru-RU" dirty="0" smtClean="0"/>
              <a:t>			</a:t>
            </a:r>
            <a:r>
              <a:rPr lang="ru-RU" b="1" u="sng" dirty="0" smtClean="0">
                <a:solidFill>
                  <a:schemeClr val="accent2"/>
                </a:solidFill>
              </a:rPr>
              <a:t> ОТВЕТ 8: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Статья 117</a:t>
            </a:r>
            <a:br>
              <a:rPr lang="ru-RU" dirty="0" smtClean="0"/>
            </a:br>
            <a:r>
              <a:rPr lang="ru-RU" dirty="0" smtClean="0"/>
              <a:t>Заражение ВИЧ – инфекцией</a:t>
            </a:r>
            <a:br>
              <a:rPr lang="ru-RU" dirty="0" smtClean="0"/>
            </a:br>
            <a:r>
              <a:rPr lang="ru-RU" dirty="0" smtClean="0"/>
              <a:t>2. Статья 145</a:t>
            </a:r>
            <a:br>
              <a:rPr lang="ru-RU" dirty="0" smtClean="0"/>
            </a:br>
            <a:r>
              <a:rPr lang="ru-RU" dirty="0" smtClean="0"/>
              <a:t>Разглашение врачебной тайны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442915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9. При заборе крови из вены у пациента с ВИЧ-инфекцией капля крови попала на кожу рук медсестры. Медсестра вымыла руки под проточной водой, высушила одноразовым полотенцем и пригласила следующего пациента.</a:t>
            </a:r>
            <a:br>
              <a:rPr lang="ru-RU" sz="3200" dirty="0" smtClean="0"/>
            </a:br>
            <a:r>
              <a:rPr lang="ru-RU" sz="3200" i="1" dirty="0" smtClean="0">
                <a:solidFill>
                  <a:schemeClr val="accent2"/>
                </a:solidFill>
              </a:rPr>
              <a:t>1. Оцените действия медсестры.</a:t>
            </a:r>
            <a:br>
              <a:rPr lang="ru-RU" sz="3200" i="1" dirty="0" smtClean="0">
                <a:solidFill>
                  <a:schemeClr val="accent2"/>
                </a:solidFill>
              </a:rPr>
            </a:br>
            <a:r>
              <a:rPr lang="ru-RU" sz="3200" i="1" dirty="0" smtClean="0">
                <a:solidFill>
                  <a:schemeClr val="accent2"/>
                </a:solidFill>
              </a:rPr>
              <a:t>2. Укажите грубейшую ошибку м.с.</a:t>
            </a:r>
            <a:br>
              <a:rPr lang="ru-RU" sz="3200" i="1" dirty="0" smtClean="0">
                <a:solidFill>
                  <a:schemeClr val="accent2"/>
                </a:solidFill>
              </a:rPr>
            </a:br>
            <a:r>
              <a:rPr lang="ru-RU" sz="3200" i="1" dirty="0" smtClean="0">
                <a:solidFill>
                  <a:schemeClr val="accent2"/>
                </a:solidFill>
              </a:rPr>
              <a:t>3. Расскажите действия необходимые провести м.с. в такой ситуации.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	</a:t>
            </a:r>
            <a:r>
              <a:rPr lang="ru-RU" sz="2400" b="1" dirty="0" smtClean="0">
                <a:solidFill>
                  <a:schemeClr val="accent2"/>
                </a:solidFill>
              </a:rPr>
              <a:t>	</a:t>
            </a:r>
            <a:r>
              <a:rPr lang="ru-RU" sz="2400" b="1" u="sng" dirty="0" smtClean="0">
                <a:solidFill>
                  <a:schemeClr val="accent2"/>
                </a:solidFill>
              </a:rPr>
              <a:t>ОТВЕТ 9: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700" dirty="0" smtClean="0">
                <a:solidFill>
                  <a:schemeClr val="accent2"/>
                </a:solidFill>
              </a:rPr>
              <a:t>Действия медсестры не верны!!!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При заборе крови из вены медсестре необходимо было работать </a:t>
            </a:r>
            <a:r>
              <a:rPr lang="ru-RU" sz="2700" dirty="0" smtClean="0">
                <a:solidFill>
                  <a:schemeClr val="accent2"/>
                </a:solidFill>
              </a:rPr>
              <a:t>в перчатках!!!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При попадании крови или других биологических жидкостей на кожные покровы это место обрабатывают </a:t>
            </a:r>
            <a:r>
              <a:rPr lang="ru-RU" sz="2700" dirty="0" smtClean="0">
                <a:solidFill>
                  <a:schemeClr val="accent2"/>
                </a:solidFill>
              </a:rPr>
              <a:t>70% спиртом, обмывают водой с мылом и повторно обрабатывают 70% спиртом.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>
                <a:solidFill>
                  <a:schemeClr val="accent2"/>
                </a:solidFill>
              </a:rPr>
              <a:t>Провести оформление аварийной ситуации:</a:t>
            </a:r>
            <a:br>
              <a:rPr lang="ru-RU" sz="2700" b="1" dirty="0" smtClean="0">
                <a:solidFill>
                  <a:schemeClr val="accent2"/>
                </a:solidFill>
              </a:rPr>
            </a:br>
            <a:r>
              <a:rPr lang="ru-RU" sz="2700" b="1" dirty="0" smtClean="0">
                <a:solidFill>
                  <a:schemeClr val="accent2"/>
                </a:solidFill>
              </a:rPr>
              <a:t>- незамедлительно сообщить о случае аварийной ситуации старшей медицинской сестре или зав.отделением;</a:t>
            </a:r>
            <a:br>
              <a:rPr lang="ru-RU" sz="2700" b="1" dirty="0" smtClean="0">
                <a:solidFill>
                  <a:schemeClr val="accent2"/>
                </a:solidFill>
              </a:rPr>
            </a:br>
            <a:r>
              <a:rPr lang="ru-RU" sz="2700" b="1" dirty="0" smtClean="0">
                <a:solidFill>
                  <a:schemeClr val="accent2"/>
                </a:solidFill>
              </a:rPr>
              <a:t>- заполнить «Журнал регистрации несчастных случаев на производстве»;</a:t>
            </a:r>
            <a:br>
              <a:rPr lang="ru-RU" sz="2700" b="1" dirty="0" smtClean="0">
                <a:solidFill>
                  <a:schemeClr val="accent2"/>
                </a:solidFill>
              </a:rPr>
            </a:br>
            <a:r>
              <a:rPr lang="ru-RU" sz="2700" b="1" dirty="0" smtClean="0">
                <a:solidFill>
                  <a:schemeClr val="accent2"/>
                </a:solidFill>
              </a:rPr>
              <a:t>- как можно быстрее начать приём </a:t>
            </a:r>
            <a:r>
              <a:rPr lang="ru-RU" sz="2700" b="1" dirty="0" err="1" smtClean="0">
                <a:solidFill>
                  <a:schemeClr val="accent2"/>
                </a:solidFill>
              </a:rPr>
              <a:t>антиретровирусных</a:t>
            </a:r>
            <a:r>
              <a:rPr lang="ru-RU" sz="2700" b="1" dirty="0" smtClean="0">
                <a:solidFill>
                  <a:schemeClr val="accent2"/>
                </a:solidFill>
              </a:rPr>
              <a:t> препаратов в целях </a:t>
            </a:r>
            <a:r>
              <a:rPr lang="ru-RU" sz="2700" b="1" dirty="0" err="1" smtClean="0">
                <a:solidFill>
                  <a:schemeClr val="accent2"/>
                </a:solidFill>
              </a:rPr>
              <a:t>постконтактной</a:t>
            </a:r>
            <a:r>
              <a:rPr lang="ru-RU" sz="2700" b="1" dirty="0" smtClean="0">
                <a:solidFill>
                  <a:schemeClr val="accent2"/>
                </a:solidFill>
              </a:rPr>
              <a:t> профилактики заражения ВИЧ.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Критерии оценки работы: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1"/>
            <a:ext cx="7572428" cy="4257692"/>
          </a:xfrm>
        </p:spPr>
        <p:txBody>
          <a:bodyPr/>
          <a:lstStyle/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ru-RU" dirty="0" smtClean="0"/>
              <a:t>Правильность и четкость ответа на вопрос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ru-RU" dirty="0" smtClean="0"/>
              <a:t>Развернутость ответа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ru-RU" dirty="0" smtClean="0"/>
              <a:t>Отсутствие фактических ошибок</a:t>
            </a:r>
          </a:p>
          <a:p>
            <a:pPr>
              <a:buFont typeface="Wingdings" pitchFamily="2" charset="2"/>
              <a:buNone/>
              <a:defRPr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13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Информационно-справочный  </a:t>
            </a:r>
            <a:br>
              <a:rPr lang="ru-RU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блок</a:t>
            </a:r>
            <a:endParaRPr lang="ru-RU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ВИЧ инфекция</a:t>
            </a:r>
            <a:r>
              <a:rPr lang="ru-RU" dirty="0" smtClean="0"/>
              <a:t>–  хроническое инфекционное заболевание с прогрессирующим течением, характеризующееся специфическим поражением иммунной системы с развитием иммунодефицита, который проявляется вторичными заболеваниям</a:t>
            </a: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на дом.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600" dirty="0" smtClean="0"/>
              <a:t>Подготовиться к следующему практическому занятию </a:t>
            </a:r>
            <a:r>
              <a:rPr lang="ru-RU" sz="2600" b="1" dirty="0" smtClean="0"/>
              <a:t>«Сестринская деятельность при воздушно-капельных </a:t>
            </a:r>
            <a:r>
              <a:rPr lang="ru-RU" sz="2600" b="1" dirty="0" smtClean="0"/>
              <a:t>инфекциях</a:t>
            </a:r>
            <a:r>
              <a:rPr lang="ru-RU" sz="2600" b="1" dirty="0" smtClean="0"/>
              <a:t>».</a:t>
            </a:r>
            <a:endParaRPr lang="ru-RU" sz="2600" dirty="0" smtClean="0"/>
          </a:p>
          <a:p>
            <a:r>
              <a:rPr lang="ru-RU" sz="2600" u="sng" dirty="0" smtClean="0"/>
              <a:t>Для этого:</a:t>
            </a:r>
          </a:p>
          <a:p>
            <a:r>
              <a:rPr lang="ru-RU" sz="2600" dirty="0" smtClean="0"/>
              <a:t>Изучите материал изложенный в учебнике Сестринский уход при инфекционных заболеваниях В.А. Малов.</a:t>
            </a:r>
          </a:p>
          <a:p>
            <a:r>
              <a:rPr lang="ru-RU" sz="2600" dirty="0" smtClean="0"/>
              <a:t>Ознакомьтесь с лекционным материалом по заданной теме.</a:t>
            </a:r>
          </a:p>
          <a:p>
            <a:r>
              <a:rPr lang="ru-RU" sz="2600" dirty="0" smtClean="0"/>
              <a:t>Не забывайте пользоваться дополнительными источниками.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57364"/>
            <a:ext cx="8229600" cy="23574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8800" b="1" dirty="0" smtClean="0">
                <a:solidFill>
                  <a:srgbClr val="FF0000"/>
                </a:solidFill>
              </a:rPr>
              <a:t/>
            </a:r>
            <a:br>
              <a:rPr lang="ru-RU" sz="88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FF00"/>
                </a:solidFill>
              </a:rPr>
              <a:t/>
            </a:r>
            <a:br>
              <a:rPr lang="ru-RU" sz="6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857364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Благодарю за плодотворное сотрудничество на занятии.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501122" cy="528641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Постепенно организм </a:t>
            </a:r>
            <a:r>
              <a:rPr lang="ru-RU" sz="3600" dirty="0" smtClean="0">
                <a:solidFill>
                  <a:schemeClr val="accent2"/>
                </a:solidFill>
              </a:rPr>
              <a:t>теряет способность противостоять оппортунистическим инфекциям и опухолям</a:t>
            </a:r>
            <a:r>
              <a:rPr lang="ru-RU" sz="3600" dirty="0" smtClean="0"/>
              <a:t> в следствии чего и развивается </a:t>
            </a:r>
            <a:r>
              <a:rPr lang="ru-RU" sz="3600" dirty="0" smtClean="0">
                <a:solidFill>
                  <a:schemeClr val="hlink"/>
                </a:solidFill>
              </a:rPr>
              <a:t>СПИД</a:t>
            </a:r>
            <a:r>
              <a:rPr lang="ru-RU" sz="3600" dirty="0" smtClean="0"/>
              <a:t> - </a:t>
            </a:r>
            <a:r>
              <a:rPr lang="ru-RU" sz="3600" dirty="0" smtClean="0">
                <a:solidFill>
                  <a:schemeClr val="accent2"/>
                </a:solidFill>
              </a:rPr>
              <a:t>Синдром  Приобретенного Иммунодефицита</a:t>
            </a:r>
            <a:br>
              <a:rPr lang="ru-RU" sz="3600" dirty="0" smtClean="0">
                <a:solidFill>
                  <a:schemeClr val="accent2"/>
                </a:solidFill>
              </a:rPr>
            </a:br>
            <a:r>
              <a:rPr lang="ru-RU" sz="2200" b="1" dirty="0" smtClean="0">
                <a:solidFill>
                  <a:srgbClr val="FFC000"/>
                </a:solidFill>
              </a:rPr>
              <a:t>Присоединяющиеся </a:t>
            </a:r>
            <a:r>
              <a:rPr lang="ru-RU" sz="2200" b="1" i="1" u="sng" dirty="0" smtClean="0">
                <a:solidFill>
                  <a:srgbClr val="FFC000"/>
                </a:solidFill>
              </a:rPr>
              <a:t>вторичные заболевания</a:t>
            </a:r>
            <a:r>
              <a:rPr lang="ru-RU" sz="2200" b="1" dirty="0" smtClean="0">
                <a:solidFill>
                  <a:srgbClr val="FFC000"/>
                </a:solidFill>
              </a:rPr>
              <a:t> принято называть </a:t>
            </a:r>
            <a:r>
              <a:rPr lang="ru-RU" sz="2200" b="1" i="1" dirty="0" smtClean="0">
                <a:solidFill>
                  <a:srgbClr val="FFC000"/>
                </a:solidFill>
              </a:rPr>
              <a:t>«оппортунистическими»</a:t>
            </a:r>
            <a:r>
              <a:rPr lang="ru-RU" sz="2200" b="1" dirty="0" smtClean="0">
                <a:solidFill>
                  <a:srgbClr val="FFC000"/>
                </a:solidFill>
              </a:rPr>
              <a:t> </a:t>
            </a:r>
            <a:r>
              <a:rPr lang="ru-RU" sz="5400" b="1" dirty="0" smtClean="0">
                <a:solidFill>
                  <a:srgbClr val="FFC000"/>
                </a:solidFill>
              </a:rPr>
              <a:t/>
            </a:r>
            <a:br>
              <a:rPr lang="ru-RU" sz="5400" b="1" dirty="0" smtClean="0">
                <a:solidFill>
                  <a:srgbClr val="FFC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Действие вируса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Воздействие вируса происходит, когда человек вступает в контакт с инфекционным материалом.</a:t>
            </a:r>
          </a:p>
          <a:p>
            <a:pPr>
              <a:buNone/>
            </a:pPr>
            <a:r>
              <a:rPr lang="ru-RU" dirty="0" err="1" smtClean="0"/>
              <a:t>Контагиозность</a:t>
            </a:r>
            <a:r>
              <a:rPr lang="ru-RU" dirty="0" smtClean="0"/>
              <a:t> и вирулентность зависит от кол-ва вируса, попавшего в организм, особенности иммунной системы человека.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Источники ВИЧ инфекции: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dirty="0" smtClean="0"/>
              <a:t>Источником ВИЧ-инфекции является </a:t>
            </a:r>
            <a:r>
              <a:rPr lang="ru-RU" dirty="0" smtClean="0">
                <a:solidFill>
                  <a:schemeClr val="hlink"/>
                </a:solidFill>
              </a:rPr>
              <a:t>человек </a:t>
            </a:r>
            <a:r>
              <a:rPr lang="ru-RU" dirty="0" smtClean="0"/>
              <a:t>вирусоноситель или больной </a:t>
            </a:r>
            <a:r>
              <a:rPr lang="ru-RU" dirty="0" err="1" smtClean="0"/>
              <a:t>СПИДом</a:t>
            </a:r>
            <a:r>
              <a:rPr lang="ru-RU" dirty="0" smtClean="0"/>
              <a:t>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/>
              <a:t>    Возбудители ВИЧ у человека содержаться  во всех жидких средах организма (слюне, слезной и цереброспинальной жидкости, поте, моче, бронхиальной жидкости, кале), но </a:t>
            </a:r>
            <a:r>
              <a:rPr lang="ru-RU" dirty="0" smtClean="0">
                <a:solidFill>
                  <a:schemeClr val="hlink"/>
                </a:solidFill>
              </a:rPr>
              <a:t>концентрация</a:t>
            </a:r>
            <a:r>
              <a:rPr lang="ru-RU" dirty="0" smtClean="0"/>
              <a:t> вируса в них </a:t>
            </a:r>
            <a:r>
              <a:rPr lang="ru-RU" dirty="0" smtClean="0">
                <a:solidFill>
                  <a:schemeClr val="hlink"/>
                </a:solidFill>
              </a:rPr>
              <a:t>не одинакова.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>
                <a:solidFill>
                  <a:schemeClr val="hlink"/>
                </a:solidFill>
              </a:rPr>
              <a:t> </a:t>
            </a:r>
            <a:r>
              <a:rPr lang="ru-RU" dirty="0" smtClean="0"/>
              <a:t>Наибольшую эпидемиологическую опасность представляют (имеющие достаточную для заражения долю инфицирования).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92D050"/>
                </a:solidFill>
              </a:rPr>
              <a:t/>
            </a:r>
            <a:br>
              <a:rPr lang="ru-RU" sz="3600" dirty="0" smtClean="0">
                <a:solidFill>
                  <a:srgbClr val="92D05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>Биологические жидкости через которое передаётся ВИЧ:</a:t>
            </a: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endParaRPr lang="ru-RU" dirty="0" smtClean="0"/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1. Кровь; 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2. Сперма; 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3. Вагинальные выделения (в менструальных выделениях и </a:t>
            </a:r>
            <a:r>
              <a:rPr lang="en-US" dirty="0" smtClean="0"/>
              <a:t> </a:t>
            </a:r>
            <a:r>
              <a:rPr lang="ru-RU" dirty="0" smtClean="0"/>
              <a:t>цервикальном секрете); 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4. Грудное молоко; </a:t>
            </a:r>
            <a:endParaRPr lang="en-US" dirty="0" smtClean="0"/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5. Любые жидкости с видимой примесью крови.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2"/>
                </a:solidFill>
              </a:rPr>
              <a:t/>
            </a:r>
            <a:br>
              <a:rPr lang="ru-RU" sz="3100" dirty="0" smtClean="0">
                <a:solidFill>
                  <a:schemeClr val="accent2"/>
                </a:solidFill>
              </a:rPr>
            </a:br>
            <a:r>
              <a:rPr lang="ru-RU" sz="3100" dirty="0" smtClean="0">
                <a:solidFill>
                  <a:schemeClr val="accent2"/>
                </a:solidFill>
              </a:rPr>
              <a:t/>
            </a:r>
            <a:br>
              <a:rPr lang="ru-RU" sz="3100" dirty="0" smtClean="0">
                <a:solidFill>
                  <a:schemeClr val="accent2"/>
                </a:solidFill>
              </a:rPr>
            </a:br>
            <a:r>
              <a:rPr lang="ru-RU" sz="3100" dirty="0" smtClean="0">
                <a:solidFill>
                  <a:schemeClr val="accent2"/>
                </a:solidFill>
              </a:rPr>
              <a:t/>
            </a:r>
            <a:br>
              <a:rPr lang="ru-RU" sz="3100" dirty="0" smtClean="0">
                <a:solidFill>
                  <a:schemeClr val="accent2"/>
                </a:solidFill>
              </a:rPr>
            </a:br>
            <a:r>
              <a:rPr lang="ru-RU" sz="3100" dirty="0" smtClean="0">
                <a:solidFill>
                  <a:schemeClr val="accent2"/>
                </a:solidFill>
              </a:rPr>
              <a:t/>
            </a:r>
            <a:br>
              <a:rPr lang="ru-RU" sz="3100" dirty="0" smtClean="0">
                <a:solidFill>
                  <a:schemeClr val="accent2"/>
                </a:solidFill>
              </a:rPr>
            </a:br>
            <a:r>
              <a:rPr lang="ru-RU" sz="3100" dirty="0" smtClean="0">
                <a:solidFill>
                  <a:schemeClr val="accent2"/>
                </a:solidFill>
              </a:rPr>
              <a:t/>
            </a:r>
            <a:br>
              <a:rPr lang="ru-RU" sz="3100" dirty="0" smtClean="0">
                <a:solidFill>
                  <a:schemeClr val="accent2"/>
                </a:solidFill>
              </a:rPr>
            </a:br>
            <a:r>
              <a:rPr lang="ru-RU" sz="3100" dirty="0" smtClean="0">
                <a:solidFill>
                  <a:schemeClr val="accent2"/>
                </a:solidFill>
              </a:rPr>
              <a:t/>
            </a:r>
            <a:br>
              <a:rPr lang="ru-RU" sz="3100" dirty="0" smtClean="0">
                <a:solidFill>
                  <a:schemeClr val="accent2"/>
                </a:solidFill>
              </a:rPr>
            </a:br>
            <a:r>
              <a:rPr lang="ru-RU" sz="3100" dirty="0" smtClean="0">
                <a:solidFill>
                  <a:schemeClr val="accent2"/>
                </a:solidFill>
              </a:rPr>
              <a:t/>
            </a:r>
            <a:br>
              <a:rPr lang="ru-RU" sz="3100" dirty="0" smtClean="0">
                <a:solidFill>
                  <a:schemeClr val="accent2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ВИЧ не стоек во внешней среде, он чувствителен к физическим и химическим воздействиям:</a:t>
            </a:r>
            <a:r>
              <a:rPr lang="ru-RU" sz="2700" dirty="0" smtClean="0">
                <a:solidFill>
                  <a:schemeClr val="accent2"/>
                </a:solidFill>
              </a:rPr>
              <a:t/>
            </a:r>
            <a:br>
              <a:rPr lang="ru-RU" sz="2700" dirty="0" smtClean="0">
                <a:solidFill>
                  <a:schemeClr val="accent2"/>
                </a:solidFill>
              </a:rPr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Инактивируется при температуре 56°С за 30 мин, при кипячении (100 гр.) — через 1 мин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Погибает под воздействием </a:t>
            </a:r>
            <a:r>
              <a:rPr lang="ru-RU" dirty="0" err="1" smtClean="0"/>
              <a:t>дезинфектантов</a:t>
            </a:r>
            <a:r>
              <a:rPr lang="ru-RU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На поверхности неповрежденной кожи человека вирус разрушается под воздействием защитных ферментов и бактерий.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Для ВИЧ губительны солнечное и искусственное </a:t>
            </a:r>
            <a:r>
              <a:rPr lang="ru-RU" dirty="0" err="1" smtClean="0"/>
              <a:t>УФ-излучение</a:t>
            </a:r>
            <a:r>
              <a:rPr lang="ru-RU" dirty="0" smtClean="0"/>
              <a:t>, все виды ионизирующего излучения</a:t>
            </a:r>
          </a:p>
          <a:p>
            <a:r>
              <a:rPr lang="ru-RU" dirty="0" smtClean="0"/>
              <a:t>В замороженной сперме сохраняется несколько месяцев.</a:t>
            </a:r>
          </a:p>
          <a:p>
            <a:r>
              <a:rPr lang="ru-RU" dirty="0" smtClean="0"/>
              <a:t>В трупе сохраняется до 2-ух суток.</a:t>
            </a:r>
          </a:p>
          <a:p>
            <a:r>
              <a:rPr lang="ru-RU" dirty="0" smtClean="0"/>
              <a:t> После проведения эндоскопии — до 2 часов.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Но, вирус относительно устойчив к замораживанию (в </a:t>
            </a:r>
            <a:r>
              <a:rPr lang="ru-RU" dirty="0" err="1" smtClean="0"/>
              <a:t>заморож</a:t>
            </a:r>
            <a:r>
              <a:rPr lang="ru-RU" dirty="0" smtClean="0"/>
              <a:t>. сыворотке до 10 лет)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При температуре 22 С его активность сохраняется в течении 4 суток (как в сухом виде, так и в жидкостях).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</TotalTime>
  <Words>1052</Words>
  <Application>Microsoft Office PowerPoint</Application>
  <PresentationFormat>Экран (4:3)</PresentationFormat>
  <Paragraphs>159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Поток</vt:lpstr>
      <vt:lpstr>МДК 02.01 Тема №13 Практическое занятие по теме: «Сестринская деятельность при ВИЧ-инфекциях»</vt:lpstr>
      <vt:lpstr>Компетенции деятельности</vt:lpstr>
      <vt:lpstr>План занятия</vt:lpstr>
      <vt:lpstr>Информационно-справочный   блок</vt:lpstr>
      <vt:lpstr>  Постепенно организм теряет способность противостоять оппортунистическим инфекциям и опухолям в следствии чего и развивается СПИД - Синдром  Приобретенного Иммунодефицита Присоединяющиеся вторичные заболевания принято называть «оппортунистическими»   </vt:lpstr>
      <vt:lpstr>Действие вируса</vt:lpstr>
      <vt:lpstr>Источники ВИЧ инфекции:</vt:lpstr>
      <vt:lpstr> Биологические жидкости через которое передаётся ВИЧ: </vt:lpstr>
      <vt:lpstr>       ВИЧ не стоек во внешней среде, он чувствителен к физическим и химическим воздействиям: </vt:lpstr>
      <vt:lpstr>Пути передачи ВИЧ-инфекции</vt:lpstr>
      <vt:lpstr>«Период окна» </vt:lpstr>
      <vt:lpstr>Тестирование на ВИЧ</vt:lpstr>
      <vt:lpstr>Правила забора и транспортировки крови в  лабораторию   согласно Приказу МЗ КР №637 от 26.11.2014г. «Об утверждении стандартных операционных процедур по лабораторной диагностике ВИЧ-инфекции»</vt:lpstr>
      <vt:lpstr>Критерии неприемлемости образцов</vt:lpstr>
      <vt:lpstr>Показания  для обследования на ВИЧ-инфекцию</vt:lpstr>
      <vt:lpstr>Мероприятия при выявлении ВИЧ-инфицированного лица</vt:lpstr>
      <vt:lpstr>Статья 117 Заражение ВИЧ - инфекцией</vt:lpstr>
      <vt:lpstr>Статья 145 Разглашение врачебной тайны</vt:lpstr>
      <vt:lpstr>ПРОФИЛАКТИКА ЗАРАЖЕНИЯ</vt:lpstr>
      <vt:lpstr>Контрольно-итоговый блок</vt:lpstr>
      <vt:lpstr>1. Дайте определение понятию ВИЧ-инфекция?</vt:lpstr>
      <vt:lpstr>ОТВЕТ 1: ВИЧ инфекция–  хроническое инфекционное заболевание с прогрессирующим течением, характеризующееся специфическим поражением иммунной системы с развитием иммунодефицита</vt:lpstr>
      <vt:lpstr>2. Что такое СПИД?</vt:lpstr>
      <vt:lpstr>ОТВЕТ 2:  СПИД - Синдром  Приобретенного Иммунодефицита. Развивается в следствии невозможности организма противостоять инфекциям.</vt:lpstr>
      <vt:lpstr>3. Пути передачи ВИЧ-инфекции?</vt:lpstr>
      <vt:lpstr>    ОТВЕТ 3:     1. Половой путь передачи:  (Оральный, Вагинальный , Анальный)  2. Парентеральный путь передачи (транфузии)      3. Вертикальный путь передачи: от матери     к плоду: - Во время беременности.  - Во время родов.  - При грудном вскармливании.</vt:lpstr>
      <vt:lpstr>4. Биологические жидкости через которые передаётся ВИЧ?</vt:lpstr>
      <vt:lpstr>    ОТВЕТ 4:    1. Кровь;  2. Сперма;  3. Вагинальные выделения (в менструальных выделениях и  цервикальном секрете);  4. Грудное молоко;  5. Любые жидкости с видимой примесью крови. </vt:lpstr>
      <vt:lpstr>5. Что такое «период окна»?</vt:lpstr>
      <vt:lpstr>    ОТВЕТ 5:  Временной промежуток между инфицированием и производством достаточного для лабораторного обнаружения количества антител.</vt:lpstr>
      <vt:lpstr>6. Какие вы знаете формы тестирования на ВИЧ?</vt:lpstr>
      <vt:lpstr>    ОТВЕТ 6:  1. Добровольное (пациенты) 2. Обязательное (доноры, мед. Работнтк, беременные, больные туберкулезом) 3. Принудительное (заключенные)</vt:lpstr>
      <vt:lpstr> 7. По истечении какого срока био материал считается не пригодным для проведения исследования на ВИЧ-инфекцию?</vt:lpstr>
      <vt:lpstr>     ОТВЕТ 7:  Доставка в лабораторию в течении 24 ч., с соблюдение t+ режима +2+80 С. </vt:lpstr>
      <vt:lpstr>8. Статьи регулирующие проблему ВИЧ-инфекции?</vt:lpstr>
      <vt:lpstr>    ОТВЕТ 8:  1. Статья 117 Заражение ВИЧ – инфекцией 2. Статья 145 Разглашение врачебной тайны</vt:lpstr>
      <vt:lpstr>9. При заборе крови из вены у пациента с ВИЧ-инфекцией капля крови попала на кожу рук медсестры. Медсестра вымыла руки под проточной водой, высушила одноразовым полотенцем и пригласила следующего пациента. 1. Оцените действия медсестры. 2. Укажите грубейшую ошибку м.с. 3. Расскажите действия необходимые провести м.с. в такой ситуации. </vt:lpstr>
      <vt:lpstr>    ОТВЕТ 9: Действия медсестры не верны!!! При заборе крови из вены медсестре необходимо было работать в перчатках!!! При попадании крови или других биологических жидкостей на кожные покровы это место обрабатывают 70% спиртом, обмывают водой с мылом и повторно обрабатывают 70% спиртом. Провести оформление аварийной ситуации: - незамедлительно сообщить о случае аварийной ситуации старшей медицинской сестре или зав.отделением; - заполнить «Журнал регистрации несчастных случаев на производстве»; - как можно быстрее начать приём антиретровирусных препаратов в целях постконтактной профилактики заражения ВИЧ. </vt:lpstr>
      <vt:lpstr> Критерии оценки работы: </vt:lpstr>
      <vt:lpstr>Задание на дом.</vt:lpstr>
      <vt:lpstr>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МДК 02.01 Тема №13 Практическое занятие по теме: «Сестринская деятельность при ВИЧ-инфекциях»</dc:title>
  <dc:creator>Александр</dc:creator>
  <cp:lastModifiedBy>Александр</cp:lastModifiedBy>
  <cp:revision>6</cp:revision>
  <dcterms:created xsi:type="dcterms:W3CDTF">2020-11-13T10:48:55Z</dcterms:created>
  <dcterms:modified xsi:type="dcterms:W3CDTF">2020-11-14T10:43:30Z</dcterms:modified>
</cp:coreProperties>
</file>