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95" r:id="rId2"/>
    <p:sldId id="287" r:id="rId3"/>
    <p:sldId id="299" r:id="rId4"/>
    <p:sldId id="300" r:id="rId5"/>
    <p:sldId id="292" r:id="rId6"/>
    <p:sldId id="308" r:id="rId7"/>
    <p:sldId id="267" r:id="rId8"/>
    <p:sldId id="261" r:id="rId9"/>
    <p:sldId id="282" r:id="rId10"/>
    <p:sldId id="283" r:id="rId11"/>
    <p:sldId id="284" r:id="rId12"/>
    <p:sldId id="310" r:id="rId13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>
      <p:cViewPr varScale="1">
        <p:scale>
          <a:sx n="83" d="100"/>
          <a:sy n="83" d="100"/>
        </p:scale>
        <p:origin x="-143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AF0CA9F8-0F71-4774-8C04-2379E466966F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9D40C208-7B81-4B96-B76B-4A005EB67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1047665-A11F-4AB5-B6DD-C2E437269B29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A7D1FA5-C1DF-4BA3-A478-DB8B2C7B24E7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C5971E2-FB9B-4109-B81D-64FCE1918413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4406-BD1D-4434-900F-769CFCA0BFCD}" type="datetime1">
              <a:rPr lang="ru-RU" smtClean="0"/>
              <a:pPr/>
              <a:t>02.12.2020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EDC4-A1F4-464E-9FD8-273BAFD0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50C44-88C1-4E24-BDBA-3A35E9029511}" type="datetime1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EDC4-A1F4-464E-9FD8-273BAFD0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B02A-34F2-4631-A212-BE04A7CADA95}" type="datetime1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EDC4-A1F4-464E-9FD8-273BAFD0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EC8A-217D-495F-B8E8-E1C16B71F334}" type="datetime1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EDC4-A1F4-464E-9FD8-273BAFD0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FBB6-F7CD-4CE5-85A2-7EF56A09DC7D}" type="datetime1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EDC4-A1F4-464E-9FD8-273BAFD0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79A6-601E-47DF-992B-B6CF5C23761A}" type="datetime1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EDC4-A1F4-464E-9FD8-273BAFD0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5C872-0742-494D-9F8E-F020747784B0}" type="datetime1">
              <a:rPr lang="ru-RU" smtClean="0"/>
              <a:pPr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EDC4-A1F4-464E-9FD8-273BAFD0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BDD47-73BF-4B58-8908-BD25F3AAB1F6}" type="datetime1">
              <a:rPr lang="ru-RU" smtClean="0"/>
              <a:pPr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EDC4-A1F4-464E-9FD8-273BAFD0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1E7D-9EFD-4774-A8B8-F35EF6A46768}" type="datetime1">
              <a:rPr lang="ru-RU" smtClean="0"/>
              <a:pPr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EDC4-A1F4-464E-9FD8-273BAFD0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EFECF-6616-4AB5-95F9-C3E8750A85F8}" type="datetime1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EDC4-A1F4-464E-9FD8-273BAFD0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9BB20-846F-4F90-B6C2-30ADE8934279}" type="datetime1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037EDC4-A1F4-464E-9FD8-273BAFD05A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321A5C-B5CA-485F-B75E-C37EFEDF3817}" type="datetime1">
              <a:rPr lang="ru-RU" smtClean="0"/>
              <a:pPr/>
              <a:t>02.12.2020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37EDC4-A1F4-464E-9FD8-273BAFD05AD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1938"/>
            <a:ext cx="8229600" cy="5864225"/>
          </a:xfrm>
          <a:solidFill>
            <a:schemeClr val="accent1"/>
          </a:solidFill>
        </p:spPr>
        <p:txBody>
          <a:bodyPr/>
          <a:lstStyle/>
          <a:p>
            <a:pPr algn="ctr">
              <a:defRPr/>
            </a:pPr>
            <a:endParaRPr lang="ru-RU" dirty="0" smtClean="0"/>
          </a:p>
          <a:p>
            <a:pPr algn="ctr">
              <a:defRPr/>
            </a:pPr>
            <a:endParaRPr lang="ru-RU" dirty="0" smtClean="0"/>
          </a:p>
          <a:p>
            <a:pPr algn="ctr">
              <a:buNone/>
              <a:defRPr/>
            </a:pPr>
            <a:endParaRPr lang="ru-RU" dirty="0" smtClean="0"/>
          </a:p>
          <a:p>
            <a:pPr algn="ctr">
              <a:buNone/>
              <a:defRPr/>
            </a:pPr>
            <a:r>
              <a:rPr lang="ru-RU" sz="6000" dirty="0" smtClean="0"/>
              <a:t>«Идёт бычок, качается».</a:t>
            </a: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5978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42332_7abff03c2d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107504" y="188640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 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88641"/>
            <a:ext cx="806489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Мастер-класс для родителей по </a:t>
            </a:r>
            <a:r>
              <a:rPr lang="ru-RU" sz="2800" dirty="0" err="1" smtClean="0">
                <a:latin typeface="Comic Sans MS" pitchFamily="66" charset="0"/>
              </a:rPr>
              <a:t>Лего</a:t>
            </a:r>
            <a:r>
              <a:rPr lang="ru-RU" sz="2800" dirty="0" smtClean="0">
                <a:latin typeface="Comic Sans MS" pitchFamily="66" charset="0"/>
              </a:rPr>
              <a:t> конструированию «Развиваться вместе с </a:t>
            </a:r>
            <a:r>
              <a:rPr lang="ru-RU" sz="2800" dirty="0" err="1" smtClean="0">
                <a:latin typeface="Comic Sans MS" pitchFamily="66" charset="0"/>
              </a:rPr>
              <a:t>Лего</a:t>
            </a:r>
            <a:r>
              <a:rPr lang="ru-RU" sz="2800" dirty="0" smtClean="0">
                <a:latin typeface="Comic Sans MS" pitchFamily="66" charset="0"/>
              </a:rPr>
              <a:t> веселей»</a:t>
            </a:r>
          </a:p>
          <a:p>
            <a:endParaRPr lang="ru-RU" dirty="0"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628801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Актуальность</a:t>
            </a:r>
            <a:r>
              <a:rPr lang="ru-RU" dirty="0" smtClean="0"/>
              <a:t>: Данный </a:t>
            </a:r>
            <a:r>
              <a:rPr lang="ru-RU" b="1" dirty="0" smtClean="0"/>
              <a:t>мастер-</a:t>
            </a:r>
            <a:r>
              <a:rPr lang="ru-RU" dirty="0" smtClean="0"/>
              <a:t> класс имеет целью привлечение </a:t>
            </a:r>
            <a:r>
              <a:rPr lang="ru-RU" b="1" dirty="0" smtClean="0"/>
              <a:t>родителей к сотрудничеству</a:t>
            </a:r>
            <a:r>
              <a:rPr lang="ru-RU" dirty="0" smtClean="0"/>
              <a:t>, является нестандартной формой организации работы с </a:t>
            </a:r>
            <a:r>
              <a:rPr lang="ru-RU" b="1" dirty="0" smtClean="0"/>
              <a:t>родителями</a:t>
            </a:r>
            <a:r>
              <a:rPr lang="ru-RU" dirty="0" smtClean="0"/>
              <a:t>.</a:t>
            </a:r>
          </a:p>
          <a:p>
            <a:r>
              <a:rPr lang="ru-RU" u="sng" dirty="0" smtClean="0"/>
              <a:t>Цель</a:t>
            </a:r>
            <a:r>
              <a:rPr lang="ru-RU" dirty="0" smtClean="0"/>
              <a:t>: Повышение компетентности </a:t>
            </a:r>
            <a:r>
              <a:rPr lang="ru-RU" b="1" dirty="0" smtClean="0"/>
              <a:t>родителей по вопросам развития</a:t>
            </a:r>
            <a:r>
              <a:rPr lang="ru-RU" dirty="0" smtClean="0"/>
              <a:t> интеллектуального и творческого потенциала детей посредством </a:t>
            </a:r>
            <a:r>
              <a:rPr lang="ru-RU" b="1" dirty="0" err="1" smtClean="0"/>
              <a:t>ЛЕГО-конструирования</a:t>
            </a:r>
            <a:r>
              <a:rPr lang="ru-RU" dirty="0" smtClean="0"/>
              <a:t>. Вовлечение </a:t>
            </a:r>
            <a:r>
              <a:rPr lang="ru-RU" b="1" dirty="0" smtClean="0"/>
              <a:t>родителей</a:t>
            </a:r>
            <a:r>
              <a:rPr lang="ru-RU" dirty="0" smtClean="0"/>
              <a:t> в образовательный процесс. Формирование практических навыков </a:t>
            </a:r>
            <a:r>
              <a:rPr lang="ru-RU" b="1" dirty="0" smtClean="0"/>
              <a:t>совместных игр в конструктор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Открытое мероприятие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42332_7abff03c2d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6" name="Прямоугольник 5"/>
          <p:cNvSpPr/>
          <p:nvPr/>
        </p:nvSpPr>
        <p:spPr>
          <a:xfrm>
            <a:off x="395536" y="18864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Мастер-класс по </a:t>
            </a:r>
            <a:r>
              <a:rPr lang="ru-RU" sz="2800" dirty="0" err="1" smtClean="0">
                <a:latin typeface="Comic Sans MS" pitchFamily="66" charset="0"/>
              </a:rPr>
              <a:t>лего</a:t>
            </a:r>
            <a:r>
              <a:rPr lang="ru-RU" sz="2800" dirty="0" smtClean="0">
                <a:latin typeface="Comic Sans MS" pitchFamily="66" charset="0"/>
              </a:rPr>
              <a:t> - конструированию «Обучаемся, играя»</a:t>
            </a:r>
          </a:p>
          <a:p>
            <a:endParaRPr lang="ru-RU" sz="1600" dirty="0"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340768"/>
            <a:ext cx="7920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Цель:</a:t>
            </a:r>
            <a:r>
              <a:rPr lang="ru-RU" dirty="0" smtClean="0"/>
              <a:t> повышение профессионального мастерства педагогов-участников мастер-класса в процессе активного педагогического общения по </a:t>
            </a:r>
            <a:r>
              <a:rPr lang="ru-RU" dirty="0" err="1" smtClean="0"/>
              <a:t>ЛЕГО-конструированию</a:t>
            </a:r>
            <a:r>
              <a:rPr lang="ru-RU" dirty="0" smtClean="0"/>
              <a:t>.</a:t>
            </a:r>
          </a:p>
          <a:p>
            <a:r>
              <a:rPr lang="ru-RU" dirty="0" smtClean="0"/>
              <a:t>Задачи: обучение участников мастер-класса навыкам применения ЛЕГО - конструктора; воссоздание перед участниками мастер-класса технологий работы с детьми дошкольного возраста в области </a:t>
            </a:r>
            <a:r>
              <a:rPr lang="ru-RU" dirty="0" err="1" smtClean="0"/>
              <a:t>ЛЕГО-конструирования</a:t>
            </a:r>
            <a:r>
              <a:rPr lang="ru-RU" dirty="0" smtClean="0"/>
              <a:t>; формирование у участников мастер-класса мотивации на использование в образовательной деятельности </a:t>
            </a:r>
            <a:r>
              <a:rPr lang="ru-RU" dirty="0" err="1" smtClean="0"/>
              <a:t>ЛЕГО-конструктора</a:t>
            </a:r>
            <a:r>
              <a:rPr lang="ru-RU" dirty="0" smtClean="0"/>
              <a:t>.</a:t>
            </a:r>
          </a:p>
          <a:p>
            <a:r>
              <a:rPr lang="ru-RU" i="1" dirty="0" smtClean="0"/>
              <a:t>Оборудование и материалы</a:t>
            </a:r>
            <a:r>
              <a:rPr lang="ru-RU" dirty="0" smtClean="0"/>
              <a:t>: конструктор ЛЕГО, проектор, картинки с изображением моделей ЛЕГО.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42332_7abff03c2d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36496" cy="6857999"/>
          </a:xfrm>
        </p:spPr>
      </p:pic>
      <p:sp>
        <p:nvSpPr>
          <p:cNvPr id="5" name="TextBox 4"/>
          <p:cNvSpPr txBox="1"/>
          <p:nvPr/>
        </p:nvSpPr>
        <p:spPr>
          <a:xfrm>
            <a:off x="161764" y="1196752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Спасибо за внимание!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214035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AutoShape 3"/>
          <p:cNvSpPr>
            <a:spLocks noChangeArrowheads="1"/>
          </p:cNvSpPr>
          <p:nvPr/>
        </p:nvSpPr>
        <p:spPr bwMode="auto">
          <a:xfrm>
            <a:off x="395536" y="3645024"/>
            <a:ext cx="8424936" cy="273630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chemeClr val="accent4"/>
                </a:solidFill>
                <a:latin typeface="Comic Sans MS" pitchFamily="66" charset="0"/>
              </a:rPr>
              <a:t>Вид проекта: </a:t>
            </a:r>
            <a:r>
              <a:rPr lang="ru-RU" sz="4400" b="1" dirty="0" smtClean="0">
                <a:solidFill>
                  <a:schemeClr val="accent4"/>
                </a:solidFill>
                <a:latin typeface="Comic Sans MS" pitchFamily="66" charset="0"/>
              </a:rPr>
              <a:t>творческий,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chemeClr val="accent4"/>
                </a:solidFill>
                <a:latin typeface="Comic Sans MS" pitchFamily="66" charset="0"/>
              </a:rPr>
              <a:t>исследовательский,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chemeClr val="accent4"/>
                </a:solidFill>
                <a:latin typeface="Comic Sans MS" pitchFamily="66" charset="0"/>
              </a:rPr>
              <a:t>информационный,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chemeClr val="accent4"/>
                </a:solidFill>
                <a:latin typeface="Comic Sans MS" pitchFamily="66" charset="0"/>
              </a:rPr>
              <a:t>групповой проект.</a:t>
            </a:r>
            <a:r>
              <a:rPr lang="ru-RU" sz="4000" b="1" dirty="0" smtClean="0">
                <a:solidFill>
                  <a:schemeClr val="accent4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323528" y="2132856"/>
            <a:ext cx="8496944" cy="122413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chemeClr val="accent4"/>
                </a:solidFill>
                <a:uLnTx/>
                <a:uFillTx/>
                <a:latin typeface="Comic Sans MS" pitchFamily="66" charset="0"/>
                <a:ea typeface="+mn-ea"/>
                <a:cs typeface="+mn-cs"/>
              </a:rPr>
              <a:t>Участники</a:t>
            </a: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chemeClr val="accent4"/>
                </a:solidFill>
                <a:latin typeface="Comic Sans MS" pitchFamily="66" charset="0"/>
              </a:rPr>
              <a:t> проекта: дети, воспитатели,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chemeClr val="accent4"/>
                </a:solidFill>
                <a:latin typeface="Comic Sans MS" pitchFamily="66" charset="0"/>
              </a:rPr>
              <a:t> родители.</a:t>
            </a:r>
            <a:endParaRPr kumimoji="0" lang="ru-RU" sz="3200" b="1" i="0" u="none" strike="noStrike" kern="1200" cap="none" spc="0" normalizeH="0" baseline="0" noProof="0" dirty="0">
              <a:ln>
                <a:solidFill>
                  <a:srgbClr val="002060"/>
                </a:solidFill>
              </a:ln>
              <a:solidFill>
                <a:schemeClr val="accent4"/>
              </a:solidFill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323528" y="0"/>
            <a:ext cx="8568952" cy="199118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n>
                  <a:solidFill>
                    <a:srgbClr val="002060"/>
                  </a:solidFill>
                </a:ln>
                <a:solidFill>
                  <a:srgbClr val="000066"/>
                </a:solidFill>
                <a:latin typeface="Comic Sans MS" pitchFamily="66" charset="0"/>
              </a:rPr>
              <a:t>Длительность: долгосрочный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n>
                  <a:solidFill>
                    <a:srgbClr val="002060"/>
                  </a:solidFill>
                </a:ln>
                <a:solidFill>
                  <a:srgbClr val="000066"/>
                </a:solidFill>
                <a:latin typeface="Comic Sans MS" pitchFamily="66" charset="0"/>
              </a:rPr>
              <a:t>с 1.09.2020-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0066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15.04.2021г.</a:t>
            </a:r>
            <a:endParaRPr kumimoji="0" lang="ru-RU" sz="4000" b="0" i="0" u="none" strike="noStrike" kern="1200" cap="none" spc="0" normalizeH="0" baseline="0" noProof="0" dirty="0">
              <a:ln>
                <a:solidFill>
                  <a:srgbClr val="002060"/>
                </a:solidFill>
              </a:ln>
              <a:solidFill>
                <a:srgbClr val="000066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322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AutoShape 3"/>
          <p:cNvSpPr>
            <a:spLocks noChangeArrowheads="1"/>
          </p:cNvSpPr>
          <p:nvPr/>
        </p:nvSpPr>
        <p:spPr bwMode="auto">
          <a:xfrm>
            <a:off x="365761" y="175850"/>
            <a:ext cx="8425542" cy="914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solidFill>
                  <a:srgbClr val="FFFFFF"/>
                </a:solidFill>
                <a:latin typeface="Comic Sans MS" pitchFamily="66" charset="0"/>
              </a:rPr>
              <a:t>Актуальность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1556792"/>
            <a:ext cx="8136904" cy="4031873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•</a:t>
            </a:r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3200" dirty="0" smtClean="0">
                <a:latin typeface="Comic Sans MS" pitchFamily="66" charset="0"/>
              </a:rPr>
              <a:t>Развивают мелкую моторику рук стимулирующие в будущем общее речевое развитие и умственные способности</a:t>
            </a:r>
          </a:p>
          <a:p>
            <a:r>
              <a:rPr lang="ru-RU" sz="3200" dirty="0" smtClean="0">
                <a:latin typeface="Comic Sans MS" pitchFamily="66" charset="0"/>
              </a:rPr>
              <a:t>• Учатся правильно и быстро ориентироваться в пространстве</a:t>
            </a:r>
          </a:p>
          <a:p>
            <a:r>
              <a:rPr lang="ru-RU" sz="3200" dirty="0" smtClean="0">
                <a:latin typeface="Comic Sans MS" pitchFamily="66" charset="0"/>
              </a:rPr>
              <a:t>• Получают математические знания о счете, форме, пропорции, симметрии</a:t>
            </a:r>
            <a:endParaRPr lang="ru-RU" sz="3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759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AutoShape 9"/>
          <p:cNvSpPr>
            <a:spLocks noChangeArrowheads="1"/>
          </p:cNvSpPr>
          <p:nvPr/>
        </p:nvSpPr>
        <p:spPr bwMode="auto">
          <a:xfrm>
            <a:off x="467544" y="188640"/>
            <a:ext cx="8399415" cy="122413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Цель: Учить отгадывать детали конструктора на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 ощупь.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1276" name="Picture 4" descr="3D_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5946">
            <a:off x="7745413" y="1400175"/>
            <a:ext cx="7651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467544" y="1628800"/>
            <a:ext cx="8496944" cy="432048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chemeClr val="tx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Задачи: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Закреплять умение договаривать конец </a:t>
            </a:r>
          </a:p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стихотворенияА</a:t>
            </a: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ru-RU" sz="2400" dirty="0" err="1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Барто</a:t>
            </a: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2400" i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2400" b="1" i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Идёт бычок …</a:t>
            </a:r>
            <a:r>
              <a:rPr lang="ru-RU" sz="2400" i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.»</a:t>
            </a: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«Спать пора уснул бычок…», закрепить умение детей </a:t>
            </a:r>
          </a:p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построить домик из двух кубиков и призмы, вовлекать </a:t>
            </a:r>
          </a:p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детей в игровое и речевое взаимодействие. </a:t>
            </a:r>
          </a:p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узнавать геометрические фигуры и тела </a:t>
            </a:r>
          </a:p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(кирпичик, кубик, шар, треугольник,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квадрат, </a:t>
            </a:r>
          </a:p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треугольник, также цвета синий, жёлтый, </a:t>
            </a:r>
          </a:p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красный и зелёный).Умеет определить размер большой, </a:t>
            </a:r>
          </a:p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маленький, </a:t>
            </a: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развитие физических качеств.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06443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9"/>
          <p:cNvSpPr>
            <a:spLocks noChangeArrowheads="1"/>
          </p:cNvSpPr>
          <p:nvPr/>
        </p:nvSpPr>
        <p:spPr bwMode="auto">
          <a:xfrm>
            <a:off x="179512" y="764704"/>
            <a:ext cx="8712968" cy="576064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Этапы реализации проекта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32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Первый этап </a:t>
            </a:r>
            <a:r>
              <a:rPr lang="ru-RU" sz="3200" b="1" u="sng" dirty="0" smtClean="0">
                <a:solidFill>
                  <a:srgbClr val="002060"/>
                </a:solidFill>
                <a:latin typeface="Comic Sans MS" pitchFamily="66" charset="0"/>
              </a:rPr>
              <a:t>подготовительный</a:t>
            </a: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-изучение, обобщение методической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литературы по ЛЕГО- конструированию.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Второй этап </a:t>
            </a:r>
            <a:r>
              <a:rPr lang="ru-RU" sz="3200" b="1" u="sng" dirty="0" smtClean="0">
                <a:solidFill>
                  <a:srgbClr val="002060"/>
                </a:solidFill>
                <a:latin typeface="Comic Sans MS" pitchFamily="66" charset="0"/>
              </a:rPr>
              <a:t>основной</a:t>
            </a: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 – реализация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проекта, в соответствии с перспективным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планом.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Третий этап </a:t>
            </a:r>
            <a:r>
              <a:rPr lang="ru-RU" sz="3200" b="1" u="sng" dirty="0" smtClean="0">
                <a:solidFill>
                  <a:srgbClr val="002060"/>
                </a:solidFill>
                <a:latin typeface="Comic Sans MS" pitchFamily="66" charset="0"/>
              </a:rPr>
              <a:t>заключительный</a:t>
            </a: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 – анализ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полученных результатов, выводы,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оформление и защита.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32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32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821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255000" cy="34163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Предполагаемые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результаты</a:t>
            </a: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atin typeface="Comic Sans MS" pitchFamily="66" charset="0"/>
                <a:cs typeface="Arial" pitchFamily="34" charset="0"/>
              </a:rPr>
              <a:t>  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>Умеют различать и называть детали </a:t>
            </a:r>
            <a:r>
              <a:rPr lang="ru-RU" sz="2400" b="1" dirty="0" err="1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>лего-конструктора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>. Имеют навыки простейшего анализа сооруженных построек</a:t>
            </a:r>
            <a:r>
              <a:rPr lang="ru-RU" sz="4000" b="1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>.</a:t>
            </a:r>
            <a:endParaRPr kumimoji="0" lang="ru-RU" sz="4000" b="1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29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330208819_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55066" cy="6858000"/>
          </a:xfr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63426575" y="0"/>
            <a:ext cx="9144000" cy="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>
                <a:ln>
                  <a:noFill/>
                </a:ln>
                <a:solidFill>
                  <a:srgbClr val="FFFF00"/>
                </a:solidFill>
                <a:effectLst/>
                <a:latin typeface="fnt0"/>
                <a:cs typeface="Times New Roman" pitchFamily="18" charset="0"/>
              </a:rPr>
              <a:t>Блоки программы</a:t>
            </a:r>
            <a:endParaRPr kumimoji="0" lang="ru-RU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195736" y="260648"/>
            <a:ext cx="4464496" cy="108012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915816" y="404664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Блоки программы</a:t>
            </a:r>
          </a:p>
        </p:txBody>
      </p:sp>
      <p:sp>
        <p:nvSpPr>
          <p:cNvPr id="14" name="Овал 13"/>
          <p:cNvSpPr/>
          <p:nvPr/>
        </p:nvSpPr>
        <p:spPr>
          <a:xfrm>
            <a:off x="395536" y="1052736"/>
            <a:ext cx="3024336" cy="2664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339752" y="3068960"/>
            <a:ext cx="3528392" cy="2304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436096" y="4077072"/>
            <a:ext cx="3384376" cy="24482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899592" y="1268760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I- </a:t>
            </a:r>
            <a:r>
              <a:rPr lang="ru-RU" sz="2000" b="1" dirty="0"/>
              <a:t>Блок</a:t>
            </a:r>
          </a:p>
          <a:p>
            <a:pPr algn="ctr"/>
            <a:r>
              <a:rPr lang="ru-RU" sz="2000" b="1" dirty="0"/>
              <a:t>Работа с детьми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59832" y="306896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II</a:t>
            </a:r>
            <a:r>
              <a:rPr lang="ru-RU" sz="2000" b="1" dirty="0"/>
              <a:t>-Блок</a:t>
            </a:r>
          </a:p>
          <a:p>
            <a:pPr algn="ctr"/>
            <a:r>
              <a:rPr lang="ru-RU" sz="2000" b="1" dirty="0"/>
              <a:t>Работа с педагогами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12160" y="4725144"/>
            <a:ext cx="22322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III-</a:t>
            </a:r>
            <a:r>
              <a:rPr lang="ru-RU" sz="2000" b="1" dirty="0"/>
              <a:t>Блок</a:t>
            </a:r>
          </a:p>
          <a:p>
            <a:pPr algn="ctr"/>
            <a:r>
              <a:rPr lang="ru-RU" sz="2000" b="1" dirty="0"/>
              <a:t>Взаимодействие с родителями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 flipV="1">
            <a:off x="2987824" y="908720"/>
            <a:ext cx="432048" cy="5040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4427984" y="1268760"/>
            <a:ext cx="72008" cy="16561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5508104" y="1124744"/>
            <a:ext cx="1512168" cy="25922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Рисунок 19" descr="IMG_36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988840"/>
            <a:ext cx="1872208" cy="1440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Рисунок 21" descr="IMG_36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3779658"/>
            <a:ext cx="2016224" cy="1404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3c7ed_e3d27935_XL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4399" cy="7029400"/>
          </a:xfrm>
        </p:spPr>
      </p:pic>
      <p:sp>
        <p:nvSpPr>
          <p:cNvPr id="5" name="TextBox 4"/>
          <p:cNvSpPr txBox="1"/>
          <p:nvPr/>
        </p:nvSpPr>
        <p:spPr>
          <a:xfrm>
            <a:off x="1547664" y="188640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 ходе реализации данного проекта дети </a:t>
            </a:r>
          </a:p>
          <a:p>
            <a:r>
              <a:rPr lang="ru-RU" b="1" dirty="0" smtClean="0"/>
              <a:t>моей </a:t>
            </a:r>
            <a:r>
              <a:rPr lang="ru-RU" b="1" dirty="0"/>
              <a:t>группы </a:t>
            </a:r>
            <a:r>
              <a:rPr lang="ru-RU" b="1" dirty="0" smtClean="0"/>
              <a:t>планируют изучать </a:t>
            </a:r>
            <a:r>
              <a:rPr lang="ru-RU" b="1" dirty="0"/>
              <a:t>следующие темы: </a:t>
            </a:r>
            <a:r>
              <a:rPr lang="ru-RU" dirty="0"/>
              <a:t>       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504" y="908720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Животные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Дома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Мебель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Транспорт</a:t>
            </a:r>
          </a:p>
        </p:txBody>
      </p:sp>
      <p:pic>
        <p:nvPicPr>
          <p:cNvPr id="7" name="Рисунок 6" descr="844913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56152" y="116632"/>
            <a:ext cx="2187848" cy="17726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32541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836712"/>
            <a:ext cx="2087893" cy="1565920"/>
          </a:xfrm>
          <a:prstGeom prst="ellipse">
            <a:avLst/>
          </a:prstGeom>
          <a:ln>
            <a:solidFill>
              <a:srgbClr val="7030A0"/>
            </a:solidFill>
          </a:ln>
          <a:effectLst>
            <a:softEdge rad="112500"/>
          </a:effectLst>
        </p:spPr>
      </p:pic>
      <p:pic>
        <p:nvPicPr>
          <p:cNvPr id="9" name="Рисунок 8" descr="lego-5514-3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4941168"/>
            <a:ext cx="2232248" cy="17465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Рисунок 9" descr="17936_bi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3848" y="764704"/>
            <a:ext cx="2340261" cy="15937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2380_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08104" y="5013176"/>
            <a:ext cx="2419469" cy="15121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Рисунок 11" descr="19269_bi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131840" y="5301208"/>
            <a:ext cx="1800200" cy="119713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3" name="Рисунок 12" descr="lego_5507_4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67544" y="3140968"/>
            <a:ext cx="2242532" cy="15217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4" name="Рисунок 13" descr="17781_big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508104" y="2996952"/>
            <a:ext cx="2203067" cy="15002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5" name="Рисунок 14" descr="5511a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987824" y="2348880"/>
            <a:ext cx="2189043" cy="13681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" name="Рисунок 15" descr="e613765cbccb9cd273af8ddb86c1e006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059832" y="3645024"/>
            <a:ext cx="1933592" cy="12961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7" name="TextBox 16"/>
          <p:cNvSpPr txBox="1"/>
          <p:nvPr/>
        </p:nvSpPr>
        <p:spPr>
          <a:xfrm>
            <a:off x="107504" y="20608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Деревья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91680" y="3356992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Кораблик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67944" y="256490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     Дом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59832" y="458112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Домик для курочки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80112" y="501317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Машина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067944" y="5445224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/>
              <a:t>Кораблик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19672" y="6381328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/>
              <a:t>Животные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04248" y="306896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  Дом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580112" y="414908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Транспорт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42332_7abff03c2d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107504" y="260649"/>
            <a:ext cx="9036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Мероприятия с детьми  </a:t>
            </a:r>
          </a:p>
          <a:p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692696"/>
            <a:ext cx="75608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Тема: «Башенка»</a:t>
            </a:r>
            <a:endParaRPr lang="ru-RU" dirty="0" smtClean="0"/>
          </a:p>
          <a:p>
            <a:r>
              <a:rPr lang="ru-RU" b="1" dirty="0" smtClean="0"/>
              <a:t>Участники: </a:t>
            </a:r>
            <a:r>
              <a:rPr lang="ru-RU" dirty="0" smtClean="0"/>
              <a:t>дети младшей группы</a:t>
            </a:r>
          </a:p>
          <a:p>
            <a:r>
              <a:rPr lang="ru-RU" b="1" dirty="0" smtClean="0"/>
              <a:t>Вид деятельности: </a:t>
            </a:r>
            <a:r>
              <a:rPr lang="ru-RU" dirty="0" smtClean="0"/>
              <a:t>конструирование по образцу</a:t>
            </a:r>
          </a:p>
          <a:p>
            <a:r>
              <a:rPr lang="ru-RU" b="1" dirty="0" smtClean="0"/>
              <a:t>Задачи:</a:t>
            </a:r>
            <a:r>
              <a:rPr lang="ru-RU" dirty="0" smtClean="0"/>
              <a:t> Учить детей выполнять простейшую конструкцию в соответствии с заданными условиями; формировать бережное отношение к конструктору. Развивать у детей способность выделять в реальных предметах их функциональные части, определять их пространственное расположение относительно друг друга. Активизировать речь за счёт словосочетаний: «кирпичик сверху кубика», «кубик внизу», «кирпичик сзади кубика», «кубик впереди кирпичика».</a:t>
            </a:r>
          </a:p>
          <a:p>
            <a:r>
              <a:rPr lang="ru-RU" dirty="0" smtClean="0"/>
              <a:t> Открытие мероприятие в декабре 2020г.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2963</TotalTime>
  <Words>233</Words>
  <Application>Microsoft Office PowerPoint</Application>
  <PresentationFormat>Экран (4:3)</PresentationFormat>
  <Paragraphs>89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User12</dc:creator>
  <cp:lastModifiedBy>Мама</cp:lastModifiedBy>
  <cp:revision>283</cp:revision>
  <dcterms:created xsi:type="dcterms:W3CDTF">2012-10-26T11:16:46Z</dcterms:created>
  <dcterms:modified xsi:type="dcterms:W3CDTF">2020-12-02T04:07:19Z</dcterms:modified>
</cp:coreProperties>
</file>