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67" r:id="rId5"/>
    <p:sldId id="261" r:id="rId6"/>
    <p:sldId id="260" r:id="rId7"/>
    <p:sldId id="259" r:id="rId8"/>
    <p:sldId id="262" r:id="rId9"/>
    <p:sldId id="264" r:id="rId10"/>
    <p:sldId id="265" r:id="rId11"/>
    <p:sldId id="268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7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E92A1-A226-4703-8E34-BAEB1A5E62DF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7D8AB-09F2-42DA-94BB-7FA6C154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0%B0%D1%82%D0%B8%D0%BD%D1%81%D0%BA%D0%B8%D0%B9_%D1%8F%D0%B7%D1%8B%D0%BA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6%D0%B8%D1%84%D0%B5%D1%80%D0%B1%D0%BB%D0%B0%D1%82" TargetMode="External"/><Relationship Id="rId5" Type="http://schemas.openxmlformats.org/officeDocument/2006/relationships/hyperlink" Target="https://ru.wikipedia.org/wiki/%D0%A1%D1%80%D0%B5%D0%B4%D1%81%D1%82%D0%B2%D0%BE_%D0%B8%D0%B7%D0%BC%D0%B5%D1%80%D0%B5%D0%BD%D0%B8%D0%B9" TargetMode="External"/><Relationship Id="rId4" Type="http://schemas.openxmlformats.org/officeDocument/2006/relationships/hyperlink" Target="https://ru.wikipedia.org/wiki/%D0%9F%D0%BE%D0%BA%D0%B0%D0%B7%D1%8B%D0%B2%D0%B0%D1%8E%D1%89%D0%B5%D0%B5_%D1%83%D1%81%D1%82%D1%80%D0%BE%D0%B9%D1%81%D1%82%D0%B2%D0%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285860"/>
            <a:ext cx="4643470" cy="285752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Arno Pro" pitchFamily="18" charset="0"/>
              </a:rPr>
              <a:t>А вы знали, что…</a:t>
            </a:r>
            <a:br>
              <a:rPr lang="ru-RU" b="1" i="1" dirty="0" smtClean="0">
                <a:solidFill>
                  <a:srgbClr val="002060"/>
                </a:solidFill>
                <a:latin typeface="Arno Pro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Arno Pro" pitchFamily="18" charset="0"/>
              </a:rPr>
              <a:t>или </a:t>
            </a:r>
            <a:br>
              <a:rPr lang="ru-RU" b="1" i="1" dirty="0" smtClean="0">
                <a:solidFill>
                  <a:srgbClr val="002060"/>
                </a:solidFill>
                <a:latin typeface="Arno Pro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Arno Pro" pitchFamily="18" charset="0"/>
              </a:rPr>
              <a:t>в гостях у </a:t>
            </a:r>
            <a:r>
              <a:rPr lang="ru-RU" b="1" i="1" dirty="0" err="1" smtClean="0">
                <a:solidFill>
                  <a:srgbClr val="002060"/>
                </a:solidFill>
                <a:latin typeface="Arno Pro" pitchFamily="18" charset="0"/>
              </a:rPr>
              <a:t>Знайки</a:t>
            </a:r>
            <a:endParaRPr lang="ru-RU" b="1" i="1" dirty="0">
              <a:solidFill>
                <a:srgbClr val="002060"/>
              </a:solidFill>
              <a:latin typeface="Arno Pro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4857760"/>
            <a:ext cx="5500726" cy="200024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no Pro" pitchFamily="18" charset="0"/>
                <a:cs typeface="Arial" pitchFamily="34" charset="0"/>
              </a:rPr>
              <a:t>Выполнили  обучающиеся  5  класса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Arno Pro" pitchFamily="18" charset="0"/>
                <a:cs typeface="Arial" pitchFamily="34" charset="0"/>
              </a:rPr>
              <a:t>МОУ «СОШ п. </a:t>
            </a:r>
            <a:r>
              <a:rPr lang="ru-RU" sz="2000" b="1" dirty="0" err="1" smtClean="0">
                <a:solidFill>
                  <a:srgbClr val="002060"/>
                </a:solidFill>
                <a:latin typeface="Arno Pro" pitchFamily="18" charset="0"/>
                <a:cs typeface="Arial" pitchFamily="34" charset="0"/>
              </a:rPr>
              <a:t>Новопушкинское</a:t>
            </a:r>
            <a:r>
              <a:rPr lang="ru-RU" sz="2000" b="1" dirty="0" smtClean="0">
                <a:solidFill>
                  <a:srgbClr val="002060"/>
                </a:solidFill>
                <a:latin typeface="Arno Pro" pitchFamily="18" charset="0"/>
                <a:cs typeface="Arial" pitchFamily="34" charset="0"/>
              </a:rPr>
              <a:t>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Arno Pro" pitchFamily="18" charset="0"/>
                <a:cs typeface="Arial" pitchFamily="34" charset="0"/>
              </a:rPr>
              <a:t>Петренко Анна      и   Башкирова Кира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Arno Pro" pitchFamily="18" charset="0"/>
                <a:cs typeface="Arial" pitchFamily="34" charset="0"/>
              </a:rPr>
              <a:t>Руководитель: учитель математики 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Arno Pro" pitchFamily="18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Arno Pro" pitchFamily="18" charset="0"/>
                <a:cs typeface="Arial" pitchFamily="34" charset="0"/>
              </a:rPr>
              <a:t>Трунина</a:t>
            </a:r>
            <a:r>
              <a:rPr lang="ru-RU" sz="2000" b="1" dirty="0" smtClean="0">
                <a:solidFill>
                  <a:srgbClr val="002060"/>
                </a:solidFill>
                <a:latin typeface="Arno Pro" pitchFamily="18" charset="0"/>
                <a:cs typeface="Arial" pitchFamily="34" charset="0"/>
              </a:rPr>
              <a:t> Татьяна Николаевна</a:t>
            </a:r>
          </a:p>
          <a:p>
            <a:endParaRPr lang="ru-RU" sz="2800" dirty="0">
              <a:solidFill>
                <a:schemeClr val="tx1"/>
              </a:solidFill>
              <a:latin typeface="Arno Pro" pitchFamily="18" charset="0"/>
              <a:cs typeface="Arial" pitchFamily="34" charset="0"/>
            </a:endParaRPr>
          </a:p>
        </p:txBody>
      </p:sp>
      <p:pic>
        <p:nvPicPr>
          <p:cNvPr id="11266" name="Picture 2" descr="https://zabavnik.club/wp-content/uploads/znayka_2_0110173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285729"/>
            <a:ext cx="2714612" cy="4176026"/>
          </a:xfrm>
          <a:prstGeom prst="rect">
            <a:avLst/>
          </a:prstGeom>
          <a:noFill/>
        </p:spPr>
      </p:pic>
      <p:pic>
        <p:nvPicPr>
          <p:cNvPr id="11267" name="Picture 3" descr="C:\Users\Оля\Desktop\302-3021244_незнайки-для-детей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428604"/>
            <a:ext cx="2071702" cy="3932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1026" name="Picture 2" descr="C:\Users\Оля\Desktop\strel_ba_1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500042"/>
            <a:ext cx="1666876" cy="1520191"/>
          </a:xfrm>
          <a:prstGeom prst="rect">
            <a:avLst/>
          </a:prstGeom>
          <a:noFill/>
        </p:spPr>
      </p:pic>
      <p:pic>
        <p:nvPicPr>
          <p:cNvPr id="4099" name="Picture 3" descr="C:\Users\Оля\Desktop\39-395201_ykle-grass-png-images-portable-network-graphics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571480"/>
            <a:ext cx="2125226" cy="1294475"/>
          </a:xfrm>
          <a:prstGeom prst="rect">
            <a:avLst/>
          </a:prstGeom>
          <a:noFill/>
        </p:spPr>
      </p:pic>
      <p:pic>
        <p:nvPicPr>
          <p:cNvPr id="6" name="Picture 5" descr="C:\Users\Оля\Desktop\1076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2643174" y="785794"/>
            <a:ext cx="500066" cy="374677"/>
          </a:xfrm>
          <a:prstGeom prst="rect">
            <a:avLst/>
          </a:prstGeom>
          <a:noFill/>
        </p:spPr>
      </p:pic>
      <p:pic>
        <p:nvPicPr>
          <p:cNvPr id="7" name="Picture 5" descr="C:\Users\Оля\Desktop\1076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2928926" y="785794"/>
            <a:ext cx="452251" cy="33885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86116" y="500042"/>
            <a:ext cx="114165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642918"/>
            <a:ext cx="109154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" name="Picture 1" descr="C:\Users\Оля\Desktop\J_4WFP1Zi7DW_D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3929066"/>
            <a:ext cx="3786184" cy="252412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714876" y="3071810"/>
            <a:ext cx="12976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О=А</a:t>
            </a:r>
            <a:endParaRPr lang="ru-RU" sz="48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4750595" y="3321843"/>
            <a:ext cx="571504" cy="3571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866" y="2285992"/>
            <a:ext cx="286537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074" name="AutoShape 2" descr="C:\Users\%D0%9E%D0%BB%D1%8F\Desktop\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Оля\Desktop\IMG_0293-1024x768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59" t="8287" r="6767" b="6076"/>
          <a:stretch>
            <a:fillRect/>
          </a:stretch>
        </p:blipFill>
        <p:spPr bwMode="auto">
          <a:xfrm>
            <a:off x="1714480" y="428604"/>
            <a:ext cx="2428892" cy="188239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7158" y="928670"/>
            <a:ext cx="171451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3714744" y="428604"/>
            <a:ext cx="642942" cy="48172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72000" y="857232"/>
            <a:ext cx="107593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Й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572000" y="642918"/>
            <a:ext cx="1143008" cy="1500198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Оля\Desktop\post-2071925-1335086485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69111">
            <a:off x="5782347" y="263711"/>
            <a:ext cx="1976443" cy="2071702"/>
          </a:xfrm>
          <a:prstGeom prst="rect">
            <a:avLst/>
          </a:prstGeom>
          <a:noFill/>
        </p:spPr>
      </p:pic>
      <p:pic>
        <p:nvPicPr>
          <p:cNvPr id="10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7000892" y="500042"/>
            <a:ext cx="642942" cy="48172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858148" y="1000108"/>
            <a:ext cx="80502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</a:t>
            </a:r>
            <a:endParaRPr lang="ru-RU" sz="6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2500306"/>
            <a:ext cx="127310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err="1" smtClean="0">
                <a:latin typeface="Times New Roman" pitchFamily="18" charset="0"/>
                <a:cs typeface="Times New Roman" pitchFamily="18" charset="0"/>
              </a:rPr>
              <a:t>сы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13" name="Дуга 12"/>
          <p:cNvSpPr/>
          <p:nvPr/>
        </p:nvSpPr>
        <p:spPr>
          <a:xfrm>
            <a:off x="785786" y="2714620"/>
            <a:ext cx="1714512" cy="1714512"/>
          </a:xfrm>
          <a:prstGeom prst="arc">
            <a:avLst>
              <a:gd name="adj1" fmla="val 2803025"/>
              <a:gd name="adj2" fmla="val 0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714348" y="3571876"/>
            <a:ext cx="178595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C:\Users\Оля\Desktop\watering-can-icon-isolated-white-background-garden-tools-watering-can-sprays-drops-water-vector-illustrationector-84075508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357818" y="3214686"/>
            <a:ext cx="2214578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074" name="AutoShape 2" descr="C:\Users\%D0%9E%D0%BB%D1%8F\Desktop\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736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Список используемых ресурсов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https://ru.wikipedia.org/wiki/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Шкала_средства_измерений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https://ya-znau.ru/znaniya/zn/87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https://ru.wikipedia.org/wiki/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Гиппарх#Звёздный_каталог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https://ru.wikipedia.org/wiki/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Евдокс_Книдский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074" name="AutoShape 2" descr="C:\Users\%D0%9E%D0%BB%D1%8F\Desktop\scale_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105835"/>
            <a:ext cx="592933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0" y="285728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Arno Pro" pitchFamily="18" charset="0"/>
            </a:endParaRPr>
          </a:p>
        </p:txBody>
      </p:sp>
      <p:pic>
        <p:nvPicPr>
          <p:cNvPr id="1026" name="Picture 2" descr="C:\Users\Оля\Desktop\clipart-ruler-green-clip-art-images-clipart-ruler-8000_12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29647">
            <a:off x="372926" y="696587"/>
            <a:ext cx="2808872" cy="4374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5" name="Овал 4"/>
          <p:cNvSpPr/>
          <p:nvPr/>
        </p:nvSpPr>
        <p:spPr>
          <a:xfrm>
            <a:off x="4929190" y="285728"/>
            <a:ext cx="2714644" cy="100010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объединяет  эти вещи? Что в них общего?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072198" y="1214422"/>
            <a:ext cx="1285884" cy="50006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43702" y="1643050"/>
            <a:ext cx="571504" cy="28575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flipV="1">
            <a:off x="6929454" y="1857364"/>
            <a:ext cx="428628" cy="214314"/>
          </a:xfrm>
          <a:prstGeom prst="teardrop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Оля\Desktop\neznaika0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1571612"/>
            <a:ext cx="2457855" cy="5072098"/>
          </a:xfrm>
          <a:prstGeom prst="rect">
            <a:avLst/>
          </a:prstGeom>
          <a:noFill/>
        </p:spPr>
      </p:pic>
      <p:pic>
        <p:nvPicPr>
          <p:cNvPr id="1030" name="Picture 6" descr="https://st03.kakprosto.ru/tumb/680/images/article/2014/7/31/1_53f2463894a7953f2463894ab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4572008"/>
            <a:ext cx="2056328" cy="2000264"/>
          </a:xfrm>
          <a:prstGeom prst="rect">
            <a:avLst/>
          </a:prstGeom>
          <a:noFill/>
        </p:spPr>
      </p:pic>
      <p:sp>
        <p:nvSpPr>
          <p:cNvPr id="1034" name="AutoShape 10" descr="https://static-eu.insales.ru/images/products/1/6589/308378045/3Z0BRAD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static-eu.insales.ru/images/products/1/6589/308378045/3Z0BRAD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 descr="C:\Users\Оля\Downloads\0_61b26_1329e27d_XXL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2071678"/>
            <a:ext cx="1862125" cy="2253512"/>
          </a:xfrm>
          <a:prstGeom prst="rect">
            <a:avLst/>
          </a:prstGeom>
          <a:noFill/>
        </p:spPr>
      </p:pic>
      <p:pic>
        <p:nvPicPr>
          <p:cNvPr id="1049" name="Picture 25" descr="https://avatars.mds.yandex.net/get-zen_doc/1118263/pub_5d7e10851e8e3f00ad9bf556_5d7e26410a451800adff2502/scale_120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9199958">
            <a:off x="1710691" y="1575335"/>
            <a:ext cx="3571868" cy="621473"/>
          </a:xfrm>
          <a:prstGeom prst="rect">
            <a:avLst/>
          </a:prstGeom>
          <a:noFill/>
        </p:spPr>
      </p:pic>
      <p:sp>
        <p:nvSpPr>
          <p:cNvPr id="7172" name="AutoShape 4" descr="https://magazine.utoronto.ca/wp-content/uploads/2014/06/f-UT1406-LOC-stopwatch_PJ_v2_240-1600x0-c-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s://magazine.utoronto.ca/wp-content/uploads/2014/06/f-UT1406-LOC-stopwatch_PJ_v2_240-1600x0-c-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0" name="Picture 12" descr="Секундомер 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928926" y="2357430"/>
            <a:ext cx="1500198" cy="1931844"/>
          </a:xfrm>
          <a:prstGeom prst="rect">
            <a:avLst/>
          </a:prstGeom>
          <a:noFill/>
        </p:spPr>
      </p:pic>
      <p:pic>
        <p:nvPicPr>
          <p:cNvPr id="7182" name="Picture 14" descr="http://3mu.ru/wp-content/uploads/2015/01/spidometr-05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571736" y="4643446"/>
            <a:ext cx="1943604" cy="1610460"/>
          </a:xfrm>
          <a:prstGeom prst="rect">
            <a:avLst/>
          </a:prstGeom>
          <a:noFill/>
        </p:spPr>
      </p:pic>
      <p:pic>
        <p:nvPicPr>
          <p:cNvPr id="7184" name="Picture 16" descr="https://csgoup.ru/pic-www.tfa-dostmann.com.ua/tl_files/images/12101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929190" y="2000240"/>
            <a:ext cx="650596" cy="364333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76200" cmpd="thickThin">
            <a:solidFill>
              <a:srgbClr val="00206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357167"/>
            <a:ext cx="628654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Arno Pro" pitchFamily="18" charset="0"/>
              </a:rPr>
              <a:t>Линейка, весы, градусник, термометр, транспортир, секундомер, спидометр? </a:t>
            </a:r>
          </a:p>
          <a:p>
            <a:pPr algn="ctr"/>
            <a:r>
              <a:rPr lang="ru-RU" sz="3200" b="1" i="1" dirty="0" smtClean="0">
                <a:latin typeface="Arno Pro" pitchFamily="18" charset="0"/>
              </a:rPr>
              <a:t>На них нанесены штрихи.</a:t>
            </a:r>
          </a:p>
          <a:p>
            <a:pPr algn="ctr"/>
            <a:r>
              <a:rPr lang="ru-RU" sz="3200" b="1" i="1" dirty="0" smtClean="0">
                <a:latin typeface="Arno Pro" pitchFamily="18" charset="0"/>
              </a:rPr>
              <a:t> Штрихи делят прибор на  равные части. </a:t>
            </a:r>
          </a:p>
          <a:p>
            <a:pPr algn="ctr"/>
            <a:r>
              <a:rPr lang="ru-RU" sz="3200" b="1" i="1" dirty="0" smtClean="0">
                <a:latin typeface="Arno Pro" pitchFamily="18" charset="0"/>
              </a:rPr>
              <a:t>Эти части называют делениями. Деления образуют шкалу.</a:t>
            </a:r>
          </a:p>
          <a:p>
            <a:pPr algn="ctr"/>
            <a:r>
              <a:rPr lang="ru-RU" sz="3200" b="1" i="1" dirty="0" smtClean="0">
                <a:latin typeface="Arno Pro" pitchFamily="18" charset="0"/>
              </a:rPr>
              <a:t> Шкала объединяет все эти предметы.</a:t>
            </a:r>
          </a:p>
          <a:p>
            <a:pPr algn="ctr"/>
            <a:r>
              <a:rPr lang="ru-RU" sz="2400" b="1" i="1" dirty="0" smtClean="0">
                <a:latin typeface="Arno Pro" pitchFamily="18" charset="0"/>
              </a:rPr>
              <a:t> </a:t>
            </a:r>
            <a:endParaRPr lang="ru-RU" sz="2400" dirty="0">
              <a:latin typeface="Arno Pro" pitchFamily="18" charset="0"/>
            </a:endParaRPr>
          </a:p>
        </p:txBody>
      </p:sp>
      <p:pic>
        <p:nvPicPr>
          <p:cNvPr id="2053" name="Picture 5" descr="C:\Users\Оля\Desktop\neznaika2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43702" y="571480"/>
            <a:ext cx="2500298" cy="489870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642918"/>
            <a:ext cx="57150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Шкала́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tooltip="Латинский язык"/>
              </a:rPr>
              <a:t>лат.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scala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лестница) — часть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4" tooltip="Показывающее устройство"/>
              </a:rPr>
              <a:t>показывающего устройства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5" tooltip="Средство измерений"/>
              </a:rPr>
              <a:t>средства измерений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представляющая собой упорядоченный ряд отметок вместе со связанной с ними нумерацией или отметка на шкале измерительного прибора.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Шкалы могут располагаться по окружности, дуге или прямой линии. Круговую шкалу называют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6" tooltip="Циферблат"/>
              </a:rPr>
              <a:t>циферблатом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Шкала представляет собой числовой луч, нанесенный на металлическое, деревянное, пластиковое и другое основание.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Оля\Desktop\neznaika06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72198" y="428604"/>
            <a:ext cx="2685384" cy="554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85728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Arno Pro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214290"/>
            <a:ext cx="32861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Числовой луч открыл древнегреческий математик и астроном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Евдокс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Книдский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Он известен как автор самых различных открытий. Он составил первый каталог звёзд, описание звёздного неба, занимался врачеванием, философией. В его часть названы кратеры на Луне и Марсе. Одно из его открытий – числовой луч.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Оля\Desktop\hello_html_5ef85dde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CF8F9"/>
              </a:clrFrom>
              <a:clrTo>
                <a:srgbClr val="FCF8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28604"/>
            <a:ext cx="2353056" cy="2743200"/>
          </a:xfrm>
          <a:prstGeom prst="rect">
            <a:avLst/>
          </a:prstGeom>
          <a:noFill/>
        </p:spPr>
      </p:pic>
      <p:pic>
        <p:nvPicPr>
          <p:cNvPr id="2051" name="Picture 3" descr="C:\Users\Оля\Desktop\neznaika0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285728"/>
            <a:ext cx="2769402" cy="5715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latin typeface="Arno Pro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285729"/>
            <a:ext cx="378621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200 лет до нашей эры греческий ученый Гиппарх ввел географический координаты.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предложил нарисовать на географической карте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пораллели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меридианы и обозначить числами широту и долготу. С помощью этих двух чисел можно точно определить положение острова, поселка, горы или колодцев в пустыни и нанести на карту или глобус.</a:t>
            </a:r>
          </a:p>
          <a:p>
            <a:endParaRPr lang="ru-RU" dirty="0"/>
          </a:p>
        </p:txBody>
      </p:sp>
      <p:pic>
        <p:nvPicPr>
          <p:cNvPr id="5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85728"/>
            <a:ext cx="257173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Оля\Desktop\3-05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A27E64"/>
              </a:clrFrom>
              <a:clrTo>
                <a:srgbClr val="A27E6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480" y="285728"/>
            <a:ext cx="2857520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71802" y="0"/>
            <a:ext cx="5857916" cy="392906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i="1" dirty="0" smtClean="0">
                <a:latin typeface="Arno Pro" pitchFamily="18" charset="0"/>
              </a:rPr>
              <a:t/>
            </a:r>
            <a:br>
              <a:rPr lang="ru-RU" sz="2700" b="1" i="1" dirty="0" smtClean="0">
                <a:latin typeface="Arno Pro" pitchFamily="18" charset="0"/>
              </a:rPr>
            </a:b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числовом луче отмечены натуральные числа, расстояние между соседними точками ровно единице измерения (единичный отрезок)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которая задается произвольно. Началу луча ставится в соответствие число 0. Луч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правило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ориентирован вправо.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1000100" y="5429264"/>
            <a:ext cx="4929222" cy="7143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785786" y="4500570"/>
            <a:ext cx="46858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1   2   3  4   5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8662" y="5429264"/>
            <a:ext cx="214314" cy="21431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1750993" y="5464189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536811" y="5464189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322629" y="5464189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108447" y="5464189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894265" y="5464189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2571744"/>
            <a:ext cx="223368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Оля\Desktop\unnamed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832"/>
          <a:stretch>
            <a:fillRect/>
          </a:stretch>
        </p:blipFill>
        <p:spPr bwMode="auto">
          <a:xfrm>
            <a:off x="0" y="0"/>
            <a:ext cx="2851069" cy="4011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2551837"/>
            <a:ext cx="67151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            </a:t>
            </a:r>
            <a:r>
              <a:rPr lang="ru-RU" sz="2800" b="1" dirty="0" smtClean="0"/>
              <a:t>Числовой луч позволяет выполнять сложение</a:t>
            </a:r>
          </a:p>
          <a:p>
            <a:pPr algn="ctr"/>
            <a:r>
              <a:rPr lang="ru-RU" sz="2800" b="1" dirty="0" smtClean="0"/>
              <a:t> и вычитание натуральных чисел</a:t>
            </a:r>
            <a:endParaRPr lang="ru-RU" sz="28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1785918" y="2285992"/>
            <a:ext cx="5143536" cy="7143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393935" y="2320917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108315" y="2320917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822695" y="2320917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465637" y="2320917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108579" y="2320917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751521" y="2320917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1785918" y="2285992"/>
            <a:ext cx="214314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714480" y="1500174"/>
            <a:ext cx="778671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0   1   2   3   4   5   6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Arc 2"/>
          <p:cNvSpPr>
            <a:spLocks/>
          </p:cNvSpPr>
          <p:nvPr/>
        </p:nvSpPr>
        <p:spPr bwMode="auto">
          <a:xfrm>
            <a:off x="2571736" y="928670"/>
            <a:ext cx="2065337" cy="871538"/>
          </a:xfrm>
          <a:custGeom>
            <a:avLst/>
            <a:gdLst>
              <a:gd name="G0" fmla="+- 20976 0 0"/>
              <a:gd name="G1" fmla="+- 21600 0 0"/>
              <a:gd name="G2" fmla="+- 21600 0 0"/>
              <a:gd name="T0" fmla="*/ 0 w 41649"/>
              <a:gd name="T1" fmla="*/ 16447 h 21600"/>
              <a:gd name="T2" fmla="*/ 41649 w 41649"/>
              <a:gd name="T3" fmla="*/ 15340 h 21600"/>
              <a:gd name="T4" fmla="*/ 20976 w 4164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649" h="21600" fill="none" extrusionOk="0">
                <a:moveTo>
                  <a:pt x="-1" y="16446"/>
                </a:moveTo>
                <a:cubicBezTo>
                  <a:pt x="2372" y="6789"/>
                  <a:pt x="11031" y="-1"/>
                  <a:pt x="20976" y="0"/>
                </a:cubicBezTo>
                <a:cubicBezTo>
                  <a:pt x="30494" y="0"/>
                  <a:pt x="38890" y="6230"/>
                  <a:pt x="41648" y="15340"/>
                </a:cubicBezTo>
              </a:path>
              <a:path w="41649" h="21600" stroke="0" extrusionOk="0">
                <a:moveTo>
                  <a:pt x="-1" y="16446"/>
                </a:moveTo>
                <a:cubicBezTo>
                  <a:pt x="2372" y="6789"/>
                  <a:pt x="11031" y="-1"/>
                  <a:pt x="20976" y="0"/>
                </a:cubicBezTo>
                <a:cubicBezTo>
                  <a:pt x="30494" y="0"/>
                  <a:pt x="38890" y="6230"/>
                  <a:pt x="41648" y="15340"/>
                </a:cubicBezTo>
                <a:lnTo>
                  <a:pt x="20976" y="2160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500430" y="285728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4400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3215472" y="642918"/>
            <a:ext cx="284958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214678" y="642918"/>
            <a:ext cx="28575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1643042" y="4929198"/>
            <a:ext cx="44903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0   1   2   3   4   5   6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1928794" y="5715016"/>
            <a:ext cx="5143536" cy="7143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1785918" y="5715016"/>
            <a:ext cx="214314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5608645" y="5749941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4965703" y="5749941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4394199" y="5749941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3822695" y="5749941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3179753" y="5749941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2465373" y="5749941"/>
            <a:ext cx="3571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4643438" y="1571612"/>
            <a:ext cx="77803" cy="16686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c 2"/>
          <p:cNvSpPr>
            <a:spLocks/>
          </p:cNvSpPr>
          <p:nvPr/>
        </p:nvSpPr>
        <p:spPr bwMode="auto">
          <a:xfrm>
            <a:off x="3143240" y="4357694"/>
            <a:ext cx="2065337" cy="871538"/>
          </a:xfrm>
          <a:custGeom>
            <a:avLst/>
            <a:gdLst>
              <a:gd name="G0" fmla="+- 20976 0 0"/>
              <a:gd name="G1" fmla="+- 21600 0 0"/>
              <a:gd name="G2" fmla="+- 21600 0 0"/>
              <a:gd name="T0" fmla="*/ 0 w 41649"/>
              <a:gd name="T1" fmla="*/ 16447 h 21600"/>
              <a:gd name="T2" fmla="*/ 41649 w 41649"/>
              <a:gd name="T3" fmla="*/ 15340 h 21600"/>
              <a:gd name="T4" fmla="*/ 20976 w 4164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649" h="21600" fill="none" extrusionOk="0">
                <a:moveTo>
                  <a:pt x="-1" y="16446"/>
                </a:moveTo>
                <a:cubicBezTo>
                  <a:pt x="2372" y="6789"/>
                  <a:pt x="11031" y="-1"/>
                  <a:pt x="20976" y="0"/>
                </a:cubicBezTo>
                <a:cubicBezTo>
                  <a:pt x="30494" y="0"/>
                  <a:pt x="38890" y="6230"/>
                  <a:pt x="41648" y="15340"/>
                </a:cubicBezTo>
              </a:path>
              <a:path w="41649" h="21600" stroke="0" extrusionOk="0">
                <a:moveTo>
                  <a:pt x="-1" y="16446"/>
                </a:moveTo>
                <a:cubicBezTo>
                  <a:pt x="2372" y="6789"/>
                  <a:pt x="11031" y="-1"/>
                  <a:pt x="20976" y="0"/>
                </a:cubicBezTo>
                <a:cubicBezTo>
                  <a:pt x="30494" y="0"/>
                  <a:pt x="38890" y="6230"/>
                  <a:pt x="41648" y="15340"/>
                </a:cubicBezTo>
                <a:lnTo>
                  <a:pt x="20976" y="2160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47" name="Прямая со стрелкой 46"/>
          <p:cNvCxnSpPr/>
          <p:nvPr/>
        </p:nvCxnSpPr>
        <p:spPr>
          <a:xfrm rot="5400000">
            <a:off x="3020906" y="5051532"/>
            <a:ext cx="166865" cy="6507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4071934" y="3714752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ru-RU" sz="4400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3786182" y="4143380"/>
            <a:ext cx="28575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57364"/>
            <a:ext cx="2826305" cy="473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23" grpId="0" build="p"/>
      <p:bldP spid="46" grpId="0" animBg="1"/>
      <p:bldP spid="4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1579460000_17-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216537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Отгадайте наши ребусы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00034" y="285728"/>
            <a:ext cx="3643338" cy="1214446"/>
          </a:xfrm>
        </p:spPr>
        <p:txBody>
          <a:bodyPr>
            <a:noAutofit/>
          </a:bodyPr>
          <a:lstStyle/>
          <a:p>
            <a:r>
              <a:rPr lang="ru-RU" sz="1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3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3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3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3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3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3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8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fs-gms.ru/img/297794387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285728"/>
            <a:ext cx="1487881" cy="1438285"/>
          </a:xfrm>
          <a:prstGeom prst="rect">
            <a:avLst/>
          </a:prstGeom>
          <a:noFill/>
        </p:spPr>
      </p:pic>
      <p:pic>
        <p:nvPicPr>
          <p:cNvPr id="3077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500166" y="285728"/>
            <a:ext cx="642942" cy="481727"/>
          </a:xfrm>
          <a:prstGeom prst="rect">
            <a:avLst/>
          </a:prstGeom>
          <a:noFill/>
        </p:spPr>
      </p:pic>
      <p:pic>
        <p:nvPicPr>
          <p:cNvPr id="9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3214678" y="214290"/>
            <a:ext cx="642942" cy="481727"/>
          </a:xfrm>
          <a:prstGeom prst="rect">
            <a:avLst/>
          </a:prstGeom>
          <a:noFill/>
        </p:spPr>
      </p:pic>
      <p:pic>
        <p:nvPicPr>
          <p:cNvPr id="3079" name="Picture 7" descr="C:\Users\Оля\Desktop\s1200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571876"/>
            <a:ext cx="1130285" cy="2071678"/>
          </a:xfrm>
          <a:prstGeom prst="rect">
            <a:avLst/>
          </a:prstGeom>
          <a:noFill/>
        </p:spPr>
      </p:pic>
      <p:pic>
        <p:nvPicPr>
          <p:cNvPr id="12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1285852" y="3643314"/>
            <a:ext cx="642942" cy="48172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14480" y="3857628"/>
            <a:ext cx="235745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5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ОР1</a:t>
            </a:r>
            <a:endParaRPr lang="ru-RU" sz="11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4429124" y="3643314"/>
            <a:ext cx="642942" cy="481727"/>
          </a:xfrm>
          <a:prstGeom prst="rect">
            <a:avLst/>
          </a:prstGeom>
          <a:noFill/>
        </p:spPr>
      </p:pic>
      <p:pic>
        <p:nvPicPr>
          <p:cNvPr id="15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4000496" y="3643314"/>
            <a:ext cx="642942" cy="481727"/>
          </a:xfrm>
          <a:prstGeom prst="rect">
            <a:avLst/>
          </a:prstGeom>
          <a:noFill/>
        </p:spPr>
      </p:pic>
      <p:pic>
        <p:nvPicPr>
          <p:cNvPr id="16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3571868" y="3643314"/>
            <a:ext cx="642942" cy="481727"/>
          </a:xfrm>
          <a:prstGeom prst="rect">
            <a:avLst/>
          </a:prstGeom>
          <a:noFill/>
        </p:spPr>
      </p:pic>
      <p:pic>
        <p:nvPicPr>
          <p:cNvPr id="3080" name="Picture 8" descr="C:\Users\Оля\Desktop\fc39d10622aba05d2f9ad0b7ac5d1cba_original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3714752"/>
            <a:ext cx="1857388" cy="1857388"/>
          </a:xfrm>
          <a:prstGeom prst="rect">
            <a:avLst/>
          </a:prstGeom>
          <a:noFill/>
        </p:spPr>
      </p:pic>
      <p:pic>
        <p:nvPicPr>
          <p:cNvPr id="3081" name="Picture 9" descr="C:\Users\Оля\Desktop\54d9f95cb6e81_xl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785926"/>
            <a:ext cx="1357322" cy="1357322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4071934" y="1714488"/>
            <a:ext cx="10567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9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143504" y="1285860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1,3,2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6500826" y="1571612"/>
            <a:ext cx="642942" cy="481727"/>
          </a:xfrm>
          <a:prstGeom prst="rect">
            <a:avLst/>
          </a:prstGeom>
          <a:noFill/>
        </p:spPr>
      </p:pic>
      <p:pic>
        <p:nvPicPr>
          <p:cNvPr id="20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6072198" y="1571612"/>
            <a:ext cx="642942" cy="481727"/>
          </a:xfrm>
          <a:prstGeom prst="rect">
            <a:avLst/>
          </a:prstGeom>
          <a:noFill/>
        </p:spPr>
      </p:pic>
      <p:pic>
        <p:nvPicPr>
          <p:cNvPr id="21" name="Picture 5" descr="C:\Users\Оля\Desktop\107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6929454" y="1571612"/>
            <a:ext cx="642942" cy="481727"/>
          </a:xfrm>
          <a:prstGeom prst="rect">
            <a:avLst/>
          </a:prstGeom>
          <a:noFill/>
        </p:spPr>
      </p:pic>
      <p:pic>
        <p:nvPicPr>
          <p:cNvPr id="22" name="Picture 5" descr="C:\Users\Оля\Desktop\neznaika27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86578" y="1714488"/>
            <a:ext cx="2000232" cy="391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Words>258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 вы знали, что… или  в гостях у Знайки</vt:lpstr>
      <vt:lpstr>Слайд 2</vt:lpstr>
      <vt:lpstr>Слайд 3</vt:lpstr>
      <vt:lpstr>Слайд 4</vt:lpstr>
      <vt:lpstr>Слайд 5</vt:lpstr>
      <vt:lpstr>Слайд 6</vt:lpstr>
      <vt:lpstr>  На числовом луче отмечены натуральные числа, расстояние между соседними точками ровно единице измерения (единичный отрезок), которая задается произвольно. Началу луча ставится в соответствие число 0. Луч, как правило ориентирован вправо.     </vt:lpstr>
      <vt:lpstr>Слайд 8</vt:lpstr>
      <vt:lpstr>  Отгадайте наши ребусы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вы знали, что…</dc:title>
  <dc:creator>Оля</dc:creator>
  <cp:lastModifiedBy>Оля</cp:lastModifiedBy>
  <cp:revision>113</cp:revision>
  <dcterms:created xsi:type="dcterms:W3CDTF">2020-10-13T12:49:07Z</dcterms:created>
  <dcterms:modified xsi:type="dcterms:W3CDTF">2020-12-03T10:34:39Z</dcterms:modified>
</cp:coreProperties>
</file>