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7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99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7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024496937882788E-2"/>
          <c:y val="6.3898887639045193E-2"/>
          <c:w val="0.8034903922719927"/>
          <c:h val="0.85653105861767354"/>
        </c:manualLayout>
      </c:layout>
      <c:barChart>
        <c:barDir val="col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'Лист1'!$A$2:$A$6</c:f>
              <c:strCache>
                <c:ptCount val="5"/>
                <c:pt idx="0">
                  <c:v>1 ворпрос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</c:strCache>
            </c:strRef>
          </c:cat>
          <c:val>
            <c:numRef>
              <c:f>'Лист1'!$B$2:$B$6</c:f>
              <c:numCache>
                <c:formatCode>General</c:formatCode>
                <c:ptCount val="5"/>
                <c:pt idx="0">
                  <c:v>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10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'Лист1'!$A$2:$A$6</c:f>
              <c:strCache>
                <c:ptCount val="5"/>
                <c:pt idx="0">
                  <c:v>1 ворпрос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</c:strCache>
            </c:strRef>
          </c:cat>
          <c:val>
            <c:numRef>
              <c:f>'Лист1'!$C$2:$C$6</c:f>
              <c:numCache>
                <c:formatCode>General</c:formatCode>
                <c:ptCount val="5"/>
                <c:pt idx="0">
                  <c:v>90</c:v>
                </c:pt>
                <c:pt idx="1">
                  <c:v>10</c:v>
                </c:pt>
                <c:pt idx="2">
                  <c:v>0</c:v>
                </c:pt>
                <c:pt idx="3">
                  <c:v>10</c:v>
                </c:pt>
                <c:pt idx="4">
                  <c:v>20</c:v>
                </c:pt>
              </c:numCache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в</c:v>
                </c:pt>
              </c:strCache>
            </c:strRef>
          </c:tx>
          <c:cat>
            <c:strRef>
              <c:f>'Лист1'!$A$2:$A$6</c:f>
              <c:strCache>
                <c:ptCount val="5"/>
                <c:pt idx="0">
                  <c:v>1 ворпрос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</c:strCache>
            </c:strRef>
          </c:cat>
          <c:val>
            <c:numRef>
              <c:f>'Лист1'!$D$2:$D$6</c:f>
              <c:numCache>
                <c:formatCode>General</c:formatCode>
                <c:ptCount val="5"/>
                <c:pt idx="0">
                  <c:v>0</c:v>
                </c:pt>
                <c:pt idx="1">
                  <c:v>70</c:v>
                </c:pt>
                <c:pt idx="2">
                  <c:v>70</c:v>
                </c:pt>
                <c:pt idx="3">
                  <c:v>0</c:v>
                </c:pt>
                <c:pt idx="4">
                  <c:v>20</c:v>
                </c:pt>
              </c:numCache>
            </c:numRef>
          </c:val>
        </c:ser>
        <c:ser>
          <c:idx val="3"/>
          <c:order val="3"/>
          <c:tx>
            <c:strRef>
              <c:f>'Лист1'!$E$1</c:f>
              <c:strCache>
                <c:ptCount val="1"/>
                <c:pt idx="0">
                  <c:v>г</c:v>
                </c:pt>
              </c:strCache>
            </c:strRef>
          </c:tx>
          <c:spPr>
            <a:solidFill>
              <a:srgbClr val="CCCC00"/>
            </a:solidFill>
          </c:spPr>
          <c:cat>
            <c:strRef>
              <c:f>'Лист1'!$A$2:$A$6</c:f>
              <c:strCache>
                <c:ptCount val="5"/>
                <c:pt idx="0">
                  <c:v>1 ворпрос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</c:strCache>
            </c:strRef>
          </c:cat>
          <c:val>
            <c:numRef>
              <c:f>'Лист1'!$E$2:$E$6</c:f>
              <c:numCache>
                <c:formatCode>General</c:formatCode>
                <c:ptCount val="5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</c:ser>
        <c:ser>
          <c:idx val="4"/>
          <c:order val="4"/>
          <c:tx>
            <c:strRef>
              <c:f>'Лист1'!$F$1</c:f>
              <c:strCache>
                <c:ptCount val="1"/>
                <c:pt idx="0">
                  <c:v>д</c:v>
                </c:pt>
              </c:strCache>
            </c:strRef>
          </c:tx>
          <c:cat>
            <c:strRef>
              <c:f>'Лист1'!$A$2:$A$6</c:f>
              <c:strCache>
                <c:ptCount val="5"/>
                <c:pt idx="0">
                  <c:v>1 ворпрос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</c:strCache>
            </c:strRef>
          </c:cat>
          <c:val>
            <c:numRef>
              <c:f>'Лист1'!$F$2:$F$6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72651136"/>
        <c:axId val="74486912"/>
      </c:barChart>
      <c:catAx>
        <c:axId val="72651136"/>
        <c:scaling>
          <c:orientation val="minMax"/>
        </c:scaling>
        <c:axPos val="b"/>
        <c:tickLblPos val="nextTo"/>
        <c:crossAx val="74486912"/>
        <c:crosses val="autoZero"/>
        <c:auto val="1"/>
        <c:lblAlgn val="ctr"/>
        <c:lblOffset val="100"/>
      </c:catAx>
      <c:valAx>
        <c:axId val="74486912"/>
        <c:scaling>
          <c:orientation val="minMax"/>
        </c:scaling>
        <c:axPos val="l"/>
        <c:majorGridlines/>
        <c:numFmt formatCode="General" sourceLinked="1"/>
        <c:tickLblPos val="nextTo"/>
        <c:crossAx val="72651136"/>
        <c:crosses val="autoZero"/>
        <c:crossBetween val="between"/>
      </c:valAx>
      <c:spPr>
        <a:solidFill>
          <a:schemeClr val="accent2">
            <a:lumMod val="75000"/>
          </a:schemeClr>
        </a:solidFill>
      </c:spPr>
    </c:plotArea>
    <c:legend>
      <c:legendPos val="r"/>
      <c:layout>
        <c:manualLayout>
          <c:xMode val="edge"/>
          <c:yMode val="edge"/>
          <c:x val="0.92049769497558642"/>
          <c:y val="0.20992136351321591"/>
          <c:w val="6.9024921323373414E-2"/>
          <c:h val="0.50899071643111848"/>
        </c:manualLayout>
      </c:layout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A4F230-226E-49C4-938A-B6C93659131B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0CA495-24F7-4F0B-A61A-D3BA708477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.jpeg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traktor-uga.3dn.ru/vspashka_zemli.jpg" TargetMode="External"/><Relationship Id="rId13" Type="http://schemas.openxmlformats.org/officeDocument/2006/relationships/hyperlink" Target="http://hoztehnikka.ru/images/stories/posev.jpg" TargetMode="External"/><Relationship Id="rId3" Type="http://schemas.openxmlformats.org/officeDocument/2006/relationships/hyperlink" Target="http://thefreeman.ru/wp-content/uploads/2013/02/p1090563.jpg" TargetMode="External"/><Relationship Id="rId7" Type="http://schemas.openxmlformats.org/officeDocument/2006/relationships/hyperlink" Target="http://900igr.net/datai/rastenija-i-griby/Vermishelka.files/0003-002-Vesnoj-v-pole-vykhodit-traktor.jpg" TargetMode="External"/><Relationship Id="rId12" Type="http://schemas.openxmlformats.org/officeDocument/2006/relationships/hyperlink" Target="http://www.knews.by/wp-content/uploads/2012/04/%D1%81%D0%BD%D0%B8%D0%BC%D0%BE%D0%BA-422.jpg" TargetMode="External"/><Relationship Id="rId2" Type="http://schemas.openxmlformats.org/officeDocument/2006/relationships/hyperlink" Target="http://www.myjulia.ru/data/cache/2013/10/22/1230167_8506-650x650.jpg" TargetMode="External"/><Relationship Id="rId16" Type="http://schemas.openxmlformats.org/officeDocument/2006/relationships/hyperlink" Target="http://gazetazp.ru/arhiv/2011/115/pic/5-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esheis.ru/wp-content/uploads/soha.jpg" TargetMode="External"/><Relationship Id="rId11" Type="http://schemas.openxmlformats.org/officeDocument/2006/relationships/hyperlink" Target="http://gifakt.ru/wp-content/uploads/2013/11/plevalshik.jpg" TargetMode="External"/><Relationship Id="rId5" Type="http://schemas.openxmlformats.org/officeDocument/2006/relationships/hyperlink" Target="http://goda-ne-beda.ru/wp-content/uploads/2013/12/7744289_f0031f71.jpg" TargetMode="External"/><Relationship Id="rId15" Type="http://schemas.openxmlformats.org/officeDocument/2006/relationships/hyperlink" Target="http://www.vitbichi.by/wp-content/uploads/2011/09/07.jpg" TargetMode="External"/><Relationship Id="rId10" Type="http://schemas.openxmlformats.org/officeDocument/2006/relationships/hyperlink" Target="http://www.agrosoyuz.com/upload/medialibrary/93c/93c1b4457001f793487c9e168a280b80.jpg" TargetMode="External"/><Relationship Id="rId4" Type="http://schemas.openxmlformats.org/officeDocument/2006/relationships/hyperlink" Target="https://leeet.net/newss/data/upimages/06022009_2.jpg" TargetMode="External"/><Relationship Id="rId9" Type="http://schemas.openxmlformats.org/officeDocument/2006/relationships/hyperlink" Target="http://www.ekschoz.com/wp-content/uploads/2012/03/img-G1jcIh.jpg" TargetMode="External"/><Relationship Id="rId14" Type="http://schemas.openxmlformats.org/officeDocument/2006/relationships/hyperlink" Target="http://upload.wikimedia.org/wikipedia/commons/b/be/%D0%9C%D0%BE%D0%BB%D0%BE%D1%82%D1%8C%D0%B1%D0%B0_%D0%B2_%D1%81%D1%80%D0%B5%D0%B4%D0%BD%D0%B5%D0%B9_%D0%A0%D0%BE%D1%81%D1%81%D0%B8%D0%B8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71670" y="500042"/>
            <a:ext cx="6500858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857232"/>
            <a:ext cx="6072230" cy="1857388"/>
          </a:xfrm>
          <a:scene3d>
            <a:camera prst="obliqueBottomLeft"/>
            <a:lightRig rig="threePt" dir="t"/>
          </a:scene3d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cap="none" dirty="0" smtClean="0">
                <a:ln/>
                <a:solidFill>
                  <a:srgbClr val="002060"/>
                </a:solidFill>
              </a:rPr>
              <a:t>Хлеб на нашем столе. Как он пришел?</a:t>
            </a:r>
            <a:endParaRPr lang="ru-RU" sz="4000" cap="none" dirty="0">
              <a:ln/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Автор Балданова Виктория,   4 класс                                МБОУ  </a:t>
            </a:r>
            <a:r>
              <a:rPr lang="ru-RU" dirty="0" err="1" smtClean="0">
                <a:solidFill>
                  <a:srgbClr val="002060"/>
                </a:solidFill>
              </a:rPr>
              <a:t>Ушхайтинская</a:t>
            </a:r>
            <a:r>
              <a:rPr lang="ru-RU" dirty="0" smtClean="0">
                <a:solidFill>
                  <a:srgbClr val="002060"/>
                </a:solidFill>
              </a:rPr>
              <a:t> начальная                                     школа -детский сад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Руководитель </a:t>
            </a:r>
            <a:r>
              <a:rPr lang="ru-RU" dirty="0" err="1" smtClean="0">
                <a:solidFill>
                  <a:srgbClr val="002060"/>
                </a:solidFill>
              </a:rPr>
              <a:t>Дармаева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Сэсэг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Цыреновна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3050"/>
            <a:ext cx="6572272" cy="72705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C3300"/>
                </a:solidFill>
              </a:rPr>
              <a:t>3. Культивация</a:t>
            </a:r>
            <a:endParaRPr lang="ru-RU" sz="4000" b="1" i="1" dirty="0">
              <a:solidFill>
                <a:srgbClr val="CC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214414" y="2362200"/>
            <a:ext cx="3429024" cy="38862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i="1" dirty="0" smtClean="0">
              <a:solidFill>
                <a:srgbClr val="CC330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CC33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CC3300"/>
                </a:solidFill>
              </a:rPr>
              <a:t>Повторная вспашка</a:t>
            </a:r>
            <a:endParaRPr lang="ru-RU" b="1" i="1" dirty="0">
              <a:solidFill>
                <a:srgbClr val="CC3300"/>
              </a:solidFill>
            </a:endParaRPr>
          </a:p>
        </p:txBody>
      </p:sp>
      <p:pic>
        <p:nvPicPr>
          <p:cNvPr id="9" name="Содержимое 8" descr="iR73D33IN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1714480" y="3214686"/>
            <a:ext cx="2857520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285852" y="1214422"/>
            <a:ext cx="3357586" cy="857256"/>
          </a:xfrm>
        </p:spPr>
        <p:txBody>
          <a:bodyPr/>
          <a:lstStyle/>
          <a:p>
            <a:pPr algn="ctr"/>
            <a:r>
              <a:rPr lang="ru-RU" sz="2800" dirty="0" smtClean="0"/>
              <a:t>                              Раньше…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29190" y="1214422"/>
            <a:ext cx="3357586" cy="857256"/>
          </a:xfrm>
        </p:spPr>
        <p:txBody>
          <a:bodyPr/>
          <a:lstStyle/>
          <a:p>
            <a:pPr algn="ctr"/>
            <a:r>
              <a:rPr lang="ru-RU" sz="2800" dirty="0" smtClean="0"/>
              <a:t>                              Сейчас…</a:t>
            </a:r>
          </a:p>
          <a:p>
            <a:endParaRPr lang="ru-RU" dirty="0"/>
          </a:p>
        </p:txBody>
      </p:sp>
      <p:pic>
        <p:nvPicPr>
          <p:cNvPr id="7" name="Содержимое 4" descr="55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71538" cy="6858000"/>
          </a:xfrm>
          <a:prstGeom prst="rect">
            <a:avLst/>
          </a:prstGeom>
        </p:spPr>
      </p:pic>
      <p:pic>
        <p:nvPicPr>
          <p:cNvPr id="10" name="Рисунок 9" descr="iJUY4M88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2428868"/>
            <a:ext cx="2762256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kultivato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4286256"/>
            <a:ext cx="2738430" cy="2000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54380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C3300"/>
                </a:solidFill>
              </a:rPr>
              <a:t>4. Посев семян</a:t>
            </a:r>
            <a:endParaRPr lang="ru-RU" sz="4000" b="1" dirty="0">
              <a:solidFill>
                <a:srgbClr val="CC33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357298"/>
            <a:ext cx="3657600" cy="642942"/>
          </a:xfrm>
        </p:spPr>
        <p:txBody>
          <a:bodyPr/>
          <a:lstStyle/>
          <a:p>
            <a:pPr algn="ctr"/>
            <a:r>
              <a:rPr lang="ru-RU" sz="2800" dirty="0" smtClean="0"/>
              <a:t>Раньше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429124" y="1357298"/>
            <a:ext cx="3657600" cy="658368"/>
          </a:xfrm>
        </p:spPr>
        <p:txBody>
          <a:bodyPr/>
          <a:lstStyle/>
          <a:p>
            <a:pPr algn="ctr"/>
            <a:r>
              <a:rPr lang="ru-RU" sz="2800" dirty="0" smtClean="0"/>
              <a:t>Сейчас</a:t>
            </a:r>
            <a:endParaRPr lang="ru-RU" sz="2800" dirty="0"/>
          </a:p>
        </p:txBody>
      </p:sp>
      <p:pic>
        <p:nvPicPr>
          <p:cNvPr id="9" name="Рисунок 8" descr="14818-1.jpg"/>
          <p:cNvPicPr>
            <a:picLocks noChangeAspect="1"/>
          </p:cNvPicPr>
          <p:nvPr/>
        </p:nvPicPr>
        <p:blipFill>
          <a:blip r:embed="rId2" cstate="print"/>
          <a:srcRect t="4762" b="9524"/>
          <a:stretch>
            <a:fillRect/>
          </a:stretch>
        </p:blipFill>
        <p:spPr>
          <a:xfrm>
            <a:off x="5429256" y="2500306"/>
            <a:ext cx="2428892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b16aa238fe486334a7e1a46d771f2487.jpg"/>
          <p:cNvPicPr>
            <a:picLocks noChangeAspect="1"/>
          </p:cNvPicPr>
          <p:nvPr/>
        </p:nvPicPr>
        <p:blipFill>
          <a:blip r:embed="rId3" cstate="print"/>
          <a:srcRect t="16000" b="11999"/>
          <a:stretch>
            <a:fillRect/>
          </a:stretch>
        </p:blipFill>
        <p:spPr>
          <a:xfrm>
            <a:off x="5429256" y="5286388"/>
            <a:ext cx="2465382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_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4714884"/>
            <a:ext cx="2571768" cy="1552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iLDVIF0EX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rcRect t="11111" b="5556"/>
          <a:stretch>
            <a:fillRect/>
          </a:stretch>
        </p:blipFill>
        <p:spPr>
          <a:xfrm>
            <a:off x="5572132" y="4071942"/>
            <a:ext cx="2143125" cy="1071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i3YSTG1FC.jpg"/>
          <p:cNvPicPr>
            <a:picLocks noChangeAspect="1"/>
          </p:cNvPicPr>
          <p:nvPr/>
        </p:nvPicPr>
        <p:blipFill>
          <a:blip r:embed="rId6" cstate="print"/>
          <a:srcRect t="15000" b="9999"/>
          <a:stretch>
            <a:fillRect/>
          </a:stretch>
        </p:blipFill>
        <p:spPr>
          <a:xfrm>
            <a:off x="1142976" y="2714620"/>
            <a:ext cx="2447925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3050"/>
            <a:ext cx="6572272" cy="72705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C3300"/>
                </a:solidFill>
              </a:rPr>
              <a:t>5. Жатва</a:t>
            </a:r>
            <a:endParaRPr lang="ru-RU" sz="4000" b="1" i="1" dirty="0">
              <a:solidFill>
                <a:srgbClr val="CC3300"/>
              </a:solidFill>
            </a:endParaRPr>
          </a:p>
        </p:txBody>
      </p:sp>
      <p:pic>
        <p:nvPicPr>
          <p:cNvPr id="8" name="Содержимое 7" descr="0_a398e_c72af28c_XL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785786" y="2500306"/>
            <a:ext cx="2438400" cy="158153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Раньше…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Сейчас…</a:t>
            </a:r>
            <a:endParaRPr lang="ru-RU" sz="2800" dirty="0"/>
          </a:p>
        </p:txBody>
      </p:sp>
      <p:pic>
        <p:nvPicPr>
          <p:cNvPr id="12" name="Рисунок 11" descr="image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572008"/>
            <a:ext cx="2504207" cy="20002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4" name="Рисунок 13" descr="0016-024-CHerez-nekotoroe-vremja-koloski-pshenitsy-vygljadjat-ta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2428868"/>
            <a:ext cx="647700" cy="904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5" name="Рисунок 14" descr="0018-030-Spelye-koloski-stanovjatsja-zheltym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86182" y="3786190"/>
            <a:ext cx="1200150" cy="9048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6" name="Рисунок 15" descr="full68d028a92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7818" y="4643446"/>
            <a:ext cx="2582847" cy="19478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7" name="Рисунок 16" descr="iXYVRYZQ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18" y="2500306"/>
            <a:ext cx="2524125" cy="15716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5728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CC3300"/>
                </a:solidFill>
              </a:rPr>
              <a:t>А  дальше…</a:t>
            </a:r>
            <a:endParaRPr lang="ru-RU" sz="4000" i="1" dirty="0">
              <a:solidFill>
                <a:srgbClr val="CC3300"/>
              </a:solidFill>
            </a:endParaRPr>
          </a:p>
        </p:txBody>
      </p:sp>
      <p:pic>
        <p:nvPicPr>
          <p:cNvPr id="4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2462" y="0"/>
            <a:ext cx="1071538" cy="6858000"/>
          </a:xfrm>
          <a:prstGeom prst="rect">
            <a:avLst/>
          </a:prstGeom>
        </p:spPr>
      </p:pic>
      <p:sp>
        <p:nvSpPr>
          <p:cNvPr id="27" name="Овал 26"/>
          <p:cNvSpPr/>
          <p:nvPr/>
        </p:nvSpPr>
        <p:spPr>
          <a:xfrm>
            <a:off x="1643042" y="1000108"/>
            <a:ext cx="2786082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25252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142984"/>
            <a:ext cx="2000264" cy="1357322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8" name="Овал 27"/>
          <p:cNvSpPr/>
          <p:nvPr/>
        </p:nvSpPr>
        <p:spPr>
          <a:xfrm>
            <a:off x="5072066" y="1071546"/>
            <a:ext cx="2643206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iFMZ6B1H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1214422"/>
            <a:ext cx="2000264" cy="1357322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30" name="Овал 29"/>
          <p:cNvSpPr/>
          <p:nvPr/>
        </p:nvSpPr>
        <p:spPr>
          <a:xfrm>
            <a:off x="5572132" y="4429132"/>
            <a:ext cx="221457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214546" y="4500570"/>
            <a:ext cx="2143140" cy="141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571868" y="2857496"/>
            <a:ext cx="221457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9544459.jpg"/>
          <p:cNvPicPr>
            <a:picLocks noChangeAspect="1"/>
          </p:cNvPicPr>
          <p:nvPr/>
        </p:nvPicPr>
        <p:blipFill>
          <a:blip r:embed="rId5" cstate="print"/>
          <a:srcRect r="10677" b="21971"/>
          <a:stretch>
            <a:fillRect/>
          </a:stretch>
        </p:blipFill>
        <p:spPr>
          <a:xfrm>
            <a:off x="3929058" y="2928934"/>
            <a:ext cx="1571636" cy="142876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6" name="Рисунок 15" descr="iBSO2G4Q2.jpg"/>
          <p:cNvPicPr>
            <a:picLocks noChangeAspect="1"/>
          </p:cNvPicPr>
          <p:nvPr/>
        </p:nvPicPr>
        <p:blipFill>
          <a:blip r:embed="rId6" cstate="print"/>
          <a:srcRect l="11046"/>
          <a:stretch>
            <a:fillRect/>
          </a:stretch>
        </p:blipFill>
        <p:spPr>
          <a:xfrm>
            <a:off x="5786446" y="4572008"/>
            <a:ext cx="1857388" cy="121444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3" name="Рисунок 12" descr="i0DS63N3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00298" y="4572008"/>
            <a:ext cx="1571636" cy="124076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2" name="Стрелка вправо 21"/>
          <p:cNvSpPr/>
          <p:nvPr/>
        </p:nvSpPr>
        <p:spPr>
          <a:xfrm>
            <a:off x="4286248" y="1785926"/>
            <a:ext cx="978408" cy="14287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6200000">
            <a:off x="4859750" y="4784324"/>
            <a:ext cx="117157" cy="835532"/>
          </a:xfrm>
          <a:prstGeom prst="down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5643570" y="2643182"/>
            <a:ext cx="117155" cy="71438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500430" y="3857628"/>
            <a:ext cx="142876" cy="64294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право 17"/>
          <p:cNvSpPr/>
          <p:nvPr/>
        </p:nvSpPr>
        <p:spPr>
          <a:xfrm>
            <a:off x="5143504" y="4000504"/>
            <a:ext cx="785818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5904656" cy="112474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CC3300"/>
                </a:solidFill>
              </a:rPr>
              <a:t>Как пекут хлеб?</a:t>
            </a:r>
            <a:endParaRPr lang="ru-RU" sz="4800" b="1" i="1" dirty="0">
              <a:solidFill>
                <a:srgbClr val="CC3300"/>
              </a:solidFill>
            </a:endParaRPr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>
          <a:xfrm>
            <a:off x="1187624" y="6021288"/>
            <a:ext cx="4804048" cy="36046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Рада Бадмаева                   </a:t>
            </a:r>
            <a:r>
              <a:rPr lang="ru-RU" dirty="0" err="1" smtClean="0">
                <a:solidFill>
                  <a:schemeClr val="tx1"/>
                </a:solidFill>
              </a:rPr>
              <a:t>Сэсэг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Дашабылова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7DD1QB3A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556792"/>
            <a:ext cx="1905000" cy="1285875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4" name="Содержимое 4" descr="55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71538" cy="6858000"/>
          </a:xfrm>
          <a:prstGeom prst="rect">
            <a:avLst/>
          </a:prstGeom>
        </p:spPr>
      </p:pic>
      <p:pic>
        <p:nvPicPr>
          <p:cNvPr id="5" name="Содержимое 4" descr="55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0"/>
            <a:ext cx="1071538" cy="6858000"/>
          </a:xfrm>
          <a:prstGeom prst="rect">
            <a:avLst/>
          </a:prstGeom>
        </p:spPr>
      </p:pic>
      <p:pic>
        <p:nvPicPr>
          <p:cNvPr id="7" name="Рисунок 6" descr="i (8).jpg"/>
          <p:cNvPicPr>
            <a:picLocks noChangeAspect="1"/>
          </p:cNvPicPr>
          <p:nvPr/>
        </p:nvPicPr>
        <p:blipFill>
          <a:blip r:embed="rId4" cstate="print"/>
          <a:srcRect t="15385"/>
          <a:stretch>
            <a:fillRect/>
          </a:stretch>
        </p:blipFill>
        <p:spPr>
          <a:xfrm>
            <a:off x="3779912" y="3573016"/>
            <a:ext cx="1571636" cy="1071570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8" name="Рисунок 7" descr="SAM_2134.JPG"/>
          <p:cNvPicPr>
            <a:picLocks noChangeAspect="1"/>
          </p:cNvPicPr>
          <p:nvPr/>
        </p:nvPicPr>
        <p:blipFill>
          <a:blip r:embed="rId5" cstate="print"/>
          <a:srcRect t="7407"/>
          <a:stretch>
            <a:fillRect/>
          </a:stretch>
        </p:blipFill>
        <p:spPr>
          <a:xfrm>
            <a:off x="6072198" y="3429000"/>
            <a:ext cx="1357322" cy="1000132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9" name="Рисунок 8" descr="2419_txt_0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72198" y="5072074"/>
            <a:ext cx="1357322" cy="1017992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" name="Рисунок 9" descr="SAM_21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47664" y="4797152"/>
            <a:ext cx="1357290" cy="1017968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1" name="Рисунок 10" descr="SAM_213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4941168"/>
            <a:ext cx="1333478" cy="1000108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2" name="Рисунок 11" descr="i (5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87624" y="3429000"/>
            <a:ext cx="1728800" cy="894207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3" name="Стрелка вправо 12"/>
          <p:cNvSpPr/>
          <p:nvPr/>
        </p:nvSpPr>
        <p:spPr>
          <a:xfrm>
            <a:off x="2214546" y="4000504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643306" y="2357430"/>
            <a:ext cx="785818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SAM_2135.JPG"/>
          <p:cNvPicPr>
            <a:picLocks noChangeAspect="1"/>
          </p:cNvPicPr>
          <p:nvPr/>
        </p:nvPicPr>
        <p:blipFill>
          <a:blip r:embed="rId10" cstate="print"/>
          <a:srcRect t="16000" b="25332"/>
          <a:stretch>
            <a:fillRect/>
          </a:stretch>
        </p:blipFill>
        <p:spPr>
          <a:xfrm>
            <a:off x="1785918" y="1500174"/>
            <a:ext cx="1785918" cy="1285884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6" name="Прямоугольник 15"/>
          <p:cNvSpPr/>
          <p:nvPr/>
        </p:nvSpPr>
        <p:spPr>
          <a:xfrm>
            <a:off x="1214414" y="2857496"/>
            <a:ext cx="246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Пекарня с. </a:t>
            </a:r>
            <a:r>
              <a:rPr lang="ru-RU" dirty="0" err="1" smtClean="0"/>
              <a:t>Ушхайта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786313" y="2857496"/>
            <a:ext cx="71439" cy="5715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715140" y="4500570"/>
            <a:ext cx="71438" cy="42862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5400000" flipH="1">
            <a:off x="5715008" y="5572140"/>
            <a:ext cx="71438" cy="50006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5400000">
            <a:off x="3542176" y="5106896"/>
            <a:ext cx="71438" cy="60407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flipH="1" flipV="1">
            <a:off x="2195736" y="4437112"/>
            <a:ext cx="71440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C3300"/>
                </a:solidFill>
              </a:rPr>
              <a:t>Полезный совет</a:t>
            </a:r>
            <a:endParaRPr lang="ru-RU" sz="4000" b="1" i="1" dirty="0">
              <a:solidFill>
                <a:srgbClr val="CC3300"/>
              </a:solidFill>
            </a:endParaRPr>
          </a:p>
        </p:txBody>
      </p:sp>
      <p:pic>
        <p:nvPicPr>
          <p:cNvPr id="3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715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43042" y="4000504"/>
            <a:ext cx="62151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Для хранения хлеба лучше использовать бумагу – она сохраняет вкус хлеба и хрустящую хлебную корочку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i0JG88V9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85926"/>
            <a:ext cx="1976438" cy="15716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6" name="Рисунок 5" descr="iF6WYYC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1714488"/>
            <a:ext cx="2119314" cy="1643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cxnSp>
        <p:nvCxnSpPr>
          <p:cNvPr id="12" name="Прямая соединительная линия 11"/>
          <p:cNvCxnSpPr/>
          <p:nvPr/>
        </p:nvCxnSpPr>
        <p:spPr>
          <a:xfrm>
            <a:off x="2428860" y="2000240"/>
            <a:ext cx="1285884" cy="12858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285984" y="2000240"/>
            <a:ext cx="1285884" cy="12144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85728"/>
            <a:ext cx="5715040" cy="1055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C3300"/>
                </a:solidFill>
              </a:rPr>
              <a:t> Хлеб как народный символ</a:t>
            </a:r>
            <a:endParaRPr lang="ru-RU" sz="4000" dirty="0">
              <a:solidFill>
                <a:srgbClr val="CC33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500174"/>
            <a:ext cx="6172200" cy="48815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  Хлеб – дар Божий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 Придумано много пословиц и поговорок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 Хлебом-солью встречают дорогих гостей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 Берут с собой в дорогу, на охоту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 Вносят в дом на новоселье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2462" y="0"/>
            <a:ext cx="1071538" cy="6858000"/>
          </a:xfrm>
          <a:prstGeom prst="rect">
            <a:avLst/>
          </a:prstGeom>
        </p:spPr>
      </p:pic>
      <p:pic>
        <p:nvPicPr>
          <p:cNvPr id="5" name="Рисунок 4" descr="i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4797152"/>
            <a:ext cx="252028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6424634" cy="86834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CC3300"/>
                </a:solidFill>
              </a:rPr>
              <a:t>Что хлеб даёт нам?</a:t>
            </a:r>
            <a:endParaRPr lang="ru-RU" sz="4400" b="1" i="1" dirty="0">
              <a:solidFill>
                <a:srgbClr val="CC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728" y="1600200"/>
            <a:ext cx="649607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• Полезные вещества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• Витамины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71538" cy="6858000"/>
          </a:xfrm>
          <a:prstGeom prst="rect">
            <a:avLst/>
          </a:prstGeom>
        </p:spPr>
      </p:pic>
      <p:pic>
        <p:nvPicPr>
          <p:cNvPr id="5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2462" y="0"/>
            <a:ext cx="1071538" cy="6858000"/>
          </a:xfrm>
          <a:prstGeom prst="rect">
            <a:avLst/>
          </a:prstGeom>
        </p:spPr>
      </p:pic>
      <p:pic>
        <p:nvPicPr>
          <p:cNvPr id="7" name="Рисунок 6" descr="iQ2FQIAH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789040"/>
            <a:ext cx="4536504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4290"/>
            <a:ext cx="61722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C3300"/>
                </a:solidFill>
              </a:rPr>
              <a:t>Заключение</a:t>
            </a:r>
            <a:endParaRPr lang="ru-RU" sz="4000" dirty="0">
              <a:solidFill>
                <a:srgbClr val="CC33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285860"/>
            <a:ext cx="6172200" cy="5095890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Из муки выпекают различные изделия 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Выращивать хлеб – это очень трудоёмкая работа!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 Нужно бережно и уважительно относиться к хлебу и труду людей, которые его выращивали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2" cstate="print"/>
          <a:srcRect l="1724" r="3448"/>
          <a:stretch>
            <a:fillRect/>
          </a:stretch>
        </p:blipFill>
        <p:spPr>
          <a:xfrm>
            <a:off x="3214678" y="3857628"/>
            <a:ext cx="3929090" cy="2143140"/>
          </a:xfrm>
          <a:prstGeom prst="round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781824" cy="35719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Спасибо за внимание!                        Берегите хлеб!                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Хилээмэеэ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гамнажа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ябая</a:t>
            </a:r>
            <a:r>
              <a:rPr lang="ru-RU" sz="4400" b="1" i="1" dirty="0" smtClean="0">
                <a:solidFill>
                  <a:srgbClr val="FF0000"/>
                </a:solidFill>
              </a:rPr>
              <a:t>!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O90PMPN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4071942"/>
            <a:ext cx="378621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55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71538" cy="6858000"/>
          </a:xfrm>
          <a:prstGeom prst="rect">
            <a:avLst/>
          </a:prstGeom>
        </p:spPr>
      </p:pic>
      <p:pic>
        <p:nvPicPr>
          <p:cNvPr id="7" name="Содержимое 4" descr="55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0"/>
            <a:ext cx="107153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5517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57356" cy="6858000"/>
          </a:xfrm>
        </p:spPr>
      </p:pic>
      <p:pic>
        <p:nvPicPr>
          <p:cNvPr id="6" name="Рисунок 5" descr="1363339310_iy04u2b95bnver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286124"/>
            <a:ext cx="3714776" cy="3317878"/>
          </a:xfrm>
          <a:prstGeom prst="rect">
            <a:avLst/>
          </a:prstGeom>
        </p:spPr>
      </p:pic>
      <p:pic>
        <p:nvPicPr>
          <p:cNvPr id="7" name="Рисунок 6" descr="iE2OGUF2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642918"/>
            <a:ext cx="2857520" cy="2143140"/>
          </a:xfrm>
          <a:prstGeom prst="rect">
            <a:avLst/>
          </a:prstGeom>
        </p:spPr>
      </p:pic>
      <p:pic>
        <p:nvPicPr>
          <p:cNvPr id="8" name="Рисунок 7" descr="3dbd84cf2593064bb35d5d4ab9ed087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214290"/>
            <a:ext cx="2357454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990000"/>
                </a:solidFill>
              </a:rPr>
              <a:t>Источники:</a:t>
            </a:r>
            <a:endParaRPr lang="ru-RU" sz="4400" b="1" dirty="0">
              <a:solidFill>
                <a:srgbClr val="99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hlinkClick r:id="rId2"/>
              </a:rPr>
              <a:t>http://www.myjulia.ru/data/cache/2013/10/22/1230167_8506-650x650.jpg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3"/>
              </a:rPr>
              <a:t>http://thefreeman.ru/wp-content/uploads/2013/02/p1090563.jpg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4"/>
              </a:rPr>
              <a:t>https://leeet.net/newss/data/upimages/06022009_2.jpg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5"/>
              </a:rPr>
              <a:t>http://goda-ne-beda.ru/wp-content/uploads/2013/12/7744289_f0031f71.jpg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6"/>
              </a:rPr>
              <a:t>http://www.yesheis.ru/wp-content/uploads/soha.jpg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7"/>
              </a:rPr>
              <a:t>http://900igr.net/datai/rastenija-i-griby/Vermishelka.files/0003-002-Vesnoj-v-pole-vykhodit-traktor.jpg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8"/>
              </a:rPr>
              <a:t>http://traktor-uga.3dn.ru/vspashka_zemli.jpg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9"/>
              </a:rPr>
              <a:t>http://www.ekschoz.com/wp-content/uploads/2012/03/img-G1jcIh.jpg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0"/>
              </a:rPr>
              <a:t>http://www.agrosoyuz.com/upload/medialibrary/93c/93c1b4457001f793487c9e168a280b80.jpg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1"/>
              </a:rPr>
              <a:t>http://gifakt.ru/wp-content/uploads/2013/11/plevalshik.jpg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2"/>
              </a:rPr>
              <a:t>http://www.knews.by/wp-content/uploads/2012/04/%D1%81%D0%BD%D0%B8%D0%BC%D0%BE%D0%BA-422.jpg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3"/>
              </a:rPr>
              <a:t>http://hoztehnikka.ru/images/stories/posev.jpg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4"/>
              </a:rPr>
              <a:t>http://upload.wikimedia.org/wikipedia/commons/b/be/%D0%9C%D0%BE%D0%BB%D0%BE%D1%82%D1%8C%D0%B1%D0%B0_%D0%B2_%D1%81%D1%80%D0%B5%D0%B4%D0%BD%D0%B5%D0%B9_%D0%A0%D0%BE%D1%81%D1%81%D0%B8%D0%B8.jpg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5"/>
              </a:rPr>
              <a:t>http://www.vitbichi.by/wp-content/uploads/2011/09/07.jpg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16"/>
              </a:rPr>
              <a:t>http://gazetazp.ru/arhiv/2011/115/pic/5-7.jpg</a:t>
            </a:r>
            <a:endParaRPr lang="ru-RU" dirty="0" smtClean="0"/>
          </a:p>
          <a:p>
            <a:pPr>
              <a:lnSpc>
                <a:spcPct val="80000"/>
              </a:lnSpc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57166"/>
            <a:ext cx="6215090" cy="5143536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</a:rPr>
              <a:t>Цель и задачи: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• Провести исследование «Откуда хлеб на стол пришёл?» </a:t>
            </a:r>
            <a:br>
              <a:rPr lang="ru-RU" sz="2800" dirty="0" smtClean="0"/>
            </a:br>
            <a:r>
              <a:rPr lang="ru-RU" sz="2800" dirty="0" smtClean="0"/>
              <a:t>• Уточнить представление о последовательности этапов получения хлеба</a:t>
            </a:r>
            <a:br>
              <a:rPr lang="ru-RU" sz="2800" dirty="0" smtClean="0"/>
            </a:br>
            <a:r>
              <a:rPr lang="ru-RU" sz="2800" dirty="0" smtClean="0"/>
              <a:t> • Познакомиться с профессиями людей, связанных с получением хлеба</a:t>
            </a:r>
            <a:endParaRPr lang="ru-RU" sz="2800" dirty="0"/>
          </a:p>
        </p:txBody>
      </p:sp>
      <p:pic>
        <p:nvPicPr>
          <p:cNvPr id="4" name="Рисунок 3" descr="102977077_shutterstock_10609697Conver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5000636"/>
            <a:ext cx="1357322" cy="15716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071670" y="428604"/>
            <a:ext cx="4071966" cy="61733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Методы исследования: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Опрос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Изучение литературы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• Поиск информации в Интернете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• Наблюдения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• Беседы с родителями, работниками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пекарни</a:t>
            </a:r>
          </a:p>
        </p:txBody>
      </p:sp>
      <p:pic>
        <p:nvPicPr>
          <p:cNvPr id="6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5735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Результаты анкеты-опроса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90100"/>
            <a:ext cx="5309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1800" b="1" dirty="0" smtClean="0"/>
              <a:t>Проведя анализ ответов по анкете-опросу, мы сделали вывод, что выбранная тема актуальна и требует исследования. Многие ребята не знают как хлеб «пришел»  на стол и люди каких профессий участвуют в производстве хлеба.</a:t>
            </a:r>
            <a:r>
              <a:rPr lang="ru-RU" sz="1800" b="1" i="1" dirty="0" smtClean="0"/>
              <a:t>                                                                </a:t>
            </a:r>
            <a:r>
              <a:rPr lang="mn-MN" sz="1800" b="1" i="1" dirty="0" smtClean="0"/>
              <a:t>	</a:t>
            </a:r>
            <a:r>
              <a:rPr lang="ru-RU" sz="1800" b="1" i="1" dirty="0" smtClean="0"/>
              <a:t>Профессии людей, связанных с получением хлеба:  </a:t>
            </a:r>
            <a:r>
              <a:rPr lang="ru-RU" sz="1800" dirty="0" smtClean="0"/>
              <a:t>тракторист, комбайнер, шофер, агроном, пекарь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83568" y="1268760"/>
          <a:ext cx="734481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6172216" cy="27146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Из истории …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Хлебу – 16 000 лет! </a:t>
            </a:r>
            <a:br>
              <a:rPr lang="ru-RU" dirty="0" smtClean="0"/>
            </a:br>
            <a:r>
              <a:rPr lang="ru-RU" dirty="0" smtClean="0"/>
              <a:t>• Первые пекари – древние египтяне</a:t>
            </a:r>
            <a:endParaRPr lang="ru-RU" dirty="0"/>
          </a:p>
        </p:txBody>
      </p:sp>
      <p:pic>
        <p:nvPicPr>
          <p:cNvPr id="4" name="Рисунок 3" descr="iAG1J7LC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5044" y="3857628"/>
            <a:ext cx="2777484" cy="2071702"/>
          </a:xfrm>
          <a:prstGeom prst="rect">
            <a:avLst/>
          </a:prstGeom>
        </p:spPr>
      </p:pic>
      <p:pic>
        <p:nvPicPr>
          <p:cNvPr id="5" name="Рисунок 4" descr="i71UME9P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3" y="3857628"/>
            <a:ext cx="2786082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000232" y="500042"/>
            <a:ext cx="3943368" cy="6101926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3600" b="1" dirty="0" smtClean="0">
                <a:solidFill>
                  <a:srgbClr val="CC3300"/>
                </a:solidFill>
              </a:rPr>
              <a:t>Без чего не будет хлеба?</a:t>
            </a:r>
            <a:endParaRPr lang="ru-RU" sz="3600" b="1" dirty="0">
              <a:solidFill>
                <a:srgbClr val="CC3300"/>
              </a:solidFill>
            </a:endParaRPr>
          </a:p>
        </p:txBody>
      </p:sp>
      <p:pic>
        <p:nvPicPr>
          <p:cNvPr id="5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57356" cy="6858000"/>
          </a:xfrm>
          <a:prstGeom prst="rect">
            <a:avLst/>
          </a:prstGeom>
        </p:spPr>
      </p:pic>
      <p:pic>
        <p:nvPicPr>
          <p:cNvPr id="6" name="Рисунок 5" descr="iI59LSTN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035958"/>
            <a:ext cx="5072098" cy="3250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9849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CC3300"/>
                </a:solidFill>
              </a:rPr>
              <a:t>1</a:t>
            </a:r>
            <a:r>
              <a:rPr lang="ru-RU" sz="4000" b="1" i="1" dirty="0" smtClean="0">
                <a:solidFill>
                  <a:srgbClr val="CC3300"/>
                </a:solidFill>
              </a:rPr>
              <a:t>. Вспахивание</a:t>
            </a:r>
            <a:endParaRPr lang="ru-RU" sz="4000" b="1" i="1" dirty="0">
              <a:solidFill>
                <a:srgbClr val="CC3300"/>
              </a:solidFill>
            </a:endParaRPr>
          </a:p>
        </p:txBody>
      </p:sp>
      <p:pic>
        <p:nvPicPr>
          <p:cNvPr id="8" name="Содержимое 7" descr="0012-016-V-plug-sokhu-zaprjagali-losha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2571744"/>
            <a:ext cx="1364744" cy="1090424"/>
          </a:xfrm>
        </p:spPr>
      </p:pic>
      <p:pic>
        <p:nvPicPr>
          <p:cNvPr id="7" name="Содержимое 6" descr="0012-015-V-plug-sokhu-zaprjagali-loshad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857224" y="5072074"/>
            <a:ext cx="1600200" cy="12065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285860"/>
            <a:ext cx="3657600" cy="785818"/>
          </a:xfrm>
        </p:spPr>
        <p:txBody>
          <a:bodyPr/>
          <a:lstStyle/>
          <a:p>
            <a:pPr algn="ctr"/>
            <a:r>
              <a:rPr lang="ru-RU" sz="2800" dirty="0" smtClean="0"/>
              <a:t>Раньше…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285860"/>
            <a:ext cx="3871938" cy="785818"/>
          </a:xfrm>
        </p:spPr>
        <p:txBody>
          <a:bodyPr/>
          <a:lstStyle/>
          <a:p>
            <a:pPr algn="ctr"/>
            <a:r>
              <a:rPr lang="ru-RU" sz="2800" dirty="0" smtClean="0"/>
              <a:t>Сейчас…</a:t>
            </a:r>
            <a:endParaRPr lang="ru-RU" sz="2800" dirty="0"/>
          </a:p>
        </p:txBody>
      </p:sp>
      <p:pic>
        <p:nvPicPr>
          <p:cNvPr id="9" name="Рисунок 8" descr="0012-017-V-plug-sokhu-zaprjagali-losh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3500438"/>
            <a:ext cx="1571636" cy="1157291"/>
          </a:xfrm>
          <a:prstGeom prst="rect">
            <a:avLst/>
          </a:prstGeom>
        </p:spPr>
      </p:pic>
      <p:pic>
        <p:nvPicPr>
          <p:cNvPr id="12" name="Рисунок 11" descr="iFE9QCWL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4857760"/>
            <a:ext cx="2071702" cy="1428750"/>
          </a:xfrm>
          <a:prstGeom prst="rect">
            <a:avLst/>
          </a:prstGeom>
        </p:spPr>
      </p:pic>
      <p:pic>
        <p:nvPicPr>
          <p:cNvPr id="14" name="Рисунок 13" descr="0011-013-V-step-vesennjuju-s-utra-vyvodili-traktor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2428868"/>
            <a:ext cx="2928958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3050"/>
            <a:ext cx="6572272" cy="6556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CC3300"/>
                </a:solidFill>
              </a:rPr>
              <a:t>2. Боронование</a:t>
            </a:r>
            <a:endParaRPr lang="ru-RU" sz="4000" b="1" i="1" dirty="0">
              <a:solidFill>
                <a:srgbClr val="CC33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214414" y="1142984"/>
            <a:ext cx="3429024" cy="714380"/>
          </a:xfrm>
        </p:spPr>
        <p:txBody>
          <a:bodyPr/>
          <a:lstStyle/>
          <a:p>
            <a:pPr algn="ctr"/>
            <a:r>
              <a:rPr lang="ru-RU" sz="2800" dirty="0" smtClean="0"/>
              <a:t>Раньше…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000628" y="1142984"/>
            <a:ext cx="3500462" cy="714380"/>
          </a:xfrm>
        </p:spPr>
        <p:txBody>
          <a:bodyPr/>
          <a:lstStyle/>
          <a:p>
            <a:pPr algn="ctr"/>
            <a:r>
              <a:rPr lang="ru-RU" sz="2800" dirty="0" smtClean="0"/>
              <a:t>Сейчас…</a:t>
            </a:r>
            <a:endParaRPr lang="ru-RU" sz="2800" dirty="0"/>
          </a:p>
        </p:txBody>
      </p:sp>
      <p:pic>
        <p:nvPicPr>
          <p:cNvPr id="7" name="Содержимое 4" descr="55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71538" cy="6858000"/>
          </a:xfrm>
          <a:prstGeom prst="rect">
            <a:avLst/>
          </a:prstGeom>
        </p:spPr>
      </p:pic>
      <p:pic>
        <p:nvPicPr>
          <p:cNvPr id="11" name="Рисунок 10" descr="i.jpg"/>
          <p:cNvPicPr>
            <a:picLocks noChangeAspect="1"/>
          </p:cNvPicPr>
          <p:nvPr/>
        </p:nvPicPr>
        <p:blipFill>
          <a:blip r:embed="rId3" cstate="print"/>
          <a:srcRect t="-17910"/>
          <a:stretch>
            <a:fillRect/>
          </a:stretch>
        </p:blipFill>
        <p:spPr>
          <a:xfrm>
            <a:off x="6072198" y="2428868"/>
            <a:ext cx="2214578" cy="1452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i30I6M7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214554"/>
            <a:ext cx="2571768" cy="1857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0012-014-V-plug-sokhu-zaprjagali-loshad.jpg"/>
          <p:cNvPicPr>
            <a:picLocks noGrp="1" noChangeAspect="1"/>
          </p:cNvPicPr>
          <p:nvPr>
            <p:ph sz="quarter" idx="2"/>
          </p:nvPr>
        </p:nvPicPr>
        <p:blipFill>
          <a:blip r:embed="rId5" cstate="print"/>
          <a:srcRect t="10000"/>
          <a:stretch>
            <a:fillRect/>
          </a:stretch>
        </p:blipFill>
        <p:spPr>
          <a:xfrm>
            <a:off x="1571604" y="4357694"/>
            <a:ext cx="242889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JUY4M88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9256" y="4500570"/>
            <a:ext cx="2214578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1110</TotalTime>
  <Words>315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Хлеб на нашем столе. Как он пришел?</vt:lpstr>
      <vt:lpstr>Слайд 2</vt:lpstr>
      <vt:lpstr>Цель и задачи:  • Провести исследование «Откуда хлеб на стол пришёл?»  • Уточнить представление о последовательности этапов получения хлеба  • Познакомиться с профессиями людей, связанных с получением хлеба</vt:lpstr>
      <vt:lpstr>Слайд 4</vt:lpstr>
      <vt:lpstr>Результаты анкеты-опроса</vt:lpstr>
      <vt:lpstr>      Из истории …   • Хлебу – 16 000 лет!  • Первые пекари – древние египтяне</vt:lpstr>
      <vt:lpstr>Слайд 7</vt:lpstr>
      <vt:lpstr>1. Вспахивание</vt:lpstr>
      <vt:lpstr>2. Боронование</vt:lpstr>
      <vt:lpstr>3. Культивация</vt:lpstr>
      <vt:lpstr>4. Посев семян</vt:lpstr>
      <vt:lpstr>5. Жатва</vt:lpstr>
      <vt:lpstr>А  дальше…</vt:lpstr>
      <vt:lpstr>Как пекут хлеб?</vt:lpstr>
      <vt:lpstr>Полезный совет</vt:lpstr>
      <vt:lpstr> Хлеб как народный символ</vt:lpstr>
      <vt:lpstr>Что хлеб даёт нам?</vt:lpstr>
      <vt:lpstr>Заключение</vt:lpstr>
      <vt:lpstr>Спасибо за внимание!                        Берегите хлеб!                 Хилээмэеэ гамнажа ябая!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на нашем столе. Как он пришел?</dc:title>
  <dc:creator>zerotiny</dc:creator>
  <cp:lastModifiedBy>zerotiny</cp:lastModifiedBy>
  <cp:revision>135</cp:revision>
  <dcterms:created xsi:type="dcterms:W3CDTF">2014-11-05T05:39:12Z</dcterms:created>
  <dcterms:modified xsi:type="dcterms:W3CDTF">2016-12-09T01:33:15Z</dcterms:modified>
</cp:coreProperties>
</file>