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3" r:id="rId5"/>
    <p:sldId id="286" r:id="rId6"/>
    <p:sldId id="273" r:id="rId7"/>
    <p:sldId id="288" r:id="rId8"/>
    <p:sldId id="266" r:id="rId9"/>
    <p:sldId id="261" r:id="rId10"/>
    <p:sldId id="259" r:id="rId11"/>
    <p:sldId id="260" r:id="rId12"/>
    <p:sldId id="270" r:id="rId13"/>
    <p:sldId id="271" r:id="rId14"/>
    <p:sldId id="277" r:id="rId15"/>
    <p:sldId id="283" r:id="rId16"/>
    <p:sldId id="285" r:id="rId17"/>
    <p:sldId id="274" r:id="rId18"/>
    <p:sldId id="276" r:id="rId19"/>
    <p:sldId id="278" r:id="rId20"/>
    <p:sldId id="279" r:id="rId21"/>
    <p:sldId id="281" r:id="rId22"/>
    <p:sldId id="280" r:id="rId23"/>
    <p:sldId id="282" r:id="rId24"/>
    <p:sldId id="275" r:id="rId25"/>
    <p:sldId id="257" r:id="rId26"/>
    <p:sldId id="287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0000"/>
    <a:srgbClr val="5DFF5D"/>
    <a:srgbClr val="FFFF00"/>
    <a:srgbClr val="F41302"/>
    <a:srgbClr val="009600"/>
    <a:srgbClr val="A600A4"/>
    <a:srgbClr val="EC74D5"/>
    <a:srgbClr val="E40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3" autoAdjust="0"/>
    <p:restoredTop sz="91915" autoAdjust="0"/>
  </p:normalViewPr>
  <p:slideViewPr>
    <p:cSldViewPr>
      <p:cViewPr varScale="1">
        <p:scale>
          <a:sx n="68" d="100"/>
          <a:sy n="68" d="100"/>
        </p:scale>
        <p:origin x="155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DA99B8-AF6D-45A7-A0C3-FD2E30D00F1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6D0684-5330-46E0-A8DD-B821E86BF2F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F8C15-3B79-4E6D-AEDA-34A3E180328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586AEC-9AFB-4FA5-9A8F-DE035CDA1C5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BBE6D-30AC-4662-A986-7E979F63F8D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600F2D-188B-4D20-82B8-A2088403A58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18F58C-5DD1-43CC-B277-FC8EFA96CA5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4FC8B7-1F04-4881-88EF-CB85DB33B4E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D253F3-7268-4119-9340-06DF28EDA0D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4D1D7-2E10-458E-814C-2D3C8EFF969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41EAE5-3170-405F-9C05-42555605A50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3000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E179EAE5-2695-4BBC-A757-2A3E428C645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3000">
    <p:cover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4.bin"/><Relationship Id="rId1" Type="http://schemas.openxmlformats.org/officeDocument/2006/relationships/audio" Target="../media/audio13.bin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bin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7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bin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1.png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bin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bin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250825" y="260350"/>
            <a:ext cx="8642350" cy="6337300"/>
          </a:xfrm>
          <a:prstGeom prst="rect">
            <a:avLst/>
          </a:prstGeom>
          <a:solidFill>
            <a:srgbClr val="0000FF"/>
          </a:solidFill>
          <a:ln w="76200" cap="rnd" cmpd="tri">
            <a:solidFill>
              <a:srgbClr val="333399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2124075" y="1268413"/>
            <a:ext cx="4824413" cy="4124325"/>
          </a:xfrm>
          <a:prstGeom prst="ellipse">
            <a:avLst/>
          </a:prstGeom>
          <a:gradFill rotWithShape="1">
            <a:gsLst>
              <a:gs pos="0">
                <a:srgbClr val="FFFFB2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57150" cmpd="thickThin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8175" y="2420938"/>
            <a:ext cx="5257800" cy="2592387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altLang="ru-RU" sz="320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ЦВЕТА И ОТЕНКИ</a:t>
            </a:r>
            <a:r>
              <a:rPr lang="ru-RU" altLang="ru-RU" sz="4400" b="1" smtClean="0">
                <a:solidFill>
                  <a:srgbClr val="00CC00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4400" b="1" smtClean="0">
                <a:solidFill>
                  <a:srgbClr val="00CC00"/>
                </a:solidFill>
                <a:latin typeface="Arial Black" panose="020B0A04020102020204" pitchFamily="34" charset="0"/>
              </a:rPr>
            </a:br>
            <a:r>
              <a:rPr lang="ru-RU" altLang="ru-RU" sz="4400" b="1" smtClean="0">
                <a:solidFill>
                  <a:srgbClr val="00CC00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4400" b="1" smtClean="0">
                <a:solidFill>
                  <a:srgbClr val="00CC00"/>
                </a:solidFill>
                <a:latin typeface="Arial Black" panose="020B0A04020102020204" pitchFamily="34" charset="0"/>
              </a:rPr>
            </a:br>
            <a:r>
              <a:rPr lang="ru-RU" altLang="ru-RU" sz="2000" smtClean="0">
                <a:solidFill>
                  <a:srgbClr val="990033"/>
                </a:solidFill>
                <a:latin typeface="Verdana" panose="020B0604030504040204" pitchFamily="34" charset="0"/>
              </a:rPr>
              <a:t>(Играем с цветами)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115050"/>
            <a:ext cx="6400800" cy="4095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solidFill>
                  <a:schemeClr val="bg1"/>
                </a:solidFill>
              </a:rPr>
              <a:t>Виктория Кузнецова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95288" y="5661025"/>
            <a:ext cx="720725" cy="72072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101013" y="4005263"/>
            <a:ext cx="720725" cy="7207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6804025" y="4868863"/>
            <a:ext cx="720725" cy="720725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5795963" y="476250"/>
            <a:ext cx="720725" cy="7207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539750" y="3213100"/>
            <a:ext cx="720725" cy="72072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7740650" y="765175"/>
            <a:ext cx="720725" cy="720725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3132138" y="5300663"/>
            <a:ext cx="720725" cy="720725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468313" y="549275"/>
            <a:ext cx="720725" cy="720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8172450" y="5876925"/>
            <a:ext cx="720725" cy="72072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63" name="Oval 15"/>
          <p:cNvSpPr>
            <a:spLocks noChangeArrowheads="1"/>
          </p:cNvSpPr>
          <p:nvPr/>
        </p:nvSpPr>
        <p:spPr bwMode="auto">
          <a:xfrm>
            <a:off x="2411413" y="692150"/>
            <a:ext cx="720725" cy="720725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64" name="Oval 16"/>
          <p:cNvSpPr>
            <a:spLocks noChangeArrowheads="1"/>
          </p:cNvSpPr>
          <p:nvPr/>
        </p:nvSpPr>
        <p:spPr bwMode="auto">
          <a:xfrm>
            <a:off x="1692275" y="4724400"/>
            <a:ext cx="720725" cy="7207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7524750" y="2420938"/>
            <a:ext cx="720725" cy="720725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2066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10638" y="-3873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30" fill="hold"/>
                                        <p:tgtEl>
                                          <p:spTgt spid="20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6"/>
                </p:tgtEl>
              </p:cMediaNode>
            </p:audio>
          </p:childTnLst>
        </p:cTn>
      </p:par>
    </p:tnLst>
    <p:bldLst>
      <p:bldP spid="2053" grpId="0" animBg="1"/>
      <p:bldP spid="2" grpId="0"/>
      <p:bldP spid="2054" grpId="0" animBg="1"/>
      <p:bldP spid="2055" grpId="0" animBg="1"/>
      <p:bldP spid="2056" grpId="0" animBg="1"/>
      <p:bldP spid="2057" grpId="0" animBg="1"/>
      <p:bldP spid="2061" grpId="0" animBg="1"/>
      <p:bldP spid="206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51656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У зеленого цвета такие родственные цвета – салатовый, изумрудный, оливковый, цвет хаки, сине-зеленый, бледно-зеленый.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348038" y="333375"/>
            <a:ext cx="2376487" cy="237648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395288" y="188913"/>
            <a:ext cx="1728787" cy="172878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2484438" y="3500438"/>
            <a:ext cx="1728787" cy="1728787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684213" y="2276475"/>
            <a:ext cx="1728787" cy="1728788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4716463" y="3500438"/>
            <a:ext cx="1728787" cy="1728787"/>
          </a:xfrm>
          <a:prstGeom prst="ellipse">
            <a:avLst/>
          </a:prstGeom>
          <a:solidFill>
            <a:srgbClr val="8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6804025" y="2349500"/>
            <a:ext cx="1728788" cy="1728788"/>
          </a:xfrm>
          <a:prstGeom prst="ellipse">
            <a:avLst/>
          </a:prstGeom>
          <a:solidFill>
            <a:srgbClr val="008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7019925" y="188913"/>
            <a:ext cx="1728788" cy="172878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5132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101013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5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1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2"/>
                </p:tgtEl>
              </p:cMediaNode>
            </p:audio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51656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Синий цвет тоже имеет множество родственных цветов и оттенков. Темно-синий, индиго, сизый, голубой, бирюзовый, бледно-голубой…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395288" y="188913"/>
            <a:ext cx="1728787" cy="1728787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2484438" y="3429000"/>
            <a:ext cx="1728787" cy="1728788"/>
          </a:xfrm>
          <a:prstGeom prst="ellipse">
            <a:avLst/>
          </a:prstGeom>
          <a:solidFill>
            <a:srgbClr val="0033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684213" y="2276475"/>
            <a:ext cx="1728787" cy="1728788"/>
          </a:xfrm>
          <a:prstGeom prst="ellipse">
            <a:avLst/>
          </a:prstGeom>
          <a:solidFill>
            <a:srgbClr val="3333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4716463" y="3429000"/>
            <a:ext cx="1728787" cy="1728788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6804025" y="2349500"/>
            <a:ext cx="1728788" cy="1728788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7235825" y="188913"/>
            <a:ext cx="1728788" cy="172878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3563938" y="476250"/>
            <a:ext cx="2376487" cy="23749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6155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59788" y="-3873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98" fill="hold"/>
                                        <p:tgtEl>
                                          <p:spTgt spid="6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12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5"/>
                </p:tgtEl>
              </p:cMediaNode>
            </p:audio>
          </p:childTnLst>
        </p:cTn>
      </p:par>
    </p:tnLst>
    <p:bldLst>
      <p:bldP spid="6148" grpId="0" animBg="1"/>
      <p:bldP spid="6149" grpId="0" animBg="1"/>
      <p:bldP spid="6150" grpId="0" animBg="1"/>
      <p:bldP spid="6151" grpId="0" animBg="1"/>
      <p:bldP spid="6152" grpId="0" animBg="1"/>
      <p:bldP spid="6153" grpId="0" animBg="1"/>
      <p:bldP spid="61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51656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Оттенки оранжевого цвета – персиковый, абрикосовый, золотистый, темно-оранжевый, бежевый, телесный цвет</a:t>
            </a:r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755650" y="2349500"/>
            <a:ext cx="1728788" cy="1728788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2484438" y="3429000"/>
            <a:ext cx="1728787" cy="1728788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6659563" y="2205038"/>
            <a:ext cx="1728787" cy="1728787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4716463" y="3500438"/>
            <a:ext cx="1728787" cy="1728787"/>
          </a:xfrm>
          <a:prstGeom prst="ellipse">
            <a:avLst/>
          </a:prstGeom>
          <a:solidFill>
            <a:srgbClr val="E57427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179388" y="188913"/>
            <a:ext cx="1728787" cy="172878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492500" y="333375"/>
            <a:ext cx="2376488" cy="23749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94" name="Oval 10"/>
          <p:cNvSpPr>
            <a:spLocks noChangeArrowheads="1"/>
          </p:cNvSpPr>
          <p:nvPr/>
        </p:nvSpPr>
        <p:spPr bwMode="auto">
          <a:xfrm>
            <a:off x="7235825" y="260350"/>
            <a:ext cx="1728788" cy="1728788"/>
          </a:xfrm>
          <a:prstGeom prst="ellipse">
            <a:avLst/>
          </a:prstGeom>
          <a:solidFill>
            <a:srgbClr val="FFE4C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16395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05" fill="hold"/>
                                        <p:tgtEl>
                                          <p:spTgt spid="163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8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5"/>
                </p:tgtEl>
              </p:cMediaNode>
            </p:audio>
          </p:childTnLst>
        </p:cTn>
      </p:par>
    </p:tnLst>
    <p:bldLst>
      <p:bldP spid="16387" grpId="0" animBg="1"/>
      <p:bldP spid="16388" grpId="0" animBg="1"/>
      <p:bldP spid="16389" grpId="0" animBg="1"/>
      <p:bldP spid="16390" grpId="0" animBg="1"/>
      <p:bldP spid="16391" grpId="0" animBg="1"/>
      <p:bldP spid="16393" grpId="0" animBg="1"/>
      <p:bldP spid="163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5000"/>
            <a:ext cx="8893175" cy="1143000"/>
          </a:xfrm>
          <a:noFill/>
        </p:spPr>
        <p:txBody>
          <a:bodyPr/>
          <a:lstStyle/>
          <a:p>
            <a:pPr eaLnBrk="1" hangingPunct="1"/>
            <a:r>
              <a:rPr lang="ru-RU" altLang="ru-RU" sz="2000" smtClean="0"/>
              <a:t>У фиолетового цвета такие оттенки - сиреневый, лавандовый, лиловый, темно-пурпуровый, светло-пурпуровый, виноградно-фиолетовый</a:t>
            </a:r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323850" y="188913"/>
            <a:ext cx="1728788" cy="172878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2484438" y="3429000"/>
            <a:ext cx="1728787" cy="1728788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684213" y="2276475"/>
            <a:ext cx="1728787" cy="1728788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4716463" y="3429000"/>
            <a:ext cx="1728787" cy="1728788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6804025" y="2349500"/>
            <a:ext cx="1728788" cy="1728788"/>
          </a:xfrm>
          <a:prstGeom prst="ellipse">
            <a:avLst/>
          </a:prstGeom>
          <a:solidFill>
            <a:srgbClr val="EC74D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7235825" y="188913"/>
            <a:ext cx="1728788" cy="1728787"/>
          </a:xfrm>
          <a:prstGeom prst="ellipse">
            <a:avLst/>
          </a:prstGeom>
          <a:solidFill>
            <a:srgbClr val="A600A4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3563938" y="476250"/>
            <a:ext cx="2376487" cy="237490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1741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-8191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68" fill="hold"/>
                                        <p:tgtEl>
                                          <p:spTgt spid="174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9868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4610" fill="hold"/>
                                        <p:tgtEl>
                                          <p:spTgt spid="174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8"/>
                </p:tgtEl>
              </p:cMediaNode>
            </p:audio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9"/>
                </p:tgtEl>
              </p:cMediaNode>
            </p:audio>
          </p:childTnLst>
        </p:cTn>
      </p:par>
    </p:tnLst>
    <p:bldLst>
      <p:bldP spid="17411" grpId="0" animBg="1"/>
      <p:bldP spid="17412" grpId="0" animBg="1"/>
      <p:bldP spid="17413" grpId="0" animBg="1"/>
      <p:bldP spid="17414" grpId="0" animBg="1"/>
      <p:bldP spid="17415" grpId="0" animBg="1"/>
      <p:bldP spid="17416" grpId="0" animBg="1"/>
      <p:bldP spid="174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58958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А теперь давай поиграем с цветами. Возьми чистый лист бумаги, кисточку и краски – красную,  синюю, желтую, черную и белую. Теперь внимательно смотри, как мы будем из этих цветов  делать новую краску.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 rot="5400000">
            <a:off x="2736850" y="-568325"/>
            <a:ext cx="3384550" cy="50419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grpSp>
        <p:nvGrpSpPr>
          <p:cNvPr id="23566" name="Group 14"/>
          <p:cNvGrpSpPr>
            <a:grpSpLocks/>
          </p:cNvGrpSpPr>
          <p:nvPr/>
        </p:nvGrpSpPr>
        <p:grpSpPr bwMode="auto">
          <a:xfrm>
            <a:off x="7451725" y="476250"/>
            <a:ext cx="433388" cy="4751388"/>
            <a:chOff x="3198" y="119"/>
            <a:chExt cx="362" cy="2313"/>
          </a:xfrm>
        </p:grpSpPr>
        <p:sp>
          <p:nvSpPr>
            <p:cNvPr id="15380" name="AutoShape 9"/>
            <p:cNvSpPr>
              <a:spLocks noChangeArrowheads="1"/>
            </p:cNvSpPr>
            <p:nvPr/>
          </p:nvSpPr>
          <p:spPr bwMode="auto">
            <a:xfrm>
              <a:off x="3288" y="482"/>
              <a:ext cx="182" cy="19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00"/>
                </a:gs>
                <a:gs pos="50000">
                  <a:srgbClr val="FFCC99"/>
                </a:gs>
                <a:gs pos="100000">
                  <a:srgbClr val="FFFF00"/>
                </a:gs>
              </a:gsLst>
              <a:lin ang="2700000" scaled="1"/>
            </a:gradFill>
            <a:ln w="9525">
              <a:solidFill>
                <a:srgbClr val="C8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15381" name="AutoShape 10" descr="Темный вертикальный"/>
            <p:cNvSpPr>
              <a:spLocks noChangeArrowheads="1"/>
            </p:cNvSpPr>
            <p:nvPr/>
          </p:nvSpPr>
          <p:spPr bwMode="auto">
            <a:xfrm>
              <a:off x="3198" y="119"/>
              <a:ext cx="362" cy="409"/>
            </a:xfrm>
            <a:custGeom>
              <a:avLst/>
              <a:gdLst>
                <a:gd name="T0" fmla="*/ 317 w 21600"/>
                <a:gd name="T1" fmla="*/ 205 h 21600"/>
                <a:gd name="T2" fmla="*/ 181 w 21600"/>
                <a:gd name="T3" fmla="*/ 409 h 21600"/>
                <a:gd name="T4" fmla="*/ 45 w 21600"/>
                <a:gd name="T5" fmla="*/ 205 h 21600"/>
                <a:gd name="T6" fmla="*/ 1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75 w 21600"/>
                <a:gd name="T13" fmla="*/ 4489 h 21600"/>
                <a:gd name="T14" fmla="*/ 17125 w 21600"/>
                <a:gd name="T15" fmla="*/ 1711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rgbClr val="FFCC99"/>
              </a:fgClr>
              <a:bgClr>
                <a:srgbClr val="FFFF00"/>
              </a:bgClr>
            </a:pattFill>
            <a:ln w="9525">
              <a:solidFill>
                <a:srgbClr val="C8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567" name="Group 15"/>
          <p:cNvGrpSpPr>
            <a:grpSpLocks/>
          </p:cNvGrpSpPr>
          <p:nvPr/>
        </p:nvGrpSpPr>
        <p:grpSpPr bwMode="auto">
          <a:xfrm>
            <a:off x="2339975" y="4076700"/>
            <a:ext cx="4176713" cy="1081088"/>
            <a:chOff x="2880" y="2704"/>
            <a:chExt cx="2404" cy="545"/>
          </a:xfrm>
        </p:grpSpPr>
        <p:sp>
          <p:nvSpPr>
            <p:cNvPr id="15374" name="AutoShape 5"/>
            <p:cNvSpPr>
              <a:spLocks noChangeArrowheads="1"/>
            </p:cNvSpPr>
            <p:nvPr/>
          </p:nvSpPr>
          <p:spPr bwMode="auto">
            <a:xfrm rot="-5400000">
              <a:off x="3809" y="1775"/>
              <a:ext cx="545" cy="2404"/>
            </a:xfrm>
            <a:prstGeom prst="cube">
              <a:avLst>
                <a:gd name="adj" fmla="val 6954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15375" name="Oval 6"/>
            <p:cNvSpPr>
              <a:spLocks noChangeArrowheads="1"/>
            </p:cNvSpPr>
            <p:nvPr/>
          </p:nvSpPr>
          <p:spPr bwMode="auto">
            <a:xfrm>
              <a:off x="3152" y="2750"/>
              <a:ext cx="318" cy="25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15376" name="Oval 7"/>
            <p:cNvSpPr>
              <a:spLocks noChangeArrowheads="1"/>
            </p:cNvSpPr>
            <p:nvPr/>
          </p:nvSpPr>
          <p:spPr bwMode="auto">
            <a:xfrm>
              <a:off x="3878" y="2750"/>
              <a:ext cx="318" cy="27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15377" name="Oval 11"/>
            <p:cNvSpPr>
              <a:spLocks noChangeArrowheads="1"/>
            </p:cNvSpPr>
            <p:nvPr/>
          </p:nvSpPr>
          <p:spPr bwMode="auto">
            <a:xfrm>
              <a:off x="4241" y="2750"/>
              <a:ext cx="318" cy="2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15378" name="Oval 12"/>
            <p:cNvSpPr>
              <a:spLocks noChangeArrowheads="1"/>
            </p:cNvSpPr>
            <p:nvPr/>
          </p:nvSpPr>
          <p:spPr bwMode="auto">
            <a:xfrm>
              <a:off x="3515" y="2750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15379" name="Oval 13"/>
            <p:cNvSpPr>
              <a:spLocks noChangeArrowheads="1"/>
            </p:cNvSpPr>
            <p:nvPr/>
          </p:nvSpPr>
          <p:spPr bwMode="auto">
            <a:xfrm>
              <a:off x="4604" y="2750"/>
              <a:ext cx="318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</p:grpSp>
      <p:pic>
        <p:nvPicPr>
          <p:cNvPr id="23568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2771775" y="2420938"/>
            <a:ext cx="647700" cy="6477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70" name="Oval 18"/>
          <p:cNvSpPr>
            <a:spLocks noChangeArrowheads="1"/>
          </p:cNvSpPr>
          <p:nvPr/>
        </p:nvSpPr>
        <p:spPr bwMode="auto">
          <a:xfrm>
            <a:off x="5148263" y="981075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71" name="Oval 19"/>
          <p:cNvSpPr>
            <a:spLocks noChangeArrowheads="1"/>
          </p:cNvSpPr>
          <p:nvPr/>
        </p:nvSpPr>
        <p:spPr bwMode="auto">
          <a:xfrm>
            <a:off x="3924300" y="476250"/>
            <a:ext cx="647700" cy="6477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72" name="Oval 20"/>
          <p:cNvSpPr>
            <a:spLocks noChangeArrowheads="1"/>
          </p:cNvSpPr>
          <p:nvPr/>
        </p:nvSpPr>
        <p:spPr bwMode="auto">
          <a:xfrm>
            <a:off x="2771775" y="1052513"/>
            <a:ext cx="647700" cy="6477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73" name="Oval 21"/>
          <p:cNvSpPr>
            <a:spLocks noChangeArrowheads="1"/>
          </p:cNvSpPr>
          <p:nvPr/>
        </p:nvSpPr>
        <p:spPr bwMode="auto">
          <a:xfrm>
            <a:off x="3995738" y="2781300"/>
            <a:ext cx="647700" cy="6477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74" name="Oval 22"/>
          <p:cNvSpPr>
            <a:spLocks noChangeArrowheads="1"/>
          </p:cNvSpPr>
          <p:nvPr/>
        </p:nvSpPr>
        <p:spPr bwMode="auto">
          <a:xfrm>
            <a:off x="5148263" y="2276475"/>
            <a:ext cx="647700" cy="6477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75" name="Oval 23"/>
          <p:cNvSpPr>
            <a:spLocks noChangeArrowheads="1"/>
          </p:cNvSpPr>
          <p:nvPr/>
        </p:nvSpPr>
        <p:spPr bwMode="auto">
          <a:xfrm>
            <a:off x="3995738" y="1628775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44" fill="hold"/>
                                        <p:tgtEl>
                                          <p:spTgt spid="235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" dur="3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8" presetClass="entr" presetSubtype="0" ac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0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0.13003 0.00139 C 0.13403 -0.08796 0.08403 -0.16528 0.01701 -0.1706 C -0.04705 -0.17731 -0.10694 -0.11736 -0.11094 -0.03056 C -0.11597 0.04931 -0.07396 0.12407 -0.01389 0.1294 C 0.04097 0.13333 0.09306 0.08403 0.09705 0.00949 C 0.10104 -0.05856 0.06597 -0.12269 0.0151 -0.12801 C -0.03194 -0.13194 -0.07604 -0.09051 -0.07899 -0.02801 C -0.08194 0.02801 -0.05399 0.08264 -0.01198 0.08542 C 0.02604 0.08935 0.06198 0.05741 0.0651 0.00671 C 0.06701 -0.03866 0.04601 -0.08264 0.01302 -0.08519 C -0.01597 -0.08796 -0.04497 -0.06389 -0.04705 -0.02523 C -0.04896 0.0081 -0.03403 0.04005 -0.0099 0.04282 C 0.01007 0.04537 0.03108 0.03079 0.03212 0.00417 C 0.03403 -0.01736 0.02604 -0.04005 0.01111 -0.04259 C -0.00104 -0.04259 -0.01302 -0.03727 -0.01493 -0.02269 C -0.01597 -0.01319 -0.01389 -0.00394 -0.00799 5.55112E-17 C -0.00503 0.00139 -0.00295 0.00139 2.77778E-7 5.55112E-17 " pathEditMode="relative" rAng="0" ptsTypes="fffffffffffffffff">
                                      <p:cBhvr>
                                        <p:cTn id="65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230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5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0.13003 0.00139 C 0.13403 -0.08796 0.08403 -0.16528 0.01701 -0.1706 C -0.04705 -0.17731 -0.10695 -0.11736 -0.11094 -0.03055 C -0.11597 0.04931 -0.07396 0.12408 -0.01389 0.1294 C 0.04097 0.13333 0.09305 0.08403 0.09705 0.00949 C 0.10104 -0.05856 0.06597 -0.12268 0.0151 -0.12801 C -0.03195 -0.13194 -0.07604 -0.09051 -0.07899 -0.02801 C -0.08195 0.02801 -0.05399 0.08264 -0.01198 0.08542 C 0.02604 0.08935 0.06198 0.05741 0.0651 0.00671 C 0.06701 -0.03866 0.04601 -0.08264 0.01302 -0.08518 C -0.01597 -0.08796 -0.04497 -0.06389 -0.04705 -0.02523 C -0.04896 0.0081 -0.03403 0.04005 -0.0099 0.04283 C 0.01007 0.04537 0.03107 0.03079 0.03212 0.00417 C 0.03403 -0.01736 0.02604 -0.04005 0.01111 -0.04259 C -0.00104 -0.04259 -0.01302 -0.03727 -0.01493 -0.02268 C -0.01597 -0.01319 -0.01389 -0.00393 -0.00799 -1.11111E-6 C -0.00504 0.00139 -0.00295 0.00139 1.94444E-6 -1.11111E-6 " pathEditMode="relative" rAng="0" ptsTypes="fffffffffffffffff">
                                      <p:cBhvr>
                                        <p:cTn id="67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230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55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0.13386 0.05254 C 0.13785 -0.03681 0.08785 -0.11412 0.02084 -0.11945 C -0.04322 -0.12616 -0.10312 -0.06621 -0.10711 0.0206 C -0.11215 0.10046 -0.07013 0.17523 -0.01006 0.18055 C 0.0448 0.18449 0.09688 0.13518 0.10087 0.06065 C 0.10487 -0.00741 0.0698 -0.07153 0.01893 -0.07685 C -0.02812 -0.08079 -0.07222 -0.03935 -0.07517 0.02315 C -0.07812 0.07916 -0.05017 0.13379 -0.00816 0.13657 C 0.02987 0.14051 0.0658 0.10856 0.06893 0.05787 C 0.07084 0.0125 0.04983 -0.03148 0.01684 -0.03403 C -0.01215 -0.03681 -0.04114 -0.01273 -0.04322 0.02592 C -0.04513 0.05926 -0.0302 0.0912 -0.00607 0.09398 C 0.01389 0.09653 0.0349 0.08194 0.03594 0.05532 C 0.03785 0.03379 0.02987 0.01111 0.01494 0.00856 C 0.00278 0.00856 -0.0092 0.01389 -0.01111 0.02847 C -0.01215 0.03796 -0.01006 0.04722 -0.00416 0.05115 C -0.00121 0.05254 0.00087 0.05254 0.00382 0.05115 " pathEditMode="relative" rAng="0" ptsTypes="fffffffffffffffff">
                                      <p:cBhvr>
                                        <p:cTn id="69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230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55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0.13003 0.00138 C 0.13403 -0.08797 0.08403 -0.16528 0.01701 -0.17061 C -0.04705 -0.17732 -0.10695 -0.11737 -0.11094 -0.03056 C -0.11597 0.0493 -0.07396 0.12407 -0.01389 0.12939 C 0.04097 0.13333 0.09305 0.08402 0.09705 0.00949 C 0.10104 -0.05857 0.06597 -0.12269 0.0151 -0.12801 C -0.03195 -0.13195 -0.07604 -0.09051 -0.07899 -0.02801 C -0.08195 0.028 -0.05399 0.08263 -0.01198 0.08541 C 0.02604 0.08935 0.06198 0.0574 0.0651 0.00671 C 0.06701 -0.03866 0.04601 -0.08264 0.01302 -0.08519 C -0.01597 -0.08797 -0.04497 -0.06389 -0.04705 -0.02524 C -0.04896 0.0081 -0.03403 0.04004 -0.0099 0.04282 C 0.01007 0.04537 0.03107 0.03078 0.03212 0.00416 C 0.03403 -0.01737 0.02604 -0.04005 0.01111 -0.0426 C -0.00104 -0.0426 -0.01302 -0.03727 -0.01493 -0.02269 C -0.01597 -0.0132 -0.01389 -0.00394 -0.00799 4.44444E-6 C -0.00504 0.00138 -0.00295 0.00138 1.94444E-6 4.44444E-6 " pathEditMode="relative" rAng="0" ptsTypes="fffffffffffffffff">
                                      <p:cBhvr>
                                        <p:cTn id="71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230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5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0.13004 0.00139 C 0.13403 -0.08797 0.08403 -0.16528 0.01702 -0.1706 C -0.04704 -0.17732 -0.10694 -0.11736 -0.11093 -0.03056 C -0.11597 0.0493 -0.07395 0.12407 -0.01388 0.1294 C 0.04098 0.13333 0.09306 0.08403 0.09705 0.00949 C 0.10105 -0.05857 0.06598 -0.12269 0.01511 -0.12801 C -0.03194 -0.13195 -0.07604 -0.09051 -0.07899 -0.02801 C -0.08194 0.02801 -0.05399 0.08264 -0.01198 0.08541 C 0.02605 0.08935 0.06198 0.05741 0.06511 0.00671 C 0.06702 -0.03866 0.04601 -0.08287 0.01302 -0.08519 C -0.01597 -0.08797 -0.04496 -0.06389 -0.04704 -0.02523 C -0.04895 0.0081 -0.03402 0.04004 -0.00989 0.04282 C 0.01007 0.04537 0.03108 0.03055 0.03212 0.00416 C 0.03403 -0.01736 0.02605 -0.04005 0.01112 -0.04259 C -0.00104 -0.04259 -0.01302 -0.03727 -0.01493 -0.02269 C -0.01597 -0.0132 -0.01388 -0.00394 -0.00798 2.22222E-6 C -0.00503 0.00139 -0.00295 0.00139 -3.88889E-6 2.22222E-6 " pathEditMode="relative" rAng="0" ptsTypes="fffffffffffffffff">
                                      <p:cBhvr>
                                        <p:cTn id="73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230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55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0.13003 0.00139 C 0.13402 -0.08796 0.08402 -0.16528 0.01701 -0.1706 C -0.04705 -0.17731 -0.10695 -0.11736 -0.11094 -0.03056 C -0.11598 0.04931 -0.07396 0.12407 -0.01389 0.1294 C 0.04097 0.13333 0.09305 0.08403 0.09704 0.00949 C 0.10104 -0.05856 0.06597 -0.12269 0.0151 -0.12801 C -0.03195 -0.13194 -0.07605 -0.09051 -0.079 -0.02801 C -0.08195 0.02801 -0.054 0.08264 -0.01198 0.08542 C 0.02604 0.08935 0.06197 0.05741 0.0651 0.00671 C 0.06701 -0.03866 0.046 -0.08287 0.01302 -0.08519 C -0.01598 -0.08796 -0.04497 -0.06389 -0.04705 -0.02523 C -0.04896 0.0081 -0.03403 0.04005 -0.0099 0.04282 C 0.01007 0.04537 0.03107 0.03056 0.03211 0.00417 C 0.03402 -0.01736 0.02604 -0.04005 0.01111 -0.04259 C -0.00105 -0.04259 -0.01303 -0.03727 -0.01493 -0.02269 C -0.01598 -0.01319 -0.01389 -0.00394 -0.00799 0 C -0.00504 0.00139 -0.00296 0.00139 4.44444E-6 0 " pathEditMode="relative" rAng="0" ptsTypes="fffffffffffffffff">
                                      <p:cBhvr>
                                        <p:cTn id="75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230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55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0.13003 0.00139 C 0.13403 -0.08796 0.08403 -0.16528 0.01701 -0.1706 C -0.04705 -0.17731 -0.10694 -0.11736 -0.11094 -0.03055 C -0.11597 0.04931 -0.07396 0.12408 -0.01389 0.1294 C 0.04097 0.13333 0.09306 0.08403 0.09705 0.00949 C 0.10104 -0.05856 0.06597 -0.12268 0.0151 -0.12801 C -0.03194 -0.13194 -0.07604 -0.09051 -0.07899 -0.02801 C -0.08194 0.02801 -0.05399 0.08264 -0.01198 0.08542 C 0.02604 0.08935 0.06198 0.05741 0.0651 0.00671 C 0.06701 -0.03866 0.04601 -0.08287 0.01302 -0.08518 C -0.01597 -0.08796 -0.04497 -0.06389 -0.04705 -0.02523 C -0.04896 0.0081 -0.03403 0.04005 -0.0099 0.04283 C 0.01007 0.04537 0.03108 0.03056 0.03212 0.00417 C 0.03403 -0.01736 0.02604 -0.04005 0.01111 -0.04259 C -0.00104 -0.04259 -0.01302 -0.03727 -0.01493 -0.02268 C -0.01597 -0.01319 -0.01389 -0.00393 -0.00799 -1.11111E-6 C -0.00503 0.00139 -0.00295 0.00139 2.77778E-7 -1.11111E-6 " pathEditMode="relative" rAng="0" ptsTypes="fffffffffffffffff">
                                      <p:cBhvr>
                                        <p:cTn id="77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8"/>
                </p:tgtEl>
              </p:cMediaNode>
            </p:audio>
          </p:childTnLst>
        </p:cTn>
      </p:par>
    </p:tnLst>
    <p:bldLst>
      <p:bldP spid="23556" grpId="0" animBg="1"/>
      <p:bldP spid="23569" grpId="0" animBg="1"/>
      <p:bldP spid="23569" grpId="1" animBg="1"/>
      <p:bldP spid="23570" grpId="0" animBg="1"/>
      <p:bldP spid="23570" grpId="1" animBg="1"/>
      <p:bldP spid="23571" grpId="0" animBg="1"/>
      <p:bldP spid="23571" grpId="1" animBg="1"/>
      <p:bldP spid="23572" grpId="0" animBg="1"/>
      <p:bldP spid="23572" grpId="1" animBg="1"/>
      <p:bldP spid="23573" grpId="0" animBg="1"/>
      <p:bldP spid="23573" grpId="1" animBg="1"/>
      <p:bldP spid="23574" grpId="0" animBg="1"/>
      <p:bldP spid="23574" grpId="1" animBg="1"/>
      <p:bldP spid="23575" grpId="0" animBg="1"/>
      <p:bldP spid="2357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51656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Запомни, если в краску добавляешь белый цвет, она становится светлее</a:t>
            </a:r>
          </a:p>
        </p:txBody>
      </p:sp>
      <p:sp>
        <p:nvSpPr>
          <p:cNvPr id="16387" name="Oval 4"/>
          <p:cNvSpPr>
            <a:spLocks noChangeArrowheads="1"/>
          </p:cNvSpPr>
          <p:nvPr/>
        </p:nvSpPr>
        <p:spPr bwMode="auto">
          <a:xfrm>
            <a:off x="468313" y="333375"/>
            <a:ext cx="2303462" cy="2303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88" name="Oval 5"/>
          <p:cNvSpPr>
            <a:spLocks noChangeArrowheads="1"/>
          </p:cNvSpPr>
          <p:nvPr/>
        </p:nvSpPr>
        <p:spPr bwMode="auto">
          <a:xfrm>
            <a:off x="539750" y="3213100"/>
            <a:ext cx="2303463" cy="230346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89" name="Oval 7"/>
          <p:cNvSpPr>
            <a:spLocks noChangeArrowheads="1"/>
          </p:cNvSpPr>
          <p:nvPr/>
        </p:nvSpPr>
        <p:spPr bwMode="auto">
          <a:xfrm>
            <a:off x="3636963" y="404813"/>
            <a:ext cx="2303462" cy="23034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90" name="Oval 8"/>
          <p:cNvSpPr>
            <a:spLocks noChangeArrowheads="1"/>
          </p:cNvSpPr>
          <p:nvPr/>
        </p:nvSpPr>
        <p:spPr bwMode="auto">
          <a:xfrm>
            <a:off x="6516688" y="404813"/>
            <a:ext cx="2303462" cy="23034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auto">
          <a:xfrm>
            <a:off x="539750" y="3213100"/>
            <a:ext cx="2303463" cy="2303463"/>
          </a:xfrm>
          <a:prstGeom prst="ellipse">
            <a:avLst/>
          </a:prstGeom>
          <a:solidFill>
            <a:schemeClr val="bg1">
              <a:alpha val="50195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92" name="Oval 10"/>
          <p:cNvSpPr>
            <a:spLocks noChangeArrowheads="1"/>
          </p:cNvSpPr>
          <p:nvPr/>
        </p:nvSpPr>
        <p:spPr bwMode="auto">
          <a:xfrm>
            <a:off x="6588125" y="3284538"/>
            <a:ext cx="2303463" cy="230346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6393" name="Oval 11"/>
          <p:cNvSpPr>
            <a:spLocks noChangeArrowheads="1"/>
          </p:cNvSpPr>
          <p:nvPr/>
        </p:nvSpPr>
        <p:spPr bwMode="auto">
          <a:xfrm>
            <a:off x="3708400" y="3284538"/>
            <a:ext cx="2303463" cy="230346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6876" name="Oval 12"/>
          <p:cNvSpPr>
            <a:spLocks noChangeArrowheads="1"/>
          </p:cNvSpPr>
          <p:nvPr/>
        </p:nvSpPr>
        <p:spPr bwMode="auto">
          <a:xfrm>
            <a:off x="3635375" y="3284538"/>
            <a:ext cx="2303463" cy="2303462"/>
          </a:xfrm>
          <a:prstGeom prst="ellipse">
            <a:avLst/>
          </a:prstGeom>
          <a:solidFill>
            <a:schemeClr val="bg1">
              <a:alpha val="50195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6877" name="Oval 13"/>
          <p:cNvSpPr>
            <a:spLocks noChangeArrowheads="1"/>
          </p:cNvSpPr>
          <p:nvPr/>
        </p:nvSpPr>
        <p:spPr bwMode="auto">
          <a:xfrm>
            <a:off x="6588125" y="3357563"/>
            <a:ext cx="2303463" cy="2303462"/>
          </a:xfrm>
          <a:prstGeom prst="ellipse">
            <a:avLst/>
          </a:prstGeom>
          <a:solidFill>
            <a:schemeClr val="bg1">
              <a:alpha val="50195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36878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748713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74" fill="hold"/>
                                        <p:tgtEl>
                                          <p:spTgt spid="368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59259E-6 L -0.00782 -0.419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1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5E-6 7.40741E-7 L 0.00017 -0.4196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4.16667E-6 2.59259E-6 L -0.00781 -0.430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8"/>
                </p:tgtEl>
              </p:cMediaNode>
            </p:audio>
          </p:childTnLst>
        </p:cTn>
      </p:par>
    </p:tnLst>
    <p:bldLst>
      <p:bldP spid="36873" grpId="0" animBg="1"/>
      <p:bldP spid="36876" grpId="0" animBg="1"/>
      <p:bldP spid="3687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val 3"/>
          <p:cNvSpPr>
            <a:spLocks noChangeArrowheads="1"/>
          </p:cNvSpPr>
          <p:nvPr/>
        </p:nvSpPr>
        <p:spPr bwMode="auto">
          <a:xfrm>
            <a:off x="611188" y="3429000"/>
            <a:ext cx="2303462" cy="2303463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1" name="Oval 4"/>
          <p:cNvSpPr>
            <a:spLocks noChangeArrowheads="1"/>
          </p:cNvSpPr>
          <p:nvPr/>
        </p:nvSpPr>
        <p:spPr bwMode="auto">
          <a:xfrm>
            <a:off x="684213" y="476250"/>
            <a:ext cx="2303462" cy="2303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51656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А  если в краску добавляешь черный цвет, то краска становится темнее</a:t>
            </a:r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3563938" y="404813"/>
            <a:ext cx="2303462" cy="23034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6516688" y="404813"/>
            <a:ext cx="2303462" cy="23034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5" name="Oval 8"/>
          <p:cNvSpPr>
            <a:spLocks noChangeArrowheads="1"/>
          </p:cNvSpPr>
          <p:nvPr/>
        </p:nvSpPr>
        <p:spPr bwMode="auto">
          <a:xfrm>
            <a:off x="6588125" y="3429000"/>
            <a:ext cx="2303463" cy="2303463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7416" name="Oval 9"/>
          <p:cNvSpPr>
            <a:spLocks noChangeArrowheads="1"/>
          </p:cNvSpPr>
          <p:nvPr/>
        </p:nvSpPr>
        <p:spPr bwMode="auto">
          <a:xfrm>
            <a:off x="3635375" y="3430588"/>
            <a:ext cx="2303463" cy="23034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8923" name="Oval 11"/>
          <p:cNvSpPr>
            <a:spLocks noChangeArrowheads="1"/>
          </p:cNvSpPr>
          <p:nvPr/>
        </p:nvSpPr>
        <p:spPr bwMode="auto">
          <a:xfrm>
            <a:off x="6588125" y="3429000"/>
            <a:ext cx="2303463" cy="2303463"/>
          </a:xfrm>
          <a:prstGeom prst="ellipse">
            <a:avLst/>
          </a:prstGeom>
          <a:solidFill>
            <a:schemeClr val="tx1">
              <a:alpha val="29019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8924" name="Oval 12"/>
          <p:cNvSpPr>
            <a:spLocks noChangeArrowheads="1"/>
          </p:cNvSpPr>
          <p:nvPr/>
        </p:nvSpPr>
        <p:spPr bwMode="auto">
          <a:xfrm>
            <a:off x="3635375" y="3429000"/>
            <a:ext cx="2303463" cy="2303463"/>
          </a:xfrm>
          <a:prstGeom prst="ellipse">
            <a:avLst/>
          </a:prstGeom>
          <a:solidFill>
            <a:schemeClr val="tx1">
              <a:alpha val="29019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8919" name="Oval 7"/>
          <p:cNvSpPr>
            <a:spLocks noChangeArrowheads="1"/>
          </p:cNvSpPr>
          <p:nvPr/>
        </p:nvSpPr>
        <p:spPr bwMode="auto">
          <a:xfrm>
            <a:off x="611188" y="3429000"/>
            <a:ext cx="2303462" cy="2303463"/>
          </a:xfrm>
          <a:prstGeom prst="ellipse">
            <a:avLst/>
          </a:prstGeom>
          <a:solidFill>
            <a:schemeClr val="tx1">
              <a:alpha val="29019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38925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748713" y="-3873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84" fill="hold"/>
                                        <p:tgtEl>
                                          <p:spTgt spid="389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-4.07407E-6 L 0.00798 -0.430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21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5E-6 -4.07407E-6 L -0.00764 -0.440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22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4.16667E-6 -4.07407E-6 L -0.00781 -0.440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25"/>
                </p:tgtEl>
              </p:cMediaNode>
            </p:audio>
          </p:childTnLst>
        </p:cTn>
      </p:par>
    </p:tnLst>
    <p:bldLst>
      <p:bldP spid="38923" grpId="0" animBg="1"/>
      <p:bldP spid="38924" grpId="0" animBg="1"/>
      <p:bldP spid="389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308725"/>
            <a:ext cx="8229600" cy="417513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Если в черный добавим белый цвет, получим серую краску</a:t>
            </a:r>
          </a:p>
        </p:txBody>
      </p:sp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 rot="5400000">
            <a:off x="3130550" y="404813"/>
            <a:ext cx="1081087" cy="503238"/>
          </a:xfrm>
          <a:prstGeom prst="flowChartTerminator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5400000">
            <a:off x="3778250" y="693738"/>
            <a:ext cx="1081087" cy="503238"/>
          </a:xfrm>
          <a:prstGeom prst="flowChartTerminator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 rot="5400000">
            <a:off x="4859338" y="288925"/>
            <a:ext cx="1081088" cy="503237"/>
          </a:xfrm>
          <a:prstGeom prst="flowChartTerminator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 rot="5400000">
            <a:off x="4427538" y="1270000"/>
            <a:ext cx="1081088" cy="503237"/>
          </a:xfrm>
          <a:prstGeom prst="flowChartTerminator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solidFill>
            <a:srgbClr val="96969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8441" name="Oval 13"/>
          <p:cNvSpPr>
            <a:spLocks noChangeArrowheads="1"/>
          </p:cNvSpPr>
          <p:nvPr/>
        </p:nvSpPr>
        <p:spPr bwMode="auto">
          <a:xfrm>
            <a:off x="7092950" y="188913"/>
            <a:ext cx="1943100" cy="1944687"/>
          </a:xfrm>
          <a:prstGeom prst="ellipse">
            <a:avLst/>
          </a:prstGeom>
          <a:solidFill>
            <a:srgbClr val="CCFFFF"/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8442" name="Oval 14"/>
          <p:cNvSpPr>
            <a:spLocks noChangeArrowheads="1"/>
          </p:cNvSpPr>
          <p:nvPr/>
        </p:nvSpPr>
        <p:spPr bwMode="auto">
          <a:xfrm>
            <a:off x="7416800" y="1466850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8443" name="Oval 15"/>
          <p:cNvSpPr>
            <a:spLocks noChangeArrowheads="1"/>
          </p:cNvSpPr>
          <p:nvPr/>
        </p:nvSpPr>
        <p:spPr bwMode="auto">
          <a:xfrm>
            <a:off x="8496300" y="74453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8444" name="Oval 16"/>
          <p:cNvSpPr>
            <a:spLocks noChangeArrowheads="1"/>
          </p:cNvSpPr>
          <p:nvPr/>
        </p:nvSpPr>
        <p:spPr bwMode="auto">
          <a:xfrm>
            <a:off x="8010525" y="30003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>
            <a:off x="7416800" y="411163"/>
            <a:ext cx="431800" cy="4445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8446" name="Oval 18"/>
          <p:cNvSpPr>
            <a:spLocks noChangeArrowheads="1"/>
          </p:cNvSpPr>
          <p:nvPr/>
        </p:nvSpPr>
        <p:spPr bwMode="auto">
          <a:xfrm>
            <a:off x="7146925" y="96678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8447" name="Oval 19"/>
          <p:cNvSpPr>
            <a:spLocks noChangeArrowheads="1"/>
          </p:cNvSpPr>
          <p:nvPr/>
        </p:nvSpPr>
        <p:spPr bwMode="auto">
          <a:xfrm>
            <a:off x="8010525" y="163353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8448" name="Oval 20"/>
          <p:cNvSpPr>
            <a:spLocks noChangeArrowheads="1"/>
          </p:cNvSpPr>
          <p:nvPr/>
        </p:nvSpPr>
        <p:spPr bwMode="auto">
          <a:xfrm>
            <a:off x="8442325" y="1300163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20501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10638" y="-3873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7" fill="hold"/>
                                        <p:tgtEl>
                                          <p:spTgt spid="205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82 -0.05764 L -0.00382 0.2756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01"/>
                </p:tgtEl>
              </p:cMediaNode>
            </p:audio>
          </p:childTnLst>
        </p:cTn>
      </p:par>
    </p:tnLst>
    <p:bldLst>
      <p:bldP spid="20484" grpId="0" animBg="1"/>
      <p:bldP spid="20486" grpId="0" animBg="1"/>
      <p:bldP spid="20486" grpId="1" animBg="1"/>
      <p:bldP spid="20487" grpId="0" animBg="1"/>
      <p:bldP spid="20487" grpId="1" animBg="1"/>
      <p:bldP spid="20488" grpId="0" animBg="1"/>
      <p:bldP spid="20488" grpId="1" animBg="1"/>
      <p:bldP spid="20489" grpId="0" animBg="1"/>
      <p:bldP spid="20489" grpId="1" animBg="1"/>
      <p:bldP spid="20491" grpId="0" animBg="1"/>
      <p:bldP spid="2049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308725"/>
            <a:ext cx="8229600" cy="417513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Если смешаем в равных пропорциях синюю и желтую краску получим зеленый цвет.</a:t>
            </a:r>
          </a:p>
        </p:txBody>
      </p:sp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827088" y="2565400"/>
            <a:ext cx="2232025" cy="20494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0" name="Oval 11"/>
          <p:cNvSpPr>
            <a:spLocks noChangeArrowheads="1"/>
          </p:cNvSpPr>
          <p:nvPr/>
        </p:nvSpPr>
        <p:spPr bwMode="auto">
          <a:xfrm>
            <a:off x="7092950" y="188913"/>
            <a:ext cx="1943100" cy="1944687"/>
          </a:xfrm>
          <a:prstGeom prst="ellipse">
            <a:avLst/>
          </a:prstGeom>
          <a:solidFill>
            <a:srgbClr val="CCFFFF"/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1" name="Oval 12"/>
          <p:cNvSpPr>
            <a:spLocks noChangeArrowheads="1"/>
          </p:cNvSpPr>
          <p:nvPr/>
        </p:nvSpPr>
        <p:spPr bwMode="auto">
          <a:xfrm>
            <a:off x="7416800" y="1466850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2" name="Oval 13"/>
          <p:cNvSpPr>
            <a:spLocks noChangeArrowheads="1"/>
          </p:cNvSpPr>
          <p:nvPr/>
        </p:nvSpPr>
        <p:spPr bwMode="auto">
          <a:xfrm>
            <a:off x="8496300" y="74453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8010525" y="300038"/>
            <a:ext cx="431800" cy="4445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4" name="Oval 15"/>
          <p:cNvSpPr>
            <a:spLocks noChangeArrowheads="1"/>
          </p:cNvSpPr>
          <p:nvPr/>
        </p:nvSpPr>
        <p:spPr bwMode="auto">
          <a:xfrm>
            <a:off x="7416800" y="411163"/>
            <a:ext cx="431800" cy="4445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5" name="Oval 16"/>
          <p:cNvSpPr>
            <a:spLocks noChangeArrowheads="1"/>
          </p:cNvSpPr>
          <p:nvPr/>
        </p:nvSpPr>
        <p:spPr bwMode="auto">
          <a:xfrm>
            <a:off x="7146925" y="96678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6" name="Oval 17"/>
          <p:cNvSpPr>
            <a:spLocks noChangeArrowheads="1"/>
          </p:cNvSpPr>
          <p:nvPr/>
        </p:nvSpPr>
        <p:spPr bwMode="auto">
          <a:xfrm>
            <a:off x="8010525" y="163353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7" name="Oval 18"/>
          <p:cNvSpPr>
            <a:spLocks noChangeArrowheads="1"/>
          </p:cNvSpPr>
          <p:nvPr/>
        </p:nvSpPr>
        <p:spPr bwMode="auto">
          <a:xfrm>
            <a:off x="8442325" y="1300163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6011863" y="2565400"/>
            <a:ext cx="2232025" cy="20494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22548" name="Picture 2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10638" y="-3873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3492500" y="2349500"/>
            <a:ext cx="2449513" cy="2286000"/>
          </a:xfrm>
          <a:prstGeom prst="ellipse">
            <a:avLst/>
          </a:prstGeom>
          <a:solidFill>
            <a:srgbClr val="009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44" fill="hold"/>
                                        <p:tgtEl>
                                          <p:spTgt spid="225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88889E-6 3.7037E-7 L -0.2559 -0.002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00" y="-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556E-17 3.7037E-7 L 0.3033 -0.002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0" y="-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8"/>
                </p:tgtEl>
              </p:cMediaNode>
            </p:audio>
          </p:childTnLst>
        </p:cTn>
      </p:par>
    </p:tnLst>
    <p:bldLst>
      <p:bldP spid="22531" grpId="0" animBg="1"/>
      <p:bldP spid="22531" grpId="1" animBg="1"/>
      <p:bldP spid="22542" grpId="0" animBg="1"/>
      <p:bldP spid="22547" grpId="0" animBg="1"/>
      <p:bldP spid="22547" grpId="1" animBg="1"/>
      <p:bldP spid="225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308725"/>
            <a:ext cx="8229600" cy="417513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Если же возьмем одну каплю синего и три капли желтого цвета -  получим салатовый цвет.</a:t>
            </a:r>
          </a:p>
        </p:txBody>
      </p:sp>
      <p:sp>
        <p:nvSpPr>
          <p:cNvPr id="20483" name="Oval 3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 rot="5400000">
            <a:off x="2987675" y="-792163"/>
            <a:ext cx="1081088" cy="503238"/>
          </a:xfrm>
          <a:prstGeom prst="flowChartTerminator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 rot="5400000">
            <a:off x="3635375" y="-792163"/>
            <a:ext cx="1081088" cy="503238"/>
          </a:xfrm>
          <a:prstGeom prst="flowChartTerminator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 rot="5400000">
            <a:off x="4283075" y="-792163"/>
            <a:ext cx="1081088" cy="503238"/>
          </a:xfrm>
          <a:prstGeom prst="flowChartTerminator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 rot="5400000">
            <a:off x="4930775" y="-792163"/>
            <a:ext cx="1081088" cy="503238"/>
          </a:xfrm>
          <a:prstGeom prst="flowChartTerminator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solidFill>
            <a:srgbClr val="5DFF5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89" name="Oval 18"/>
          <p:cNvSpPr>
            <a:spLocks noChangeArrowheads="1"/>
          </p:cNvSpPr>
          <p:nvPr/>
        </p:nvSpPr>
        <p:spPr bwMode="auto">
          <a:xfrm>
            <a:off x="7092950" y="188913"/>
            <a:ext cx="1943100" cy="1944687"/>
          </a:xfrm>
          <a:prstGeom prst="ellipse">
            <a:avLst/>
          </a:prstGeom>
          <a:solidFill>
            <a:srgbClr val="CCFFFF"/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90" name="Oval 19"/>
          <p:cNvSpPr>
            <a:spLocks noChangeArrowheads="1"/>
          </p:cNvSpPr>
          <p:nvPr/>
        </p:nvSpPr>
        <p:spPr bwMode="auto">
          <a:xfrm>
            <a:off x="7416800" y="1466850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96" name="Oval 20"/>
          <p:cNvSpPr>
            <a:spLocks noChangeArrowheads="1"/>
          </p:cNvSpPr>
          <p:nvPr/>
        </p:nvSpPr>
        <p:spPr bwMode="auto">
          <a:xfrm>
            <a:off x="8496300" y="744538"/>
            <a:ext cx="431800" cy="444500"/>
          </a:xfrm>
          <a:prstGeom prst="ellipse">
            <a:avLst/>
          </a:prstGeom>
          <a:solidFill>
            <a:srgbClr val="5DFF5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92" name="Oval 21"/>
          <p:cNvSpPr>
            <a:spLocks noChangeArrowheads="1"/>
          </p:cNvSpPr>
          <p:nvPr/>
        </p:nvSpPr>
        <p:spPr bwMode="auto">
          <a:xfrm>
            <a:off x="8010525" y="300038"/>
            <a:ext cx="431800" cy="4445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93" name="Oval 22"/>
          <p:cNvSpPr>
            <a:spLocks noChangeArrowheads="1"/>
          </p:cNvSpPr>
          <p:nvPr/>
        </p:nvSpPr>
        <p:spPr bwMode="auto">
          <a:xfrm>
            <a:off x="7416800" y="411163"/>
            <a:ext cx="431800" cy="4445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94" name="Oval 23"/>
          <p:cNvSpPr>
            <a:spLocks noChangeArrowheads="1"/>
          </p:cNvSpPr>
          <p:nvPr/>
        </p:nvSpPr>
        <p:spPr bwMode="auto">
          <a:xfrm>
            <a:off x="7146925" y="96678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95" name="Oval 24"/>
          <p:cNvSpPr>
            <a:spLocks noChangeArrowheads="1"/>
          </p:cNvSpPr>
          <p:nvPr/>
        </p:nvSpPr>
        <p:spPr bwMode="auto">
          <a:xfrm>
            <a:off x="8010525" y="163353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0496" name="Oval 25"/>
          <p:cNvSpPr>
            <a:spLocks noChangeArrowheads="1"/>
          </p:cNvSpPr>
          <p:nvPr/>
        </p:nvSpPr>
        <p:spPr bwMode="auto">
          <a:xfrm>
            <a:off x="8442325" y="1300163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24602" name="Picture 2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32813" y="-3873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50" fill="hold"/>
                                        <p:tgtEl>
                                          <p:spTgt spid="246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55556E-7 3.7037E-6 L -0.00382 0.56828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84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77778E-6 3.7037E-6 L -0.00382 0.5682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84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3.7037E-6 L -0.00382 0.56828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84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11111E-6 3.7037E-6 L -0.00382 0.557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79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602"/>
                </p:tgtEl>
              </p:cMediaNode>
            </p:audio>
          </p:childTnLst>
        </p:cTn>
      </p:par>
    </p:tnLst>
    <p:bldLst>
      <p:bldP spid="24580" grpId="0" animBg="1"/>
      <p:bldP spid="24580" grpId="1" animBg="1"/>
      <p:bldP spid="24581" grpId="0" animBg="1"/>
      <p:bldP spid="24581" grpId="1" animBg="1"/>
      <p:bldP spid="24582" grpId="0" animBg="1"/>
      <p:bldP spid="24582" grpId="1" animBg="1"/>
      <p:bldP spid="24583" grpId="0" animBg="1"/>
      <p:bldP spid="24583" grpId="1" animBg="1"/>
      <p:bldP spid="24584" grpId="0" animBg="1"/>
      <p:bldP spid="2459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165850"/>
            <a:ext cx="8229600" cy="509588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Наш мир разноцветный, куда ни глянь все имеет свой собственный цвет или несколько. Есть  множество разных цветов и оттенков.</a:t>
            </a:r>
          </a:p>
        </p:txBody>
      </p:sp>
      <p:pic>
        <p:nvPicPr>
          <p:cNvPr id="8196" name="Picture 4" descr="пуговиц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188913"/>
            <a:ext cx="5233988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6300FL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0350"/>
            <a:ext cx="2952750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P030029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924175"/>
            <a:ext cx="4729163" cy="314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P010212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2060575"/>
            <a:ext cx="2487612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7" fill="hold"/>
                                        <p:tgtEl>
                                          <p:spTgt spid="82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308725"/>
            <a:ext cx="8229600" cy="417513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Если смешаем две синих и две красных капли красок   получим фиолетовый цвет.</a:t>
            </a: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 rot="5400000">
            <a:off x="2770188" y="-792163"/>
            <a:ext cx="1081088" cy="503237"/>
          </a:xfrm>
          <a:prstGeom prst="flowChartTerminator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 rot="5400000">
            <a:off x="4211638" y="-792163"/>
            <a:ext cx="1081088" cy="503237"/>
          </a:xfrm>
          <a:prstGeom prst="flowChartTerminator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 rot="5400000">
            <a:off x="3490913" y="-792163"/>
            <a:ext cx="1081088" cy="503237"/>
          </a:xfrm>
          <a:prstGeom prst="flowChartTerminator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 rot="5400000">
            <a:off x="5003800" y="-792163"/>
            <a:ext cx="1081088" cy="503238"/>
          </a:xfrm>
          <a:prstGeom prst="flowChartTerminator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08" name="Oval 8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7092950" y="188913"/>
            <a:ext cx="1943100" cy="1944687"/>
          </a:xfrm>
          <a:prstGeom prst="ellipse">
            <a:avLst/>
          </a:prstGeom>
          <a:solidFill>
            <a:srgbClr val="CCFFFF"/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4" name="Oval 10"/>
          <p:cNvSpPr>
            <a:spLocks noChangeArrowheads="1"/>
          </p:cNvSpPr>
          <p:nvPr/>
        </p:nvSpPr>
        <p:spPr bwMode="auto">
          <a:xfrm>
            <a:off x="7416800" y="1466850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5" name="Oval 11"/>
          <p:cNvSpPr>
            <a:spLocks noChangeArrowheads="1"/>
          </p:cNvSpPr>
          <p:nvPr/>
        </p:nvSpPr>
        <p:spPr bwMode="auto">
          <a:xfrm>
            <a:off x="8496300" y="744538"/>
            <a:ext cx="431800" cy="444500"/>
          </a:xfrm>
          <a:prstGeom prst="ellipse">
            <a:avLst/>
          </a:prstGeom>
          <a:solidFill>
            <a:srgbClr val="5DFF5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6" name="Oval 12"/>
          <p:cNvSpPr>
            <a:spLocks noChangeArrowheads="1"/>
          </p:cNvSpPr>
          <p:nvPr/>
        </p:nvSpPr>
        <p:spPr bwMode="auto">
          <a:xfrm>
            <a:off x="8010525" y="300038"/>
            <a:ext cx="431800" cy="4445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7" name="Oval 13"/>
          <p:cNvSpPr>
            <a:spLocks noChangeArrowheads="1"/>
          </p:cNvSpPr>
          <p:nvPr/>
        </p:nvSpPr>
        <p:spPr bwMode="auto">
          <a:xfrm>
            <a:off x="7416800" y="411163"/>
            <a:ext cx="431800" cy="4445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8" name="Oval 14"/>
          <p:cNvSpPr>
            <a:spLocks noChangeArrowheads="1"/>
          </p:cNvSpPr>
          <p:nvPr/>
        </p:nvSpPr>
        <p:spPr bwMode="auto">
          <a:xfrm>
            <a:off x="7146925" y="96678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9" name="Oval 15"/>
          <p:cNvSpPr>
            <a:spLocks noChangeArrowheads="1"/>
          </p:cNvSpPr>
          <p:nvPr/>
        </p:nvSpPr>
        <p:spPr bwMode="auto">
          <a:xfrm>
            <a:off x="8010525" y="163353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16" name="Oval 16"/>
          <p:cNvSpPr>
            <a:spLocks noChangeArrowheads="1"/>
          </p:cNvSpPr>
          <p:nvPr/>
        </p:nvSpPr>
        <p:spPr bwMode="auto">
          <a:xfrm>
            <a:off x="8442325" y="1300163"/>
            <a:ext cx="431800" cy="4445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25617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-458788"/>
            <a:ext cx="2333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55" fill="hold"/>
                                        <p:tgtEl>
                                          <p:spTgt spid="256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6 L -0.00382 0.5261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63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3.7037E-6 L -0.00382 0.526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63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38889E-6 3.7037E-6 L -0.00382 0.5261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63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8.33333E-7 3.7037E-6 L 0.00417 0.536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268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17"/>
                </p:tgtEl>
              </p:cMediaNode>
            </p:audio>
          </p:childTnLst>
        </p:cTn>
      </p:par>
    </p:tnLst>
    <p:bldLst>
      <p:bldP spid="25604" grpId="0" animBg="1"/>
      <p:bldP spid="25604" grpId="1" animBg="1"/>
      <p:bldP spid="25605" grpId="0" animBg="1"/>
      <p:bldP spid="25605" grpId="1" animBg="1"/>
      <p:bldP spid="25606" grpId="0" animBg="1"/>
      <p:bldP spid="25606" grpId="1" animBg="1"/>
      <p:bldP spid="25607" grpId="0" animBg="1"/>
      <p:bldP spid="25607" grpId="1" animBg="1"/>
      <p:bldP spid="25608" grpId="0" animBg="1"/>
      <p:bldP spid="256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308725"/>
            <a:ext cx="8516938" cy="417513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Возьмем одну синюю и три красных капли красок   получится бордовый цвет.</a:t>
            </a:r>
          </a:p>
        </p:txBody>
      </p:sp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 rot="5400000">
            <a:off x="2770188" y="-792163"/>
            <a:ext cx="1081088" cy="503237"/>
          </a:xfrm>
          <a:prstGeom prst="flowChartTerminator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 rot="5400000">
            <a:off x="3490913" y="-792163"/>
            <a:ext cx="1081088" cy="503237"/>
          </a:xfrm>
          <a:prstGeom prst="flowChartTerminator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 rot="5400000">
            <a:off x="4211638" y="-792163"/>
            <a:ext cx="1081088" cy="503237"/>
          </a:xfrm>
          <a:prstGeom prst="flowChartTerminator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 rot="5400000">
            <a:off x="4930775" y="-792163"/>
            <a:ext cx="1081088" cy="503238"/>
          </a:xfrm>
          <a:prstGeom prst="flowChartTerminator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8680" name="Oval 8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7092950" y="188913"/>
            <a:ext cx="1943100" cy="1944687"/>
          </a:xfrm>
          <a:prstGeom prst="ellipse">
            <a:avLst/>
          </a:prstGeom>
          <a:solidFill>
            <a:srgbClr val="CCFFFF"/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7416800" y="1466850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2539" name="Oval 11"/>
          <p:cNvSpPr>
            <a:spLocks noChangeArrowheads="1"/>
          </p:cNvSpPr>
          <p:nvPr/>
        </p:nvSpPr>
        <p:spPr bwMode="auto">
          <a:xfrm>
            <a:off x="8496300" y="744538"/>
            <a:ext cx="431800" cy="444500"/>
          </a:xfrm>
          <a:prstGeom prst="ellipse">
            <a:avLst/>
          </a:prstGeom>
          <a:solidFill>
            <a:srgbClr val="5DFF5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2540" name="Oval 12"/>
          <p:cNvSpPr>
            <a:spLocks noChangeArrowheads="1"/>
          </p:cNvSpPr>
          <p:nvPr/>
        </p:nvSpPr>
        <p:spPr bwMode="auto">
          <a:xfrm>
            <a:off x="8010525" y="300038"/>
            <a:ext cx="431800" cy="4445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7416800" y="411163"/>
            <a:ext cx="431800" cy="4445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7146925" y="96678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8687" name="Oval 15"/>
          <p:cNvSpPr>
            <a:spLocks noChangeArrowheads="1"/>
          </p:cNvSpPr>
          <p:nvPr/>
        </p:nvSpPr>
        <p:spPr bwMode="auto">
          <a:xfrm>
            <a:off x="8010525" y="1633538"/>
            <a:ext cx="431800" cy="444500"/>
          </a:xfrm>
          <a:prstGeom prst="ellipse">
            <a:avLst/>
          </a:prstGeom>
          <a:solidFill>
            <a:srgbClr val="C8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2544" name="Oval 16"/>
          <p:cNvSpPr>
            <a:spLocks noChangeArrowheads="1"/>
          </p:cNvSpPr>
          <p:nvPr/>
        </p:nvSpPr>
        <p:spPr bwMode="auto">
          <a:xfrm>
            <a:off x="8442325" y="1300163"/>
            <a:ext cx="431800" cy="4445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28689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59788" y="-3873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14" fill="hold"/>
                                        <p:tgtEl>
                                          <p:spTgt spid="286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8.33333E-7 3.7037E-6 L 0.00417 0.5682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284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38889E-6 3.7037E-6 L -0.00382 0.5472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74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1.94444E-6 3.7037E-6 L -0.00382 0.55764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79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88889E-6 3.7037E-6 L 0.00417 0.536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268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89"/>
                </p:tgtEl>
              </p:cMediaNode>
            </p:audio>
          </p:childTnLst>
        </p:cTn>
      </p:par>
    </p:tnLst>
    <p:bldLst>
      <p:bldP spid="28676" grpId="0" animBg="1"/>
      <p:bldP spid="28676" grpId="1" animBg="1"/>
      <p:bldP spid="28677" grpId="0" animBg="1"/>
      <p:bldP spid="28677" grpId="1" animBg="1"/>
      <p:bldP spid="28678" grpId="0" animBg="1"/>
      <p:bldP spid="28678" grpId="1" animBg="1"/>
      <p:bldP spid="28679" grpId="0" animBg="1"/>
      <p:bldP spid="28679" grpId="1" animBg="1"/>
      <p:bldP spid="28680" grpId="0" animBg="1"/>
      <p:bldP spid="2868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308725"/>
            <a:ext cx="8229600" cy="417513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А если красный смешаем с желтым, то будет оранжевая краска.</a:t>
            </a:r>
          </a:p>
        </p:txBody>
      </p:sp>
      <p:sp>
        <p:nvSpPr>
          <p:cNvPr id="23555" name="Oval 9"/>
          <p:cNvSpPr>
            <a:spLocks noChangeArrowheads="1"/>
          </p:cNvSpPr>
          <p:nvPr/>
        </p:nvSpPr>
        <p:spPr bwMode="auto">
          <a:xfrm>
            <a:off x="7092950" y="188913"/>
            <a:ext cx="1943100" cy="1944687"/>
          </a:xfrm>
          <a:prstGeom prst="ellipse">
            <a:avLst/>
          </a:prstGeom>
          <a:solidFill>
            <a:srgbClr val="CCFFFF"/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34" name="Oval 10"/>
          <p:cNvSpPr>
            <a:spLocks noChangeArrowheads="1"/>
          </p:cNvSpPr>
          <p:nvPr/>
        </p:nvSpPr>
        <p:spPr bwMode="auto">
          <a:xfrm>
            <a:off x="7416800" y="1466850"/>
            <a:ext cx="431800" cy="4445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57" name="Oval 11"/>
          <p:cNvSpPr>
            <a:spLocks noChangeArrowheads="1"/>
          </p:cNvSpPr>
          <p:nvPr/>
        </p:nvSpPr>
        <p:spPr bwMode="auto">
          <a:xfrm>
            <a:off x="8496300" y="744538"/>
            <a:ext cx="431800" cy="444500"/>
          </a:xfrm>
          <a:prstGeom prst="ellipse">
            <a:avLst/>
          </a:prstGeom>
          <a:solidFill>
            <a:srgbClr val="5DFF5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58" name="Oval 12"/>
          <p:cNvSpPr>
            <a:spLocks noChangeArrowheads="1"/>
          </p:cNvSpPr>
          <p:nvPr/>
        </p:nvSpPr>
        <p:spPr bwMode="auto">
          <a:xfrm>
            <a:off x="8010525" y="300038"/>
            <a:ext cx="431800" cy="4445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59" name="Oval 13"/>
          <p:cNvSpPr>
            <a:spLocks noChangeArrowheads="1"/>
          </p:cNvSpPr>
          <p:nvPr/>
        </p:nvSpPr>
        <p:spPr bwMode="auto">
          <a:xfrm>
            <a:off x="7416800" y="411163"/>
            <a:ext cx="431800" cy="4445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60" name="Oval 14"/>
          <p:cNvSpPr>
            <a:spLocks noChangeArrowheads="1"/>
          </p:cNvSpPr>
          <p:nvPr/>
        </p:nvSpPr>
        <p:spPr bwMode="auto">
          <a:xfrm>
            <a:off x="7146925" y="966788"/>
            <a:ext cx="431800" cy="444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61" name="Oval 15"/>
          <p:cNvSpPr>
            <a:spLocks noChangeArrowheads="1"/>
          </p:cNvSpPr>
          <p:nvPr/>
        </p:nvSpPr>
        <p:spPr bwMode="auto">
          <a:xfrm>
            <a:off x="8010525" y="1633538"/>
            <a:ext cx="431800" cy="444500"/>
          </a:xfrm>
          <a:prstGeom prst="ellipse">
            <a:avLst/>
          </a:prstGeom>
          <a:solidFill>
            <a:srgbClr val="C8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3562" name="Oval 16"/>
          <p:cNvSpPr>
            <a:spLocks noChangeArrowheads="1"/>
          </p:cNvSpPr>
          <p:nvPr/>
        </p:nvSpPr>
        <p:spPr bwMode="auto">
          <a:xfrm>
            <a:off x="8442325" y="1300163"/>
            <a:ext cx="431800" cy="4445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41" name="Oval 17"/>
          <p:cNvSpPr>
            <a:spLocks noChangeArrowheads="1"/>
          </p:cNvSpPr>
          <p:nvPr/>
        </p:nvSpPr>
        <p:spPr bwMode="auto">
          <a:xfrm>
            <a:off x="827088" y="2565400"/>
            <a:ext cx="2232025" cy="2049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42" name="Oval 18"/>
          <p:cNvSpPr>
            <a:spLocks noChangeArrowheads="1"/>
          </p:cNvSpPr>
          <p:nvPr/>
        </p:nvSpPr>
        <p:spPr bwMode="auto">
          <a:xfrm>
            <a:off x="6011863" y="2565400"/>
            <a:ext cx="2232025" cy="20494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43" name="Oval 19"/>
          <p:cNvSpPr>
            <a:spLocks noChangeArrowheads="1"/>
          </p:cNvSpPr>
          <p:nvPr/>
        </p:nvSpPr>
        <p:spPr bwMode="auto">
          <a:xfrm>
            <a:off x="3492500" y="2349500"/>
            <a:ext cx="2449513" cy="2286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26644" name="Picture 2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-233363"/>
            <a:ext cx="2333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8" fill="hold"/>
                                        <p:tgtEl>
                                          <p:spTgt spid="266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88889E-6 3.7037E-7 L -0.26371 -0.002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0" y="-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556E-17 3.7037E-7 L 0.3033 -0.002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0" y="-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44"/>
                </p:tgtEl>
              </p:cMediaNode>
            </p:audio>
          </p:childTnLst>
        </p:cTn>
      </p:par>
    </p:tnLst>
    <p:bldLst>
      <p:bldP spid="26634" grpId="0" animBg="1"/>
      <p:bldP spid="26641" grpId="0" animBg="1"/>
      <p:bldP spid="26641" grpId="1" animBg="1"/>
      <p:bldP spid="26642" grpId="0" animBg="1"/>
      <p:bldP spid="26642" grpId="1" animBg="1"/>
      <p:bldP spid="2664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308725"/>
            <a:ext cx="8229600" cy="417513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Возьмем 2 желтых капли, 1 красную и одну синюю – получим бежевый цвет.</a:t>
            </a:r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 rot="5400000">
            <a:off x="2698750" y="-792163"/>
            <a:ext cx="1081088" cy="503238"/>
          </a:xfrm>
          <a:prstGeom prst="flowChartTerminator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 rot="5400000">
            <a:off x="4714875" y="-792163"/>
            <a:ext cx="1081088" cy="503238"/>
          </a:xfrm>
          <a:prstGeom prst="flowChartTerminator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 rot="5400000">
            <a:off x="3346450" y="-792163"/>
            <a:ext cx="1081088" cy="503238"/>
          </a:xfrm>
          <a:prstGeom prst="flowChartTerminator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 rot="5400000">
            <a:off x="3995738" y="-792163"/>
            <a:ext cx="1081088" cy="503237"/>
          </a:xfrm>
          <a:prstGeom prst="flowChartTerminator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7092950" y="188913"/>
            <a:ext cx="1943100" cy="1944687"/>
          </a:xfrm>
          <a:prstGeom prst="ellipse">
            <a:avLst/>
          </a:prstGeom>
          <a:solidFill>
            <a:srgbClr val="CCFFFF"/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6" name="Oval 10"/>
          <p:cNvSpPr>
            <a:spLocks noChangeArrowheads="1"/>
          </p:cNvSpPr>
          <p:nvPr/>
        </p:nvSpPr>
        <p:spPr bwMode="auto">
          <a:xfrm>
            <a:off x="7416800" y="1466850"/>
            <a:ext cx="431800" cy="4445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7" name="Oval 11"/>
          <p:cNvSpPr>
            <a:spLocks noChangeArrowheads="1"/>
          </p:cNvSpPr>
          <p:nvPr/>
        </p:nvSpPr>
        <p:spPr bwMode="auto">
          <a:xfrm>
            <a:off x="8496300" y="744538"/>
            <a:ext cx="431800" cy="444500"/>
          </a:xfrm>
          <a:prstGeom prst="ellipse">
            <a:avLst/>
          </a:prstGeom>
          <a:solidFill>
            <a:srgbClr val="5DFF5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8" name="Oval 12"/>
          <p:cNvSpPr>
            <a:spLocks noChangeArrowheads="1"/>
          </p:cNvSpPr>
          <p:nvPr/>
        </p:nvSpPr>
        <p:spPr bwMode="auto">
          <a:xfrm>
            <a:off x="8010525" y="300038"/>
            <a:ext cx="431800" cy="4445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89" name="Oval 13"/>
          <p:cNvSpPr>
            <a:spLocks noChangeArrowheads="1"/>
          </p:cNvSpPr>
          <p:nvPr/>
        </p:nvSpPr>
        <p:spPr bwMode="auto">
          <a:xfrm>
            <a:off x="7416800" y="411163"/>
            <a:ext cx="431800" cy="4445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9710" name="Oval 14"/>
          <p:cNvSpPr>
            <a:spLocks noChangeArrowheads="1"/>
          </p:cNvSpPr>
          <p:nvPr/>
        </p:nvSpPr>
        <p:spPr bwMode="auto">
          <a:xfrm>
            <a:off x="7146925" y="966788"/>
            <a:ext cx="431800" cy="444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91" name="Oval 15"/>
          <p:cNvSpPr>
            <a:spLocks noChangeArrowheads="1"/>
          </p:cNvSpPr>
          <p:nvPr/>
        </p:nvSpPr>
        <p:spPr bwMode="auto">
          <a:xfrm>
            <a:off x="8010525" y="1633538"/>
            <a:ext cx="431800" cy="444500"/>
          </a:xfrm>
          <a:prstGeom prst="ellipse">
            <a:avLst/>
          </a:prstGeom>
          <a:solidFill>
            <a:srgbClr val="C8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4592" name="Oval 16"/>
          <p:cNvSpPr>
            <a:spLocks noChangeArrowheads="1"/>
          </p:cNvSpPr>
          <p:nvPr/>
        </p:nvSpPr>
        <p:spPr bwMode="auto">
          <a:xfrm>
            <a:off x="8442325" y="1300163"/>
            <a:ext cx="431800" cy="4445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29713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2" fill="hold"/>
                                        <p:tgtEl>
                                          <p:spTgt spid="297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3.7037E-6 L -0.00382 0.5682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84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5.55112E-17 3.7037E-6 L -0.00382 0.578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89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05556E-6 3.7037E-6 L 0.00399 0.578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289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6 3.7037E-6 L -0.00382 0.557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79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13"/>
                </p:tgtEl>
              </p:cMediaNode>
            </p:audio>
          </p:childTnLst>
        </p:cTn>
      </p:par>
    </p:tnLst>
    <p:bldLst>
      <p:bldP spid="29700" grpId="0" animBg="1"/>
      <p:bldP spid="29700" grpId="1" animBg="1"/>
      <p:bldP spid="29701" grpId="0" animBg="1"/>
      <p:bldP spid="29701" grpId="1" animBg="1"/>
      <p:bldP spid="29702" grpId="0" animBg="1"/>
      <p:bldP spid="29702" grpId="1" animBg="1"/>
      <p:bldP spid="29703" grpId="0" animBg="1"/>
      <p:bldP spid="29703" grpId="1" animBg="1"/>
      <p:bldP spid="29704" grpId="0" animBg="1"/>
      <p:bldP spid="297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val 36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308725"/>
            <a:ext cx="8229600" cy="417513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Серую краску можно получить если смешать 2 капли синего цвета, 1 каплю красного и 1 каплю желтого цвета</a:t>
            </a:r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 rot="5400000">
            <a:off x="2411413" y="-792163"/>
            <a:ext cx="1081088" cy="503237"/>
          </a:xfrm>
          <a:prstGeom prst="flowChartTerminator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 rot="5400000">
            <a:off x="3995738" y="-792163"/>
            <a:ext cx="1081088" cy="503237"/>
          </a:xfrm>
          <a:prstGeom prst="flowChartTerminator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 rot="5400000">
            <a:off x="4787900" y="-792163"/>
            <a:ext cx="1081088" cy="503238"/>
          </a:xfrm>
          <a:prstGeom prst="flowChartTerminator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2124075" y="2420938"/>
            <a:ext cx="5040313" cy="1873250"/>
          </a:xfrm>
          <a:prstGeom prst="ellipse">
            <a:avLst/>
          </a:prstGeom>
          <a:solidFill>
            <a:srgbClr val="96969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08" name="Oval 27"/>
          <p:cNvSpPr>
            <a:spLocks noChangeArrowheads="1"/>
          </p:cNvSpPr>
          <p:nvPr/>
        </p:nvSpPr>
        <p:spPr bwMode="auto">
          <a:xfrm>
            <a:off x="7092950" y="188913"/>
            <a:ext cx="1943100" cy="1944687"/>
          </a:xfrm>
          <a:prstGeom prst="ellipse">
            <a:avLst/>
          </a:prstGeom>
          <a:solidFill>
            <a:srgbClr val="CCFFFF"/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09" name="Oval 28"/>
          <p:cNvSpPr>
            <a:spLocks noChangeArrowheads="1"/>
          </p:cNvSpPr>
          <p:nvPr/>
        </p:nvSpPr>
        <p:spPr bwMode="auto">
          <a:xfrm>
            <a:off x="7416800" y="1466850"/>
            <a:ext cx="431800" cy="4445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10" name="Oval 29"/>
          <p:cNvSpPr>
            <a:spLocks noChangeArrowheads="1"/>
          </p:cNvSpPr>
          <p:nvPr/>
        </p:nvSpPr>
        <p:spPr bwMode="auto">
          <a:xfrm>
            <a:off x="8496300" y="744538"/>
            <a:ext cx="431800" cy="444500"/>
          </a:xfrm>
          <a:prstGeom prst="ellipse">
            <a:avLst/>
          </a:prstGeom>
          <a:solidFill>
            <a:srgbClr val="5DFF5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11" name="Oval 30"/>
          <p:cNvSpPr>
            <a:spLocks noChangeArrowheads="1"/>
          </p:cNvSpPr>
          <p:nvPr/>
        </p:nvSpPr>
        <p:spPr bwMode="auto">
          <a:xfrm>
            <a:off x="8010525" y="300038"/>
            <a:ext cx="431800" cy="4445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12" name="Oval 31"/>
          <p:cNvSpPr>
            <a:spLocks noChangeArrowheads="1"/>
          </p:cNvSpPr>
          <p:nvPr/>
        </p:nvSpPr>
        <p:spPr bwMode="auto">
          <a:xfrm>
            <a:off x="7416800" y="411163"/>
            <a:ext cx="431800" cy="4445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13" name="Oval 32"/>
          <p:cNvSpPr>
            <a:spLocks noChangeArrowheads="1"/>
          </p:cNvSpPr>
          <p:nvPr/>
        </p:nvSpPr>
        <p:spPr bwMode="auto">
          <a:xfrm>
            <a:off x="7146925" y="966788"/>
            <a:ext cx="431800" cy="444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14" name="Oval 33"/>
          <p:cNvSpPr>
            <a:spLocks noChangeArrowheads="1"/>
          </p:cNvSpPr>
          <p:nvPr/>
        </p:nvSpPr>
        <p:spPr bwMode="auto">
          <a:xfrm>
            <a:off x="8010525" y="1633538"/>
            <a:ext cx="431800" cy="444500"/>
          </a:xfrm>
          <a:prstGeom prst="ellipse">
            <a:avLst/>
          </a:prstGeom>
          <a:solidFill>
            <a:srgbClr val="C8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5615" name="Oval 34"/>
          <p:cNvSpPr>
            <a:spLocks noChangeArrowheads="1"/>
          </p:cNvSpPr>
          <p:nvPr/>
        </p:nvSpPr>
        <p:spPr bwMode="auto">
          <a:xfrm>
            <a:off x="8442325" y="1300163"/>
            <a:ext cx="431800" cy="4445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39" name="Oval 35"/>
          <p:cNvSpPr>
            <a:spLocks noChangeArrowheads="1"/>
          </p:cNvSpPr>
          <p:nvPr/>
        </p:nvSpPr>
        <p:spPr bwMode="auto">
          <a:xfrm>
            <a:off x="7812088" y="908050"/>
            <a:ext cx="504825" cy="504825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 rot="5400000">
            <a:off x="3203575" y="-792163"/>
            <a:ext cx="1081088" cy="503238"/>
          </a:xfrm>
          <a:prstGeom prst="flowChartTerminator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21541" name="Picture 3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32813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8" fill="hold"/>
                                        <p:tgtEl>
                                          <p:spTgt spid="215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3.05556E-6 3.7037E-6 L 0.004 0.5576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279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3.7037E-6 L 0.0198 0.5576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279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05556E-6 3.7037E-6 L 0.0118 0.5576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279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11111E-6 3.7037E-6 L 0.00399 0.557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279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41"/>
                </p:tgtEl>
              </p:cMediaNode>
            </p:audio>
          </p:childTnLst>
        </p:cTn>
      </p:par>
    </p:tnLst>
    <p:bldLst>
      <p:bldP spid="21508" grpId="0" animBg="1"/>
      <p:bldP spid="21508" grpId="1" animBg="1"/>
      <p:bldP spid="21510" grpId="0" animBg="1"/>
      <p:bldP spid="21510" grpId="1" animBg="1"/>
      <p:bldP spid="21512" grpId="0" animBg="1"/>
      <p:bldP spid="21512" grpId="1" animBg="1"/>
      <p:bldP spid="21513" grpId="0" animBg="1"/>
      <p:bldP spid="21539" grpId="0" animBg="1"/>
      <p:bldP spid="21509" grpId="0" animBg="1"/>
      <p:bldP spid="21509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pPr eaLnBrk="1" hangingPunct="1"/>
            <a:r>
              <a:rPr lang="ru-RU" altLang="ru-RU" sz="2000" smtClean="0">
                <a:solidFill>
                  <a:srgbClr val="990033"/>
                </a:solidFill>
              </a:rPr>
              <a:t>Поиграй сам с цветами!</a:t>
            </a:r>
            <a:br>
              <a:rPr lang="ru-RU" altLang="ru-RU" sz="2000" smtClean="0">
                <a:solidFill>
                  <a:srgbClr val="990033"/>
                </a:solidFill>
              </a:rPr>
            </a:br>
            <a:r>
              <a:rPr lang="ru-RU" altLang="ru-RU" sz="2000" smtClean="0">
                <a:solidFill>
                  <a:srgbClr val="990033"/>
                </a:solidFill>
              </a:rPr>
              <a:t> Нужно брать прозрачные квадратики снизу и накладывать на три верхних квадрата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395288" y="981075"/>
            <a:ext cx="2016125" cy="1873250"/>
          </a:xfrm>
          <a:prstGeom prst="rect">
            <a:avLst/>
          </a:prstGeom>
          <a:solidFill>
            <a:srgbClr val="0000FF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3492500" y="981075"/>
            <a:ext cx="2016125" cy="1873250"/>
          </a:xfrm>
          <a:prstGeom prst="rect">
            <a:avLst/>
          </a:prstGeom>
          <a:solidFill>
            <a:srgbClr val="FF0000"/>
          </a:solidFill>
          <a:ln w="762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6516688" y="981075"/>
            <a:ext cx="2016125" cy="1873250"/>
          </a:xfrm>
          <a:prstGeom prst="rect">
            <a:avLst/>
          </a:prstGeom>
          <a:solidFill>
            <a:srgbClr val="FFFF00"/>
          </a:solidFill>
          <a:ln w="762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179388" y="4724400"/>
            <a:ext cx="2016125" cy="1873250"/>
          </a:xfrm>
          <a:prstGeom prst="rect">
            <a:avLst/>
          </a:prstGeom>
          <a:solidFill>
            <a:srgbClr val="CCFFCC">
              <a:alpha val="58038"/>
            </a:srgbClr>
          </a:soli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3492500" y="4724400"/>
            <a:ext cx="2016125" cy="1873250"/>
          </a:xfrm>
          <a:prstGeom prst="rect">
            <a:avLst/>
          </a:prstGeom>
          <a:solidFill>
            <a:srgbClr val="0000FF">
              <a:alpha val="5294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6877050" y="4652963"/>
            <a:ext cx="2016125" cy="1873250"/>
          </a:xfrm>
          <a:prstGeom prst="rect">
            <a:avLst/>
          </a:prstGeom>
          <a:solidFill>
            <a:srgbClr val="FFFF00">
              <a:alpha val="50980"/>
            </a:srgbClr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6633" name="Rectangle 11"/>
          <p:cNvSpPr>
            <a:spLocks noChangeArrowheads="1"/>
          </p:cNvSpPr>
          <p:nvPr/>
        </p:nvSpPr>
        <p:spPr bwMode="auto">
          <a:xfrm>
            <a:off x="4859338" y="3357563"/>
            <a:ext cx="2016125" cy="1873250"/>
          </a:xfrm>
          <a:prstGeom prst="rect">
            <a:avLst/>
          </a:prstGeom>
          <a:solidFill>
            <a:srgbClr val="00FFFF">
              <a:alpha val="52940"/>
            </a:srgbClr>
          </a:solidFill>
          <a:ln w="9525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476375" y="3500438"/>
            <a:ext cx="2016125" cy="1873250"/>
          </a:xfrm>
          <a:prstGeom prst="rect">
            <a:avLst/>
          </a:prstGeom>
          <a:solidFill>
            <a:srgbClr val="FF0000">
              <a:alpha val="5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3088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748713" y="-233363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97" fill="hold"/>
                                        <p:tgtEl>
                                          <p:spTgt spid="30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1.38889E-6 -7.40741E-7 L -0.11823 -0.3780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8"/>
                </p:tgtEl>
              </p:cMediaNode>
            </p:audio>
          </p:childTnLst>
        </p:cTn>
      </p:par>
    </p:tnLst>
    <p:bldLst>
      <p:bldP spid="308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pPr eaLnBrk="1" hangingPunct="1"/>
            <a:r>
              <a:rPr lang="ru-RU" altLang="ru-RU" sz="2000" smtClean="0">
                <a:solidFill>
                  <a:srgbClr val="990033"/>
                </a:solidFill>
              </a:rPr>
              <a:t>У тебя получатся разные цвета  и оттенки!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68313" y="908050"/>
            <a:ext cx="2016125" cy="1873250"/>
          </a:xfrm>
          <a:prstGeom prst="rect">
            <a:avLst/>
          </a:prstGeom>
          <a:solidFill>
            <a:schemeClr val="tx1"/>
          </a:solidFill>
          <a:ln w="762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492500" y="981075"/>
            <a:ext cx="2016125" cy="1873250"/>
          </a:xfrm>
          <a:prstGeom prst="rect">
            <a:avLst/>
          </a:prstGeom>
          <a:solidFill>
            <a:srgbClr val="FF00FF"/>
          </a:solidFill>
          <a:ln w="76200">
            <a:solidFill>
              <a:srgbClr val="A600A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516688" y="981075"/>
            <a:ext cx="2016125" cy="1873250"/>
          </a:xfrm>
          <a:prstGeom prst="rect">
            <a:avLst/>
          </a:prstGeom>
          <a:solidFill>
            <a:srgbClr val="FFFFFF"/>
          </a:solidFill>
          <a:ln w="76200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179388" y="4724400"/>
            <a:ext cx="2016125" cy="1873250"/>
          </a:xfrm>
          <a:prstGeom prst="rect">
            <a:avLst/>
          </a:prstGeom>
          <a:solidFill>
            <a:schemeClr val="bg1">
              <a:alpha val="58038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492500" y="4652963"/>
            <a:ext cx="2016125" cy="1873250"/>
          </a:xfrm>
          <a:prstGeom prst="rect">
            <a:avLst/>
          </a:prstGeom>
          <a:solidFill>
            <a:srgbClr val="0000FF">
              <a:alpha val="5294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1476375" y="3213100"/>
            <a:ext cx="2016125" cy="1873250"/>
          </a:xfrm>
          <a:prstGeom prst="rect">
            <a:avLst/>
          </a:prstGeom>
          <a:solidFill>
            <a:srgbClr val="FFFF99">
              <a:alpha val="52940"/>
            </a:srgbClr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7657" name="Rectangle 10"/>
          <p:cNvSpPr>
            <a:spLocks noChangeArrowheads="1"/>
          </p:cNvSpPr>
          <p:nvPr/>
        </p:nvSpPr>
        <p:spPr bwMode="auto">
          <a:xfrm>
            <a:off x="6804025" y="4581525"/>
            <a:ext cx="2016125" cy="1873250"/>
          </a:xfrm>
          <a:prstGeom prst="rect">
            <a:avLst/>
          </a:prstGeom>
          <a:solidFill>
            <a:srgbClr val="C0C0C0">
              <a:alpha val="50980"/>
            </a:srgbClr>
          </a:solidFill>
          <a:ln w="95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5508625" y="3141663"/>
            <a:ext cx="2016125" cy="1873250"/>
          </a:xfrm>
          <a:prstGeom prst="rect">
            <a:avLst/>
          </a:prstGeom>
          <a:solidFill>
            <a:srgbClr val="CCFFFF">
              <a:alpha val="52940"/>
            </a:srgbClr>
          </a:solidFill>
          <a:ln w="9525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4302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1" fill="hold"/>
                                        <p:tgtEl>
                                          <p:spTgt spid="430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2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7150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Вот так бы выглядел наш мир, если бы было только два цвета - черный и белый. Как было бы скучно жить, правда!? </a:t>
            </a:r>
          </a:p>
        </p:txBody>
      </p:sp>
      <p:pic>
        <p:nvPicPr>
          <p:cNvPr id="11268" name="Picture 4" descr="PE00555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39750" y="1989138"/>
            <a:ext cx="20891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 descr="PE00640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2420938"/>
            <a:ext cx="3241675" cy="264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SL0028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115888"/>
            <a:ext cx="2147888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TN00253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260350"/>
            <a:ext cx="31908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TN00255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278313"/>
            <a:ext cx="298767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9" descr="J015289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6100" y="404813"/>
            <a:ext cx="1439863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J019947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35825" y="4292600"/>
            <a:ext cx="15398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8748713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49" fill="hold"/>
                                        <p:tgtEl>
                                          <p:spTgt spid="112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400" smtClean="0"/>
              <a:t>Как здорово, что наш мир разноцветный!</a:t>
            </a:r>
          </a:p>
        </p:txBody>
      </p:sp>
      <p:pic>
        <p:nvPicPr>
          <p:cNvPr id="5123" name="Picture 4" descr="SU002087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395288" y="188913"/>
            <a:ext cx="8388350" cy="568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>
          <a:xfrm>
            <a:off x="8910638" y="-233363"/>
            <a:ext cx="233362" cy="233363"/>
          </a:xfrm>
        </p:spPr>
      </p:pic>
      <p:sp>
        <p:nvSpPr>
          <p:cNvPr id="5125" name="Text Box 11"/>
          <p:cNvSpPr txBox="1">
            <a:spLocks noChangeArrowheads="1"/>
          </p:cNvSpPr>
          <p:nvPr/>
        </p:nvSpPr>
        <p:spPr bwMode="auto">
          <a:xfrm>
            <a:off x="395288" y="6237288"/>
            <a:ext cx="8353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>
                <a:solidFill>
                  <a:schemeClr val="tx2"/>
                </a:solidFill>
              </a:rPr>
              <a:t>Основные цвета, которые часто встречаются в природе</a:t>
            </a: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30" fill="hold"/>
                                        <p:tgtEl>
                                          <p:spTgt spid="92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949950"/>
            <a:ext cx="8589962" cy="792163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красный, синий, желтый, зеленый, белый, черный.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827088" y="549275"/>
            <a:ext cx="1944687" cy="194468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708400" y="3284538"/>
            <a:ext cx="1944688" cy="1944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6659563" y="549275"/>
            <a:ext cx="1944687" cy="19446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3743325" y="549275"/>
            <a:ext cx="1944688" cy="194468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827088" y="3284538"/>
            <a:ext cx="1944687" cy="194468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732588" y="3284538"/>
            <a:ext cx="1944687" cy="194468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39946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79" fill="hold"/>
                                        <p:tgtEl>
                                          <p:spTgt spid="399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6"/>
                </p:tgtEl>
              </p:cMediaNode>
            </p:audio>
          </p:childTnLst>
        </p:cTn>
      </p:par>
    </p:tnLst>
    <p:bldLst>
      <p:bldP spid="39939" grpId="0" animBg="1"/>
      <p:bldP spid="39940" grpId="0" animBg="1"/>
      <p:bldP spid="39941" grpId="0" animBg="1"/>
      <p:bldP spid="39942" grpId="0" animBg="1"/>
      <p:bldP spid="39943" grpId="0" animBg="1"/>
      <p:bldP spid="399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949950"/>
            <a:ext cx="8589962" cy="792163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Фиолетовый, оранжевый, серый, голубой, коричневый,  розовый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827088" y="549275"/>
            <a:ext cx="1944687" cy="1944688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708400" y="3284538"/>
            <a:ext cx="1944688" cy="1944687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6659563" y="549275"/>
            <a:ext cx="1944687" cy="1944688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708400" y="549275"/>
            <a:ext cx="1944688" cy="19446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827088" y="3284538"/>
            <a:ext cx="1944687" cy="1944687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6732588" y="3284538"/>
            <a:ext cx="1944687" cy="1944687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1946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10638" y="-3873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12" fill="hold"/>
                                        <p:tgtEl>
                                          <p:spTgt spid="194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5"/>
                </p:tgtEl>
              </p:cMediaNode>
            </p:audio>
          </p:childTnLst>
        </p:cTn>
      </p:par>
    </p:tnLst>
    <p:bldLst>
      <p:bldP spid="19459" grpId="0" animBg="1"/>
      <p:bldP spid="19460" grpId="0" animBg="1"/>
      <p:bldP spid="19461" grpId="0" animBg="1"/>
      <p:bldP spid="19462" grpId="0" animBg="1"/>
      <p:bldP spid="19463" grpId="0" animBg="1"/>
      <p:bldP spid="194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381750"/>
            <a:ext cx="8229600" cy="363538"/>
          </a:xfrm>
        </p:spPr>
        <p:txBody>
          <a:bodyPr/>
          <a:lstStyle/>
          <a:p>
            <a:pPr eaLnBrk="1" hangingPunct="1"/>
            <a:r>
              <a:rPr lang="ru-RU" altLang="ru-RU" sz="2000" smtClean="0">
                <a:solidFill>
                  <a:srgbClr val="A600A4"/>
                </a:solidFill>
              </a:rPr>
              <a:t>А какой твой любимый цвет?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468313" y="1484313"/>
            <a:ext cx="1296987" cy="1225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7308850" y="2708275"/>
            <a:ext cx="1296988" cy="122555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5940425" y="1412875"/>
            <a:ext cx="1296988" cy="122555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3203575" y="3933825"/>
            <a:ext cx="1296988" cy="122555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1835150" y="2708275"/>
            <a:ext cx="1296988" cy="122555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00" name="Rectangle 9"/>
          <p:cNvSpPr>
            <a:spLocks noChangeArrowheads="1"/>
          </p:cNvSpPr>
          <p:nvPr/>
        </p:nvSpPr>
        <p:spPr bwMode="auto">
          <a:xfrm>
            <a:off x="7380288" y="188913"/>
            <a:ext cx="1296987" cy="122555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01" name="Rectangle 10"/>
          <p:cNvSpPr>
            <a:spLocks noChangeArrowheads="1"/>
          </p:cNvSpPr>
          <p:nvPr/>
        </p:nvSpPr>
        <p:spPr bwMode="auto">
          <a:xfrm>
            <a:off x="1908175" y="188913"/>
            <a:ext cx="1296988" cy="122555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02" name="Rectangle 11"/>
          <p:cNvSpPr>
            <a:spLocks noChangeArrowheads="1"/>
          </p:cNvSpPr>
          <p:nvPr/>
        </p:nvSpPr>
        <p:spPr bwMode="auto">
          <a:xfrm>
            <a:off x="3203575" y="1484313"/>
            <a:ext cx="1296988" cy="1225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03" name="Rectangle 12"/>
          <p:cNvSpPr>
            <a:spLocks noChangeArrowheads="1"/>
          </p:cNvSpPr>
          <p:nvPr/>
        </p:nvSpPr>
        <p:spPr bwMode="auto">
          <a:xfrm>
            <a:off x="4572000" y="188913"/>
            <a:ext cx="1296988" cy="12255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04" name="Rectangle 13"/>
          <p:cNvSpPr>
            <a:spLocks noChangeArrowheads="1"/>
          </p:cNvSpPr>
          <p:nvPr/>
        </p:nvSpPr>
        <p:spPr bwMode="auto">
          <a:xfrm>
            <a:off x="4572000" y="2708275"/>
            <a:ext cx="1296988" cy="12255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05" name="Rectangle 14"/>
          <p:cNvSpPr>
            <a:spLocks noChangeArrowheads="1"/>
          </p:cNvSpPr>
          <p:nvPr/>
        </p:nvSpPr>
        <p:spPr bwMode="auto">
          <a:xfrm>
            <a:off x="468313" y="4005263"/>
            <a:ext cx="1296987" cy="122555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06" name="Rectangle 15"/>
          <p:cNvSpPr>
            <a:spLocks noChangeArrowheads="1"/>
          </p:cNvSpPr>
          <p:nvPr/>
        </p:nvSpPr>
        <p:spPr bwMode="auto">
          <a:xfrm>
            <a:off x="5940425" y="4005263"/>
            <a:ext cx="1296988" cy="12255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44049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75688" y="-3873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8" name="Rectangle 18"/>
          <p:cNvSpPr>
            <a:spLocks noChangeArrowheads="1"/>
          </p:cNvSpPr>
          <p:nvPr/>
        </p:nvSpPr>
        <p:spPr bwMode="auto">
          <a:xfrm>
            <a:off x="1835150" y="5156200"/>
            <a:ext cx="1295400" cy="12271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09" name="Rectangle 19"/>
          <p:cNvSpPr>
            <a:spLocks noChangeArrowheads="1"/>
          </p:cNvSpPr>
          <p:nvPr/>
        </p:nvSpPr>
        <p:spPr bwMode="auto">
          <a:xfrm>
            <a:off x="4572000" y="5157788"/>
            <a:ext cx="1296988" cy="1225550"/>
          </a:xfrm>
          <a:prstGeom prst="rect">
            <a:avLst/>
          </a:prstGeom>
          <a:solidFill>
            <a:srgbClr val="EC74D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10" name="Rectangle 20"/>
          <p:cNvSpPr>
            <a:spLocks noChangeArrowheads="1"/>
          </p:cNvSpPr>
          <p:nvPr/>
        </p:nvSpPr>
        <p:spPr bwMode="auto">
          <a:xfrm>
            <a:off x="0" y="188913"/>
            <a:ext cx="503238" cy="122555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11" name="Rectangle 21"/>
          <p:cNvSpPr>
            <a:spLocks noChangeArrowheads="1"/>
          </p:cNvSpPr>
          <p:nvPr/>
        </p:nvSpPr>
        <p:spPr bwMode="auto">
          <a:xfrm>
            <a:off x="7308850" y="5229225"/>
            <a:ext cx="1296988" cy="12255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12" name="Rectangle 22"/>
          <p:cNvSpPr>
            <a:spLocks noChangeArrowheads="1"/>
          </p:cNvSpPr>
          <p:nvPr/>
        </p:nvSpPr>
        <p:spPr bwMode="auto">
          <a:xfrm>
            <a:off x="0" y="5229225"/>
            <a:ext cx="503238" cy="12255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13" name="Rectangle 23"/>
          <p:cNvSpPr>
            <a:spLocks noChangeArrowheads="1"/>
          </p:cNvSpPr>
          <p:nvPr/>
        </p:nvSpPr>
        <p:spPr bwMode="auto">
          <a:xfrm>
            <a:off x="0" y="2708275"/>
            <a:ext cx="503238" cy="122555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14" name="Rectangle 24"/>
          <p:cNvSpPr>
            <a:spLocks noChangeArrowheads="1"/>
          </p:cNvSpPr>
          <p:nvPr/>
        </p:nvSpPr>
        <p:spPr bwMode="auto">
          <a:xfrm>
            <a:off x="8640763" y="3933825"/>
            <a:ext cx="503237" cy="122555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8215" name="Rectangle 25"/>
          <p:cNvSpPr>
            <a:spLocks noChangeArrowheads="1"/>
          </p:cNvSpPr>
          <p:nvPr/>
        </p:nvSpPr>
        <p:spPr bwMode="auto">
          <a:xfrm>
            <a:off x="8604250" y="1412875"/>
            <a:ext cx="539750" cy="1225550"/>
          </a:xfrm>
          <a:prstGeom prst="rect">
            <a:avLst/>
          </a:prstGeom>
          <a:solidFill>
            <a:srgbClr val="66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</p:spTree>
  </p:cSld>
  <p:clrMapOvr>
    <a:masterClrMapping/>
  </p:clrMapOvr>
  <p:transition advTm="7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4" fill="hold"/>
                                        <p:tgtEl>
                                          <p:spTgt spid="440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021388"/>
            <a:ext cx="8229600" cy="725487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У каждого цвета есть свои оттенки, но это уже другие цвета со своим названием.</a:t>
            </a:r>
          </a:p>
        </p:txBody>
      </p:sp>
      <p:pic>
        <p:nvPicPr>
          <p:cNvPr id="9219" name="Picture 4" descr="P01065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04813"/>
            <a:ext cx="761047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13" fill="hold"/>
                                        <p:tgtEl>
                                          <p:spTgt spid="122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51656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У красного цвета есть такие оттенки - розовый, алый, малиновый, бордовый, вишневый, темно-красный</a:t>
            </a: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755650" y="2349500"/>
            <a:ext cx="1728788" cy="1728788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2484438" y="3429000"/>
            <a:ext cx="1728787" cy="1728788"/>
          </a:xfrm>
          <a:prstGeom prst="ellipse">
            <a:avLst/>
          </a:prstGeom>
          <a:solidFill>
            <a:srgbClr val="CC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250825" y="188913"/>
            <a:ext cx="1728788" cy="1728787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4716463" y="3500438"/>
            <a:ext cx="1728787" cy="1728787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6804025" y="2349500"/>
            <a:ext cx="1728788" cy="1728788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7235825" y="188913"/>
            <a:ext cx="1728788" cy="1728787"/>
          </a:xfrm>
          <a:prstGeom prst="ellipse">
            <a:avLst/>
          </a:prstGeom>
          <a:solidFill>
            <a:srgbClr val="F4130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3492500" y="333375"/>
            <a:ext cx="2376488" cy="2374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7179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7568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35" fill="hold"/>
                                        <p:tgtEl>
                                          <p:spTgt spid="7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9"/>
                </p:tgtEl>
              </p:cMediaNode>
            </p:audio>
          </p:childTnLst>
        </p:cTn>
      </p:par>
    </p:tnLst>
    <p:bldLst>
      <p:bldP spid="7172" grpId="0" animBg="1"/>
      <p:bldP spid="7173" grpId="0" animBg="1"/>
      <p:bldP spid="7174" grpId="0" animBg="1"/>
      <p:bldP spid="7175" grpId="0" animBg="1"/>
      <p:bldP spid="7176" grpId="0" animBg="1"/>
      <p:bldP spid="7177" grpId="0" animBg="1"/>
      <p:bldP spid="7178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2537</TotalTime>
  <Words>394</Words>
  <Application>Microsoft Office PowerPoint</Application>
  <PresentationFormat>Экран (4:3)</PresentationFormat>
  <Paragraphs>28</Paragraphs>
  <Slides>26</Slides>
  <Notes>0</Notes>
  <HiddenSlides>0</HiddenSlides>
  <MMClips>27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Arial Black</vt:lpstr>
      <vt:lpstr>Verdana</vt:lpstr>
      <vt:lpstr>Оформление по умолчанию</vt:lpstr>
      <vt:lpstr>ЦВЕТА И ОТЕНКИ  (Играем с цветами)</vt:lpstr>
      <vt:lpstr>Наш мир разноцветный, куда ни глянь все имеет свой собственный цвет или несколько. Есть  множество разных цветов и оттенков.</vt:lpstr>
      <vt:lpstr>Вот так бы выглядел наш мир, если бы было только два цвета - черный и белый. Как было бы скучно жить, правда!? </vt:lpstr>
      <vt:lpstr>Как здорово, что наш мир разноцветный!</vt:lpstr>
      <vt:lpstr>красный, синий, желтый, зеленый, белый, черный.</vt:lpstr>
      <vt:lpstr>Фиолетовый, оранжевый, серый, голубой, коричневый,  розовый</vt:lpstr>
      <vt:lpstr>А какой твой любимый цвет?</vt:lpstr>
      <vt:lpstr>У каждого цвета есть свои оттенки, но это уже другие цвета со своим названием.</vt:lpstr>
      <vt:lpstr>У красного цвета есть такие оттенки - розовый, алый, малиновый, бордовый, вишневый, темно-красный</vt:lpstr>
      <vt:lpstr>У зеленого цвета такие родственные цвета – салатовый, изумрудный, оливковый, цвет хаки, сине-зеленый, бледно-зеленый. </vt:lpstr>
      <vt:lpstr>Синий цвет тоже имеет множество родственных цветов и оттенков. Темно-синий, индиго, сизый, голубой, бирюзовый, бледно-голубой…</vt:lpstr>
      <vt:lpstr>Оттенки оранжевого цвета – персиковый, абрикосовый, золотистый, темно-оранжевый, бежевый, телесный цвет</vt:lpstr>
      <vt:lpstr>У фиолетового цвета такие оттенки - сиреневый, лавандовый, лиловый, темно-пурпуровый, светло-пурпуровый, виноградно-фиолетовый</vt:lpstr>
      <vt:lpstr>А теперь давай поиграем с цветами. Возьми чистый лист бумаги, кисточку и краски – красную,  синюю, желтую, черную и белую. Теперь внимательно смотри, как мы будем из этих цветов  делать новую краску.</vt:lpstr>
      <vt:lpstr>Запомни, если в краску добавляешь белый цвет, она становится светлее</vt:lpstr>
      <vt:lpstr>А  если в краску добавляешь черный цвет, то краска становится темнее</vt:lpstr>
      <vt:lpstr>Если в черный добавим белый цвет, получим серую краску</vt:lpstr>
      <vt:lpstr>Если смешаем в равных пропорциях синюю и желтую краску получим зеленый цвет.</vt:lpstr>
      <vt:lpstr>Если же возьмем одну каплю синего и три капли желтого цвета -  получим салатовый цвет.</vt:lpstr>
      <vt:lpstr>Если смешаем две синих и две красных капли красок   получим фиолетовый цвет.</vt:lpstr>
      <vt:lpstr>Возьмем одну синюю и три красных капли красок   получится бордовый цвет.</vt:lpstr>
      <vt:lpstr>А если красный смешаем с желтым, то будет оранжевая краска.</vt:lpstr>
      <vt:lpstr>Возьмем 2 желтых капли, 1 красную и одну синюю – получим бежевый цвет.</vt:lpstr>
      <vt:lpstr>Серую краску можно получить если смешать 2 капли синего цвета, 1 каплю красного и 1 каплю желтого цвета</vt:lpstr>
      <vt:lpstr>Поиграй сам с цветами!  Нужно брать прозрачные квадратики снизу и накладывать на три верхних квадрата</vt:lpstr>
      <vt:lpstr>У тебя получатся разные цвета  и оттенки!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ИГРАЕМ С ЦВЕТАМИ</dc:title>
  <dc:creator>viki</dc:creator>
  <cp:lastModifiedBy>Виктория</cp:lastModifiedBy>
  <cp:revision>34</cp:revision>
  <dcterms:created xsi:type="dcterms:W3CDTF">2007-04-13T17:49:02Z</dcterms:created>
  <dcterms:modified xsi:type="dcterms:W3CDTF">2020-12-02T07:50:16Z</dcterms:modified>
</cp:coreProperties>
</file>