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60" r:id="rId4"/>
    <p:sldId id="261" r:id="rId5"/>
    <p:sldId id="264" r:id="rId6"/>
    <p:sldId id="265" r:id="rId7"/>
    <p:sldId id="267" r:id="rId8"/>
    <p:sldId id="268" r:id="rId9"/>
    <p:sldId id="283" r:id="rId10"/>
    <p:sldId id="271" r:id="rId11"/>
    <p:sldId id="272" r:id="rId12"/>
    <p:sldId id="273" r:id="rId13"/>
    <p:sldId id="280" r:id="rId14"/>
    <p:sldId id="266" r:id="rId15"/>
    <p:sldId id="284" r:id="rId16"/>
    <p:sldId id="277" r:id="rId17"/>
    <p:sldId id="285" r:id="rId18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A3A2CC-5BC3-485C-B8DA-00B65AC3A2EB}">
          <p14:sldIdLst>
            <p14:sldId id="256"/>
            <p14:sldId id="257"/>
            <p14:sldId id="260"/>
            <p14:sldId id="261"/>
            <p14:sldId id="264"/>
            <p14:sldId id="265"/>
            <p14:sldId id="267"/>
            <p14:sldId id="268"/>
            <p14:sldId id="283"/>
            <p14:sldId id="271"/>
            <p14:sldId id="272"/>
            <p14:sldId id="273"/>
            <p14:sldId id="280"/>
            <p14:sldId id="266"/>
            <p14:sldId id="284"/>
            <p14:sldId id="277"/>
            <p14:sldId id="28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7D8C10-1164-4550-993B-CD3E07D7B8B1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7DB0B-2801-43DD-85C0-34246B2AE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598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7DB0B-2801-43DD-85C0-34246B2AE520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0803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764704"/>
            <a:ext cx="6172200" cy="30243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«ИЗМЕНЕНИЯ В АТТЕСТАЦИИ ПЕДАГОГОВ ДОУ»  </a:t>
            </a:r>
            <a:br>
              <a:rPr lang="ru-RU" dirty="0" smtClean="0"/>
            </a:br>
            <a:r>
              <a:rPr lang="ru-RU" sz="2000" i="1" dirty="0" smtClean="0"/>
              <a:t>(консультация для педагогов ДОУ)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2020г.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56755"/>
              </p:ext>
            </p:extLst>
          </p:nvPr>
        </p:nvGraphicFramePr>
        <p:xfrm>
          <a:off x="4095750" y="4848225"/>
          <a:ext cx="4638675" cy="957039"/>
        </p:xfrm>
        <a:graphic>
          <a:graphicData uri="http://schemas.openxmlformats.org/drawingml/2006/table">
            <a:tbl>
              <a:tblPr/>
              <a:tblGrid>
                <a:gridCol w="4638675"/>
              </a:tblGrid>
              <a:tr h="957039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СТУПАКОВА </a:t>
                      </a:r>
                      <a:r>
                        <a:rPr lang="ru-RU" baseline="0" dirty="0" smtClean="0"/>
                        <a:t>В.И., старший воспитатель ГБДОУ № 85 Приморского района Санкт-Петербурга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5916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690115"/>
              </p:ext>
            </p:extLst>
          </p:nvPr>
        </p:nvGraphicFramePr>
        <p:xfrm>
          <a:off x="611559" y="260648"/>
          <a:ext cx="8136905" cy="6219190"/>
        </p:xfrm>
        <a:graphic>
          <a:graphicData uri="http://schemas.openxmlformats.org/drawingml/2006/table">
            <a:tbl>
              <a:tblPr firstRow="1" bandRow="1"/>
              <a:tblGrid>
                <a:gridCol w="720081"/>
                <a:gridCol w="2934631"/>
                <a:gridCol w="1172266"/>
                <a:gridCol w="3309927"/>
              </a:tblGrid>
              <a:tr h="1634827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794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2.7</a:t>
                      </a:r>
                    </a:p>
                  </a:txBody>
                  <a:tcPr marL="0" marR="0" marT="1651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8580" marR="14414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Использование  электронных  образовательных</a:t>
                      </a:r>
                      <a:r>
                        <a:rPr sz="24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ресурсов  (ЭОР) в </a:t>
                      </a:r>
                      <a:r>
                        <a:rPr sz="2400" spc="-15" dirty="0">
                          <a:latin typeface="Times New Roman"/>
                          <a:cs typeface="Times New Roman"/>
                        </a:rPr>
                        <a:t>образовательном  </a:t>
                      </a:r>
                      <a:r>
                        <a:rPr sz="2400" spc="5" dirty="0">
                          <a:latin typeface="Times New Roman"/>
                          <a:cs typeface="Times New Roman"/>
                        </a:rPr>
                        <a:t>процессе: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sz="2400" spc="-10" dirty="0" err="1" smtClean="0">
                          <a:latin typeface="Times New Roman"/>
                          <a:cs typeface="Times New Roman"/>
                        </a:rPr>
                        <a:t>созданных</a:t>
                      </a:r>
                      <a:r>
                        <a:rPr sz="2400" spc="-2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самостоятельно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40029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  <a:p>
                      <a:pPr marL="240029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  <a:p>
                      <a:pPr marL="240029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  <a:p>
                      <a:pPr marL="240029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sz="2400" dirty="0" smtClean="0">
                          <a:latin typeface="Times New Roman"/>
                          <a:cs typeface="Times New Roman"/>
                        </a:rPr>
                        <a:t>15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7945" marR="183515" algn="just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Скриншоты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страниц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сайтов,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презентация к  1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занятию, </a:t>
                      </a:r>
                      <a:r>
                        <a:rPr sz="2400" spc="-15" dirty="0">
                          <a:latin typeface="Times New Roman"/>
                          <a:cs typeface="Times New Roman"/>
                        </a:rPr>
                        <a:t>проводимому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использованием  </a:t>
                      </a:r>
                      <a:r>
                        <a:rPr sz="2400" spc="-75" dirty="0">
                          <a:latin typeface="Times New Roman"/>
                          <a:cs typeface="Times New Roman"/>
                        </a:rPr>
                        <a:t>ЭОР.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05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lang="ru-RU" sz="2400" spc="-5" dirty="0" smtClean="0">
                          <a:latin typeface="Times New Roman"/>
                          <a:cs typeface="Times New Roman"/>
                        </a:rPr>
                        <a:t>наличие 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страницы </a:t>
                      </a:r>
                      <a:r>
                        <a:rPr lang="ru-RU" sz="2400" spc="-5" dirty="0" smtClean="0">
                          <a:latin typeface="Times New Roman"/>
                          <a:cs typeface="Times New Roman"/>
                        </a:rPr>
                        <a:t>на  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сайте </a:t>
                      </a:r>
                      <a:r>
                        <a:rPr lang="ru-RU" sz="2400" spc="-15" dirty="0" smtClean="0">
                          <a:latin typeface="Times New Roman"/>
                          <a:cs typeface="Times New Roman"/>
                        </a:rPr>
                        <a:t>образовательного  </a:t>
                      </a:r>
                      <a:r>
                        <a:rPr lang="ru-RU" sz="2400" spc="-5" dirty="0" smtClean="0">
                          <a:latin typeface="Times New Roman"/>
                          <a:cs typeface="Times New Roman"/>
                        </a:rPr>
                        <a:t>учреждения 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lang="ru-RU" sz="2400" spc="-1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др.</a:t>
                      </a: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40029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6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10</a:t>
                      </a:r>
                    </a:p>
                    <a:p>
                      <a:pPr marL="240029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8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8580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854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40029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854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0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8580" marR="536575" algn="ctr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 Было: самостоятельно - 10</a:t>
                      </a:r>
                      <a:r>
                        <a:rPr lang="ru-RU" sz="2400" baseline="0" dirty="0" smtClean="0">
                          <a:latin typeface="Times New Roman"/>
                          <a:cs typeface="Times New Roman"/>
                        </a:rPr>
                        <a:t>        </a:t>
                      </a:r>
                    </a:p>
                    <a:p>
                      <a:pPr marL="68580" marR="536575" algn="ctr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lang="ru-RU" sz="2400" baseline="0" dirty="0" smtClean="0">
                          <a:latin typeface="Times New Roman"/>
                          <a:cs typeface="Times New Roman"/>
                        </a:rPr>
                        <a:t>   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Лицензионные ЭОР - убрали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638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40029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854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8407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52957"/>
              </p:ext>
            </p:extLst>
          </p:nvPr>
        </p:nvGraphicFramePr>
        <p:xfrm>
          <a:off x="467543" y="476672"/>
          <a:ext cx="8280920" cy="5866447"/>
        </p:xfrm>
        <a:graphic>
          <a:graphicData uri="http://schemas.openxmlformats.org/drawingml/2006/table">
            <a:tbl>
              <a:tblPr firstRow="1" bandRow="1"/>
              <a:tblGrid>
                <a:gridCol w="821248"/>
                <a:gridCol w="2463745"/>
                <a:gridCol w="821248"/>
                <a:gridCol w="4174679"/>
              </a:tblGrid>
              <a:tr h="245134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2000" spc="20" dirty="0">
                          <a:latin typeface="Times New Roman"/>
                          <a:cs typeface="Times New Roman"/>
                        </a:rPr>
                        <a:t>2.10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46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8580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Участие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реализации</a:t>
                      </a:r>
                    </a:p>
                    <a:p>
                      <a:pPr marL="68580" marR="192405">
                        <a:lnSpc>
                          <a:spcPct val="106200"/>
                        </a:lnSpc>
                        <a:spcBef>
                          <a:spcPts val="5"/>
                        </a:spcBef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образовательных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программ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экспериментальных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8580" marR="524510">
                        <a:lnSpc>
                          <a:spcPct val="106200"/>
                        </a:lnSpc>
                        <a:spcBef>
                          <a:spcPts val="1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площадок,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лабораторий, 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ресурсных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центров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районного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 уровня</a:t>
                      </a:r>
                    </a:p>
                  </a:txBody>
                  <a:tcPr marL="0" marR="0" marT="146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ru-RU" sz="20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ru-RU" sz="20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ru-RU" sz="20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ru-RU" sz="8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ru-RU" sz="8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794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2000" spc="-25" dirty="0">
                          <a:latin typeface="Times New Roman"/>
                          <a:cs typeface="Times New Roman"/>
                        </a:rPr>
                        <a:t>Копия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приказа</a:t>
                      </a:r>
                      <a:r>
                        <a:rPr sz="20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(распоряжения)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7945" marR="1933575">
                        <a:lnSpc>
                          <a:spcPct val="106200"/>
                        </a:lnSpc>
                        <a:spcBef>
                          <a:spcPts val="5"/>
                        </a:spcBef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исполнительного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органа 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государственной</a:t>
                      </a:r>
                      <a:r>
                        <a:rPr sz="2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власти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7945" marR="349885">
                        <a:lnSpc>
                          <a:spcPct val="106200"/>
                        </a:lnSpc>
                        <a:spcBef>
                          <a:spcPts val="10"/>
                        </a:spcBef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соответствующего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уровня о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переводе  образовательного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учреждения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режим  экспериментальной площадки, 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лаборатории,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ресурсного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центра.</a:t>
                      </a:r>
                    </a:p>
                    <a:p>
                      <a:pPr marL="67945" marR="227329">
                        <a:lnSpc>
                          <a:spcPct val="106400"/>
                        </a:lnSpc>
                        <a:spcBef>
                          <a:spcPts val="107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Материалы,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подтверждающие </a:t>
                      </a:r>
                      <a:r>
                        <a:rPr sz="2000" spc="-25" dirty="0">
                          <a:latin typeface="Times New Roman"/>
                          <a:cs typeface="Times New Roman"/>
                        </a:rPr>
                        <a:t>результат 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личного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участия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педагога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в реализации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образовательной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программе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экспериментальной </a:t>
                      </a:r>
                      <a:r>
                        <a:rPr sz="2000" spc="-45" dirty="0">
                          <a:latin typeface="Times New Roman"/>
                          <a:cs typeface="Times New Roman"/>
                        </a:rPr>
                        <a:t>площадки,  </a:t>
                      </a:r>
                      <a:r>
                        <a:rPr sz="2000" spc="-55" dirty="0">
                          <a:latin typeface="Times New Roman"/>
                          <a:cs typeface="Times New Roman"/>
                        </a:rPr>
                        <a:t>лаборатории, </a:t>
                      </a:r>
                      <a:r>
                        <a:rPr sz="2000" spc="-50" dirty="0">
                          <a:latin typeface="Times New Roman"/>
                          <a:cs typeface="Times New Roman"/>
                        </a:rPr>
                        <a:t>ресурсного</a:t>
                      </a:r>
                      <a:r>
                        <a:rPr sz="2000" spc="-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45" dirty="0">
                          <a:latin typeface="Times New Roman"/>
                          <a:cs typeface="Times New Roman"/>
                        </a:rPr>
                        <a:t>центра.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46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619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8580">
                        <a:lnSpc>
                          <a:spcPct val="100000"/>
                        </a:lnSpc>
                        <a:spcBef>
                          <a:spcPts val="1225"/>
                        </a:spcBef>
                      </a:pPr>
                      <a:r>
                        <a:rPr sz="2000" spc="-25" dirty="0">
                          <a:latin typeface="Times New Roman"/>
                          <a:cs typeface="Times New Roman"/>
                        </a:rPr>
                        <a:t>городского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 уровня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федерального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 уровня</a:t>
                      </a:r>
                    </a:p>
                  </a:txBody>
                  <a:tcPr marL="0" marR="0" marT="15557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225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20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30</a:t>
                      </a:r>
                    </a:p>
                  </a:txBody>
                  <a:tcPr marL="0" marR="0" marT="15557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7945" marR="227329">
                        <a:lnSpc>
                          <a:spcPct val="106400"/>
                        </a:lnSpc>
                        <a:spcBef>
                          <a:spcPts val="107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589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9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858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spc="-5" dirty="0" smtClean="0">
                          <a:solidFill>
                            <a:prstClr val="black"/>
                          </a:solidFill>
                          <a:latin typeface="Times New Roman"/>
                          <a:cs typeface="Times New Roman"/>
                        </a:rPr>
                        <a:t>                            Б</a:t>
                      </a:r>
                      <a:r>
                        <a:rPr lang="ru-RU" sz="2000" spc="5" dirty="0" smtClean="0">
                          <a:solidFill>
                            <a:prstClr val="black"/>
                          </a:solidFill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lang="ru-RU" sz="2000" spc="-5" dirty="0" smtClean="0">
                          <a:solidFill>
                            <a:prstClr val="black"/>
                          </a:solidFill>
                          <a:latin typeface="Times New Roman"/>
                          <a:cs typeface="Times New Roman"/>
                        </a:rPr>
                        <a:t>ло: 5 / 10 / 15</a:t>
                      </a:r>
                    </a:p>
                    <a:p>
                      <a:pPr marL="6858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prstClr val="black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5557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5557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67945" marR="227329">
                        <a:lnSpc>
                          <a:spcPct val="106400"/>
                        </a:lnSpc>
                        <a:spcBef>
                          <a:spcPts val="107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460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614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330471"/>
              </p:ext>
            </p:extLst>
          </p:nvPr>
        </p:nvGraphicFramePr>
        <p:xfrm>
          <a:off x="611559" y="332656"/>
          <a:ext cx="8280921" cy="4630932"/>
        </p:xfrm>
        <a:graphic>
          <a:graphicData uri="http://schemas.openxmlformats.org/drawingml/2006/table">
            <a:tbl>
              <a:tblPr firstRow="1" bandRow="1"/>
              <a:tblGrid>
                <a:gridCol w="487113"/>
                <a:gridCol w="2922677"/>
                <a:gridCol w="904639"/>
                <a:gridCol w="2814364"/>
                <a:gridCol w="1152128"/>
              </a:tblGrid>
              <a:tr h="213829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794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4.2</a:t>
                      </a:r>
                    </a:p>
                  </a:txBody>
                  <a:tcPr marL="0" marR="0" marT="12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7945" marR="160020">
                        <a:lnSpc>
                          <a:spcPts val="2290"/>
                        </a:lnSpc>
                        <a:spcBef>
                          <a:spcPts val="70"/>
                        </a:spcBef>
                      </a:pP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Грамоты,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благодарности,  благодарственные письма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20" dirty="0" err="1" smtClean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lang="ru-RU" sz="2000" spc="0" baseline="0" dirty="0" smtClean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2000" spc="-5" dirty="0" err="1" smtClean="0">
                          <a:latin typeface="Times New Roman"/>
                          <a:cs typeface="Times New Roman"/>
                        </a:rPr>
                        <a:t>числе</a:t>
                      </a:r>
                      <a:r>
                        <a:rPr sz="2000" spc="-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общественных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организаций  за успехи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профессиональной</a:t>
                      </a: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деятельности:</a:t>
                      </a:r>
                    </a:p>
                  </a:txBody>
                  <a:tcPr marL="0" marR="0" marT="889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8580" marR="533400">
                        <a:lnSpc>
                          <a:spcPts val="2290"/>
                        </a:lnSpc>
                        <a:spcBef>
                          <a:spcPts val="70"/>
                        </a:spcBef>
                      </a:pP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Копии </a:t>
                      </a:r>
                      <a:r>
                        <a:rPr sz="2000" spc="-30" dirty="0">
                          <a:latin typeface="Times New Roman"/>
                          <a:cs typeface="Times New Roman"/>
                        </a:rPr>
                        <a:t>грамот, 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благодарностей,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8580" marR="363855">
                        <a:lnSpc>
                          <a:spcPts val="2290"/>
                        </a:lnSpc>
                      </a:pP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благодарственных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писем,  заверенные</a:t>
                      </a:r>
                      <a:r>
                        <a:rPr sz="2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работодателем.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452120" indent="85725" algn="ctr">
                        <a:lnSpc>
                          <a:spcPts val="2290"/>
                        </a:lnSpc>
                        <a:spcBef>
                          <a:spcPts val="7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600" spc="-5" dirty="0" err="1" smtClean="0">
                          <a:latin typeface="Times New Roman"/>
                          <a:cs typeface="Times New Roman"/>
                        </a:rPr>
                        <a:t>межат</a:t>
                      </a:r>
                      <a:endParaRPr lang="ru-RU" sz="1600" spc="-5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452120" indent="85725" algn="ctr">
                        <a:lnSpc>
                          <a:spcPts val="2290"/>
                        </a:lnSpc>
                        <a:spcBef>
                          <a:spcPts val="70"/>
                        </a:spcBef>
                      </a:pPr>
                      <a:r>
                        <a:rPr sz="1600" spc="-5" dirty="0" err="1" smtClean="0">
                          <a:latin typeface="Times New Roman"/>
                          <a:cs typeface="Times New Roman"/>
                        </a:rPr>
                        <a:t>тестацион</a:t>
                      </a: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sz="1600" spc="-5" dirty="0" smtClean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600" spc="-15" dirty="0" err="1" smtClean="0">
                          <a:latin typeface="Times New Roman"/>
                          <a:cs typeface="Times New Roman"/>
                        </a:rPr>
                        <a:t>период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3090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7945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районный (муниципальный) уровень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39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0" marR="0" marT="139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729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7945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2000" spc="-25" dirty="0">
                          <a:latin typeface="Times New Roman"/>
                          <a:cs typeface="Times New Roman"/>
                        </a:rPr>
                        <a:t>городской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уровень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90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15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390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673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7945">
                        <a:lnSpc>
                          <a:spcPts val="2085"/>
                        </a:lnSpc>
                        <a:spcBef>
                          <a:spcPts val="1095"/>
                        </a:spcBef>
                      </a:pPr>
                      <a:r>
                        <a:rPr sz="2000" dirty="0" err="1">
                          <a:latin typeface="Times New Roman"/>
                          <a:cs typeface="Times New Roman"/>
                        </a:rPr>
                        <a:t>всероссийский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 err="1" smtClean="0">
                          <a:latin typeface="Times New Roman"/>
                          <a:cs typeface="Times New Roman"/>
                        </a:rPr>
                        <a:t>уровень</a:t>
                      </a:r>
                      <a:endParaRPr lang="ru-RU" sz="2000" spc="-5" dirty="0" smtClean="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2085"/>
                        </a:lnSpc>
                        <a:spcBef>
                          <a:spcPts val="1095"/>
                        </a:spcBef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90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085"/>
                        </a:lnSpc>
                        <a:spcBef>
                          <a:spcPts val="1095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20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390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6732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67945">
                        <a:lnSpc>
                          <a:spcPts val="2085"/>
                        </a:lnSpc>
                        <a:spcBef>
                          <a:spcPts val="109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3906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085"/>
                        </a:lnSpc>
                        <a:spcBef>
                          <a:spcPts val="109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390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4048713" y="4232171"/>
            <a:ext cx="600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>
                <a:solidFill>
                  <a:prstClr val="black"/>
                </a:solidFill>
                <a:latin typeface="Times New Roman"/>
                <a:cs typeface="Times New Roman"/>
              </a:rPr>
              <a:t>Было:</a:t>
            </a:r>
            <a:endParaRPr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6" name="object 5"/>
          <p:cNvSpPr txBox="1"/>
          <p:nvPr/>
        </p:nvSpPr>
        <p:spPr>
          <a:xfrm>
            <a:off x="5030800" y="4232171"/>
            <a:ext cx="9556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prstClr val="black"/>
                </a:solidFill>
                <a:latin typeface="Times New Roman"/>
                <a:cs typeface="Times New Roman"/>
              </a:rPr>
              <a:t>5 / 10 /</a:t>
            </a:r>
            <a:r>
              <a:rPr spc="-8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prstClr val="black"/>
                </a:solidFill>
                <a:latin typeface="Times New Roman"/>
                <a:cs typeface="Times New Roman"/>
              </a:rPr>
              <a:t>20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046821"/>
              </p:ext>
            </p:extLst>
          </p:nvPr>
        </p:nvGraphicFramePr>
        <p:xfrm>
          <a:off x="611560" y="4581128"/>
          <a:ext cx="8280920" cy="1696402"/>
        </p:xfrm>
        <a:graphic>
          <a:graphicData uri="http://schemas.openxmlformats.org/drawingml/2006/table">
            <a:tbl>
              <a:tblPr firstRow="1" bandRow="1"/>
              <a:tblGrid>
                <a:gridCol w="499711"/>
                <a:gridCol w="2884665"/>
                <a:gridCol w="936104"/>
                <a:gridCol w="3960440"/>
              </a:tblGrid>
              <a:tr h="136247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858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2000" dirty="0" smtClean="0">
                          <a:latin typeface="Times New Roman"/>
                          <a:cs typeface="Times New Roman"/>
                        </a:rPr>
                        <a:t>4.3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7945" marR="1385570">
                        <a:lnSpc>
                          <a:spcPts val="2290"/>
                        </a:lnSpc>
                        <a:spcBef>
                          <a:spcPts val="75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Премии</a:t>
                      </a:r>
                      <a:r>
                        <a:rPr sz="20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Правительства 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Санкт-Петербурга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30</a:t>
                      </a:r>
                    </a:p>
                  </a:txBody>
                  <a:tcPr marL="0" marR="0" marT="139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8580" marR="98425">
                        <a:lnSpc>
                          <a:spcPts val="2290"/>
                        </a:lnSpc>
                        <a:spcBef>
                          <a:spcPts val="75"/>
                        </a:spcBef>
                      </a:pPr>
                      <a:r>
                        <a:rPr lang="ru-RU" sz="2000" spc="-20" dirty="0" smtClean="0">
                          <a:latin typeface="Times New Roman"/>
                          <a:cs typeface="Times New Roman"/>
                        </a:rPr>
                        <a:t> Копия сертификата</a:t>
                      </a:r>
                      <a:r>
                        <a:rPr lang="ru-RU" sz="2000" spc="-20" baseline="0" dirty="0" smtClean="0">
                          <a:latin typeface="Times New Roman"/>
                          <a:cs typeface="Times New Roman"/>
                        </a:rPr>
                        <a:t> на получение  премии, заверенная работодателем, Постановление Правительства Санкт-Петербурга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93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7945" marR="1385570" indent="0" algn="ctr" defTabSz="914400" rtl="0" eaLnBrk="1" fontAlgn="auto" latinLnBrk="0" hangingPunct="1">
                        <a:lnSpc>
                          <a:spcPts val="229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spc="5" dirty="0" smtClean="0">
                          <a:solidFill>
                            <a:prstClr val="black"/>
                          </a:solidFill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lang="ru-RU" sz="2000" spc="-5" dirty="0" smtClean="0">
                          <a:solidFill>
                            <a:prstClr val="black"/>
                          </a:solidFill>
                          <a:latin typeface="Times New Roman"/>
                          <a:cs typeface="Times New Roman"/>
                        </a:rPr>
                        <a:t>ыло: 20</a:t>
                      </a:r>
                      <a:endParaRPr lang="ru-RU" sz="2000" dirty="0" smtClean="0">
                        <a:solidFill>
                          <a:prstClr val="black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68580" marR="98425">
                        <a:lnSpc>
                          <a:spcPts val="2290"/>
                        </a:lnSpc>
                        <a:spcBef>
                          <a:spcPts val="75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6935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419873" y="4089500"/>
            <a:ext cx="2683418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/>
                <a:cs typeface="Times New Roman"/>
              </a:rPr>
              <a:t> Было:   </a:t>
            </a:r>
            <a:r>
              <a:rPr dirty="0" smtClean="0">
                <a:solidFill>
                  <a:prstClr val="black"/>
                </a:solidFill>
                <a:latin typeface="Times New Roman"/>
                <a:cs typeface="Times New Roman"/>
              </a:rPr>
              <a:t>20 </a:t>
            </a:r>
            <a:r>
              <a:rPr dirty="0">
                <a:solidFill>
                  <a:prstClr val="black"/>
                </a:solidFill>
                <a:latin typeface="Times New Roman"/>
                <a:cs typeface="Times New Roman"/>
              </a:rPr>
              <a:t>/ 30 /</a:t>
            </a:r>
            <a:r>
              <a:rPr spc="-8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prstClr val="black"/>
                </a:solidFill>
                <a:latin typeface="Times New Roman"/>
                <a:cs typeface="Times New Roman"/>
              </a:rPr>
              <a:t>100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899706"/>
              </p:ext>
            </p:extLst>
          </p:nvPr>
        </p:nvGraphicFramePr>
        <p:xfrm>
          <a:off x="2267744" y="650003"/>
          <a:ext cx="6192688" cy="5690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6004"/>
                <a:gridCol w="1109680"/>
                <a:gridCol w="2157004"/>
              </a:tblGrid>
              <a:tr h="4416155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Награды за успехи в профессиональной деятельности:</a:t>
                      </a: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региональные награды</a:t>
                      </a: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ведомственные награды</a:t>
                      </a: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государственные награды</a:t>
                      </a: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  <a:p>
                      <a:pPr algn="ctr"/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  <a:p>
                      <a:pPr algn="ctr"/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Копии удостоверения,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грамоты, благодарности, заверенные работодателем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27138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Было:  20 / 30 / 100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273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352928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-2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Сумма </a:t>
            </a:r>
            <a:r>
              <a:rPr kumimoji="0" lang="ru-RU" sz="2400" b="1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баллов </a:t>
            </a:r>
            <a:r>
              <a:rPr kumimoji="0" lang="ru-RU" sz="2400" b="1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для </a:t>
            </a:r>
            <a:r>
              <a:rPr kumimoji="0" lang="ru-RU" sz="2400" b="1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определения </a:t>
            </a:r>
            <a:r>
              <a:rPr kumimoji="0" lang="ru-RU" sz="2400" b="1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квалификационной</a:t>
            </a:r>
            <a:r>
              <a:rPr kumimoji="0" lang="ru-RU" sz="2400" b="1" i="0" u="none" strike="noStrike" kern="0" cap="none" spc="-2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категории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199974"/>
              </p:ext>
            </p:extLst>
          </p:nvPr>
        </p:nvGraphicFramePr>
        <p:xfrm>
          <a:off x="323529" y="1295400"/>
          <a:ext cx="8568951" cy="5308600"/>
        </p:xfrm>
        <a:graphic>
          <a:graphicData uri="http://schemas.openxmlformats.org/drawingml/2006/table">
            <a:tbl>
              <a:tblPr/>
              <a:tblGrid>
                <a:gridCol w="2251165"/>
                <a:gridCol w="1670219"/>
                <a:gridCol w="1670219"/>
                <a:gridCol w="1597601"/>
                <a:gridCol w="1379747"/>
              </a:tblGrid>
              <a:tr h="228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lang="ru-RU" sz="1800" b="1" spc="-20" dirty="0" smtClean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lang="ru-RU" sz="1800" b="1" spc="-15" dirty="0" smtClean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lang="ru-RU" sz="1800" b="1" spc="5" dirty="0" smtClean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lang="ru-RU" sz="1800" b="1" spc="-40" dirty="0" smtClean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ог</a:t>
                      </a:r>
                      <a:r>
                        <a:rPr lang="ru-RU" sz="1800" b="1" spc="5" dirty="0" smtClean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lang="ru-RU" sz="1800" b="1" spc="20" dirty="0" smtClean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ки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работники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spc="-15" dirty="0" smtClean="0">
                          <a:latin typeface="Times New Roman"/>
                          <a:cs typeface="Times New Roman"/>
                        </a:rPr>
                        <a:t>Количество</a:t>
                      </a:r>
                      <a:r>
                        <a:rPr lang="ru-RU" sz="1800" b="1" spc="-5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баллов  на </a:t>
                      </a:r>
                      <a:r>
                        <a:rPr lang="ru-RU" sz="1800" b="1" spc="-15" dirty="0" smtClean="0">
                          <a:latin typeface="Times New Roman"/>
                          <a:cs typeface="Times New Roman"/>
                        </a:rPr>
                        <a:t>первую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 КК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85"/>
                        </a:lnSpc>
                      </a:pP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Было</a:t>
                      </a: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spc="-15" dirty="0" smtClean="0">
                          <a:latin typeface="Times New Roman"/>
                          <a:cs typeface="Times New Roman"/>
                        </a:rPr>
                        <a:t>Количество</a:t>
                      </a:r>
                      <a:r>
                        <a:rPr lang="ru-RU" sz="1800" b="1" spc="-5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баллов  на высшую КК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Было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Старший  </a:t>
                      </a:r>
                      <a:r>
                        <a:rPr lang="ru-RU" sz="1800" b="1" spc="-25" dirty="0" smtClean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lang="ru-RU" sz="1800" b="1" spc="5" dirty="0" smtClean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пи</a:t>
                      </a:r>
                      <a:r>
                        <a:rPr lang="ru-RU" sz="1800" b="1" spc="25" dirty="0" smtClean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lang="ru-RU" sz="1800" b="1" spc="-50" dirty="0" smtClean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lang="ru-RU" sz="1800" b="1" spc="5" dirty="0" smtClean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ь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lang="ru-RU" sz="1800" spc="-15" dirty="0" smtClean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lang="ru-RU" sz="1800" spc="0" baseline="0" dirty="0" smtClean="0">
                          <a:latin typeface="Times New Roman"/>
                          <a:cs typeface="Times New Roman"/>
                        </a:rPr>
                        <a:t> 100 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265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1663" indent="-601663">
                        <a:lnSpc>
                          <a:spcPts val="210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От 130 до</a:t>
                      </a:r>
                      <a:r>
                        <a:rPr lang="ru-RU" sz="1800" spc="-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295</a:t>
                      </a:r>
                    </a:p>
                    <a:p>
                      <a:pPr algn="ctr">
                        <a:lnSpc>
                          <a:spcPts val="2185"/>
                        </a:lnSpc>
                      </a:pP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265 и</a:t>
                      </a:r>
                      <a:r>
                        <a:rPr lang="ru-RU" sz="1800" spc="-1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выше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295 и</a:t>
                      </a:r>
                      <a:r>
                        <a:rPr lang="ru-RU" sz="1800" spc="-3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выше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Воспитатель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lang="ru-RU" sz="1800" spc="-15" dirty="0" smtClean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lang="ru-RU" sz="1800" spc="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90</a:t>
                      </a:r>
                      <a:r>
                        <a:rPr lang="ru-RU" sz="1800" baseline="0" dirty="0" smtClean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240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1663" indent="-601663">
                        <a:lnSpc>
                          <a:spcPts val="2095"/>
                        </a:lnSpc>
                      </a:pPr>
                      <a:r>
                        <a:rPr lang="ru-RU" sz="1800" spc="-15" dirty="0" smtClean="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lang="ru-RU" sz="1800" spc="-1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120</a:t>
                      </a:r>
                      <a:r>
                        <a:rPr lang="ru-RU" sz="180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lang="ru-RU" sz="1800" spc="-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270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240 и</a:t>
                      </a:r>
                      <a:r>
                        <a:rPr lang="ru-RU" sz="1800" spc="-1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выше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270 и</a:t>
                      </a:r>
                      <a:r>
                        <a:rPr lang="ru-RU" sz="1800" spc="-3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выше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spc="-30" dirty="0" smtClean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lang="ru-RU" sz="1800" b="1" spc="5" dirty="0" smtClean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lang="ru-RU" sz="1800" b="1" spc="-25" dirty="0" smtClean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lang="ru-RU" sz="1800" b="1" spc="15" dirty="0" smtClean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ный  </a:t>
                      </a:r>
                      <a:r>
                        <a:rPr lang="ru-RU" sz="1800" b="1" spc="-15" dirty="0" smtClean="0">
                          <a:latin typeface="Times New Roman"/>
                          <a:cs typeface="Times New Roman"/>
                        </a:rPr>
                        <a:t>руководитель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lang="ru-RU" sz="1800" spc="-15" dirty="0" smtClean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lang="ru-RU" sz="1800" spc="0" baseline="0" dirty="0" smtClean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90</a:t>
                      </a:r>
                      <a:r>
                        <a:rPr lang="ru-RU" sz="180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240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1663" indent="-601663">
                        <a:lnSpc>
                          <a:spcPts val="2100"/>
                        </a:lnSpc>
                      </a:pPr>
                      <a:r>
                        <a:rPr lang="ru-RU" sz="1800" spc="-15" dirty="0" smtClean="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lang="ru-RU" sz="1800" spc="-1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120</a:t>
                      </a:r>
                      <a:r>
                        <a:rPr lang="ru-RU" sz="1800" baseline="0" dirty="0" smtClean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lang="ru-RU" sz="1800" spc="-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270</a:t>
                      </a:r>
                    </a:p>
                    <a:p>
                      <a:pPr algn="ctr">
                        <a:lnSpc>
                          <a:spcPts val="2185"/>
                        </a:lnSpc>
                      </a:pP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240 и</a:t>
                      </a:r>
                      <a:r>
                        <a:rPr lang="ru-RU" sz="1800" spc="-1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выше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270 и</a:t>
                      </a:r>
                      <a:r>
                        <a:rPr lang="ru-RU" sz="1800" spc="-3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выше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Учитель-</a:t>
                      </a: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логопед,  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учитель-</a:t>
                      </a:r>
                      <a:r>
                        <a:rPr lang="ru-RU" sz="1800" b="1" spc="-15" dirty="0" smtClean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lang="ru-RU" sz="1800" b="1" spc="20" dirty="0" smtClean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lang="ru-RU" sz="1800" b="1" spc="10" dirty="0" smtClean="0">
                          <a:latin typeface="Times New Roman"/>
                          <a:cs typeface="Times New Roman"/>
                        </a:rPr>
                        <a:t>ф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lang="ru-RU" sz="1800" b="1" spc="-5" dirty="0" smtClean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lang="ru-RU" sz="1800" b="1" spc="-25" dirty="0" smtClean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lang="ru-RU" sz="1800" b="1" spc="-30" dirty="0" smtClean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lang="ru-RU" sz="1800" b="1" spc="5" dirty="0" smtClean="0">
                          <a:latin typeface="Times New Roman"/>
                          <a:cs typeface="Times New Roman"/>
                        </a:rPr>
                        <a:t>ло</a:t>
                      </a:r>
                      <a:r>
                        <a:rPr lang="ru-RU" sz="1800" b="1" spc="-229" dirty="0" smtClean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,  </a:t>
                      </a: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логопед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90 до 225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85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От110 до 245</a:t>
                      </a: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225 и выше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245 и вше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Инструктор по физической культуре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90 до</a:t>
                      </a:r>
                      <a:r>
                        <a:rPr lang="ru-RU" baseline="0" dirty="0" smtClean="0"/>
                        <a:t> 240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85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От 120 до 270</a:t>
                      </a: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240 и выше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270 и выше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Педагог -  психолог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90 до 160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85"/>
                        </a:lnSpc>
                      </a:pP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420 и выше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8097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7" cy="6370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2700" lvl="0">
              <a:spcBef>
                <a:spcPts val="100"/>
              </a:spcBef>
            </a:pPr>
            <a:r>
              <a:rPr lang="ru-RU" sz="24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ИЗМЕНЕНО</a:t>
            </a:r>
            <a:r>
              <a:rPr lang="ru-RU" sz="20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: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20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Абзац </a:t>
            </a:r>
            <a:r>
              <a:rPr lang="ru-RU" sz="2400" spc="20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400" spc="-1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второй </a:t>
            </a:r>
            <a:r>
              <a:rPr lang="ru-RU" sz="2400" spc="2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пункта </a:t>
            </a:r>
            <a:r>
              <a:rPr lang="ru-RU" sz="2400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2.6.2   </a:t>
            </a:r>
          </a:p>
          <a:p>
            <a:pPr marL="12700" lvl="0" algn="just">
              <a:spcBef>
                <a:spcPts val="100"/>
              </a:spcBef>
            </a:pPr>
            <a:r>
              <a:rPr lang="ru-RU" sz="2400" spc="-1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Административного регламента 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изложить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следующей</a:t>
            </a:r>
            <a:r>
              <a:rPr lang="ru-RU" sz="2400" spc="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редакции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: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«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При 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подготовке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индивидуальной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папки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к</a:t>
            </a:r>
            <a:r>
              <a:rPr lang="ru-RU" sz="2400" spc="3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подаче</a:t>
            </a:r>
            <a:r>
              <a:rPr lang="ru-RU" sz="2400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:</a:t>
            </a:r>
            <a:endParaRPr lang="ru-RU" sz="24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96520" lvl="0" algn="just">
              <a:spcBef>
                <a:spcPts val="5"/>
              </a:spcBef>
              <a:tabLst>
                <a:tab pos="277495" algn="l"/>
                <a:tab pos="915669" algn="l"/>
                <a:tab pos="1209675" algn="l"/>
                <a:tab pos="1447800" algn="l"/>
                <a:tab pos="1572260" algn="l"/>
                <a:tab pos="2554605" algn="l"/>
                <a:tab pos="3255010" algn="l"/>
                <a:tab pos="3571240" algn="l"/>
                <a:tab pos="3832860" algn="l"/>
                <a:tab pos="3975735" algn="l"/>
                <a:tab pos="4250055" algn="l"/>
                <a:tab pos="4575175" algn="l"/>
                <a:tab pos="5665470" algn="l"/>
                <a:tab pos="5923280" algn="l"/>
                <a:tab pos="6026785" algn="l"/>
                <a:tab pos="6136640" algn="l"/>
                <a:tab pos="6600190" algn="l"/>
                <a:tab pos="6940550" algn="l"/>
                <a:tab pos="7409180" algn="l"/>
                <a:tab pos="7444105" algn="l"/>
                <a:tab pos="7962265" algn="l"/>
                <a:tab pos="8115934" algn="l"/>
                <a:tab pos="8364855" algn="l"/>
                <a:tab pos="8437245" algn="l"/>
                <a:tab pos="8938895" algn="l"/>
                <a:tab pos="8964295" algn="l"/>
                <a:tab pos="9532620" algn="l"/>
                <a:tab pos="9829800" algn="l"/>
                <a:tab pos="10200640" algn="l"/>
                <a:tab pos="10455910" algn="l"/>
                <a:tab pos="11048365" algn="l"/>
              </a:tabLst>
            </a:pPr>
            <a:r>
              <a:rPr lang="ru-RU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в	СПб	</a:t>
            </a:r>
            <a:r>
              <a:rPr lang="ru-RU" sz="24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ГКУ	</a:t>
            </a:r>
            <a:r>
              <a:rPr lang="ru-RU" sz="2400" b="1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«Центр </a:t>
            </a:r>
            <a:r>
              <a:rPr lang="ru-RU" sz="24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аттестации 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и </a:t>
            </a:r>
            <a:r>
              <a:rPr lang="ru-RU" sz="24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мониторинга»</a:t>
            </a:r>
            <a:r>
              <a:rPr lang="ru-RU" sz="24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необходимо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2400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учитывать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, что документы, 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содержащиеся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индивидуальной </a:t>
            </a:r>
            <a:r>
              <a:rPr lang="ru-RU" sz="2400" spc="-20" dirty="0">
                <a:solidFill>
                  <a:prstClr val="black"/>
                </a:solidFill>
                <a:latin typeface="Times New Roman"/>
                <a:cs typeface="Times New Roman"/>
              </a:rPr>
              <a:t>папке,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должны быть оформлены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виде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единого </a:t>
            </a:r>
            <a:r>
              <a:rPr lang="ru-RU" sz="2400" spc="-20" dirty="0">
                <a:solidFill>
                  <a:prstClr val="black"/>
                </a:solidFill>
                <a:latin typeface="Times New Roman"/>
                <a:cs typeface="Times New Roman"/>
              </a:rPr>
              <a:t>комплекта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документов, 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включающего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опись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документов,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оформленную по</a:t>
            </a:r>
            <a:r>
              <a:rPr lang="ru-RU" sz="2400" spc="114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форме,</a:t>
            </a:r>
            <a:r>
              <a:rPr lang="ru-RU" sz="2400" spc="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содержащейся	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приложении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№ 6 к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400" spc="-4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я</a:t>
            </a:r>
            <a:r>
              <a:rPr lang="ru-RU" sz="24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щ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ему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Адм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400" spc="2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4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р</a:t>
            </a:r>
            <a:r>
              <a:rPr lang="ru-RU" sz="2400" spc="-5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в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400" spc="-4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му </a:t>
            </a:r>
            <a:r>
              <a:rPr lang="ru-RU" sz="24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р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</a:t>
            </a:r>
            <a:r>
              <a:rPr lang="ru-RU" sz="2400" spc="-105" dirty="0" smtClean="0">
                <a:solidFill>
                  <a:prstClr val="black"/>
                </a:solidFill>
                <a:latin typeface="Times New Roman"/>
                <a:cs typeface="Times New Roman"/>
              </a:rPr>
              <a:t>г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ламе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нт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у</a:t>
            </a:r>
            <a:r>
              <a:rPr lang="ru-RU" sz="24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(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</a:t>
            </a:r>
            <a:r>
              <a:rPr lang="ru-RU" sz="2400" spc="2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лее - </a:t>
            </a:r>
            <a:r>
              <a:rPr lang="ru-RU" sz="24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пи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сь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10" dirty="0">
                <a:solidFill>
                  <a:prstClr val="black"/>
                </a:solidFill>
                <a:latin typeface="Times New Roman"/>
                <a:cs typeface="Times New Roman"/>
              </a:rPr>
              <a:t>д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spc="-20" dirty="0">
                <a:solidFill>
                  <a:prstClr val="black"/>
                </a:solidFill>
                <a:latin typeface="Times New Roman"/>
                <a:cs typeface="Times New Roman"/>
              </a:rPr>
              <a:t>к</a:t>
            </a:r>
            <a:r>
              <a:rPr lang="ru-RU" sz="2400" spc="-30" dirty="0">
                <a:solidFill>
                  <a:prstClr val="black"/>
                </a:solidFill>
                <a:latin typeface="Times New Roman"/>
                <a:cs typeface="Times New Roman"/>
              </a:rPr>
              <a:t>у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ме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400" spc="5" dirty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), д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л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я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	че</a:t>
            </a:r>
            <a:r>
              <a:rPr lang="ru-RU" sz="2400" spc="-65" dirty="0">
                <a:solidFill>
                  <a:prstClr val="black"/>
                </a:solidFill>
                <a:latin typeface="Times New Roman"/>
                <a:cs typeface="Times New Roman"/>
              </a:rPr>
              <a:t>г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о	</a:t>
            </a:r>
            <a:r>
              <a:rPr lang="ru-RU" sz="24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и 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</a:t>
            </a:r>
            <a:r>
              <a:rPr lang="ru-RU" sz="24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л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жн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ы б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ы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ть прошиты,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пронумерованы</a:t>
            </a:r>
            <a:r>
              <a:rPr lang="ru-RU" sz="2400" spc="15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и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подписаны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уполномоченным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лицом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организации,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осуществляющей 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образовательную</a:t>
            </a:r>
            <a:r>
              <a:rPr lang="ru-RU" sz="2400" spc="5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5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еятельность, 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подпись </a:t>
            </a:r>
            <a:r>
              <a:rPr lang="ru-RU" sz="2400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которого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заверяется	</a:t>
            </a:r>
            <a:r>
              <a:rPr lang="ru-RU" sz="24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печатью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образовательной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организации.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К 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индивидуальной </a:t>
            </a:r>
            <a:r>
              <a:rPr lang="ru-RU" sz="2400" spc="-20" dirty="0">
                <a:solidFill>
                  <a:prstClr val="black"/>
                </a:solidFill>
                <a:latin typeface="Times New Roman"/>
                <a:cs typeface="Times New Roman"/>
              </a:rPr>
              <a:t>папке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должна прикладываться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прошитая и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пронумерованная 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копия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описи 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документов,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заверенная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работодателем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установленном</a:t>
            </a:r>
            <a:r>
              <a:rPr lang="ru-RU" sz="2400" spc="55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порядке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;</a:t>
            </a:r>
            <a:endParaRPr lang="ru-RU" sz="2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5955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6370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2700" marR="365760" lvl="0">
              <a:tabLst>
                <a:tab pos="277495" algn="l"/>
                <a:tab pos="667385" algn="l"/>
                <a:tab pos="1057275" algn="l"/>
                <a:tab pos="1787525" algn="l"/>
                <a:tab pos="2501265" algn="l"/>
                <a:tab pos="3562350" algn="l"/>
                <a:tab pos="3950335" algn="l"/>
                <a:tab pos="4327525" algn="l"/>
                <a:tab pos="4443095" algn="l"/>
                <a:tab pos="5111115" algn="l"/>
                <a:tab pos="5488305" algn="l"/>
                <a:tab pos="5826760" algn="l"/>
                <a:tab pos="6220460" algn="l"/>
                <a:tab pos="6604634" algn="l"/>
                <a:tab pos="7463155" algn="l"/>
                <a:tab pos="7527925" algn="l"/>
                <a:tab pos="7704455" algn="l"/>
                <a:tab pos="7775575" algn="l"/>
                <a:tab pos="10446385" algn="l"/>
              </a:tabLst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в	</a:t>
            </a:r>
            <a:r>
              <a:rPr lang="ru-RU" sz="2400" b="1" spc="-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М</a:t>
            </a:r>
            <a:r>
              <a:rPr lang="ru-RU" sz="2400" b="1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Ф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Ц	</a:t>
            </a:r>
            <a:r>
              <a:rPr lang="ru-RU" sz="24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е</a:t>
            </a:r>
            <a:r>
              <a:rPr lang="ru-RU" sz="2400" b="1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b="1" spc="-85" dirty="0" smtClean="0">
                <a:solidFill>
                  <a:prstClr val="black"/>
                </a:solidFill>
                <a:latin typeface="Times New Roman"/>
                <a:cs typeface="Times New Roman"/>
              </a:rPr>
              <a:t>б</a:t>
            </a:r>
            <a:r>
              <a:rPr lang="ru-RU" sz="2400" b="1" spc="-70" dirty="0" smtClean="0">
                <a:solidFill>
                  <a:prstClr val="black"/>
                </a:solidFill>
                <a:latin typeface="Times New Roman"/>
                <a:cs typeface="Times New Roman"/>
              </a:rPr>
              <a:t>х</a:t>
            </a:r>
            <a:r>
              <a:rPr lang="ru-RU" sz="2400" b="1" spc="-5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b="1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д</a:t>
            </a:r>
            <a:r>
              <a:rPr lang="ru-RU" sz="2400" b="1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400" b="1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м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о	</a:t>
            </a:r>
            <a:r>
              <a:rPr lang="ru-RU" sz="2400" b="1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у</a:t>
            </a:r>
            <a:r>
              <a:rPr lang="ru-RU" sz="2400" b="1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ч</a:t>
            </a:r>
            <a:r>
              <a:rPr lang="ru-RU" sz="24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400" b="1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4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ыв</a:t>
            </a:r>
            <a:r>
              <a:rPr lang="ru-RU" sz="2400" b="1" spc="-55" dirty="0" smtClean="0">
                <a:solidFill>
                  <a:prstClr val="black"/>
                </a:solidFill>
                <a:latin typeface="Times New Roman"/>
                <a:cs typeface="Times New Roman"/>
              </a:rPr>
              <a:t>а</a:t>
            </a:r>
            <a:r>
              <a:rPr lang="ru-RU" sz="24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400" b="1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ь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,	ч</a:t>
            </a:r>
            <a:r>
              <a:rPr lang="ru-RU" sz="2400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	до</a:t>
            </a:r>
            <a:r>
              <a:rPr lang="ru-RU" sz="24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ку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ме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ы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,</a:t>
            </a:r>
          </a:p>
          <a:p>
            <a:pPr marL="12700" marR="365760" lvl="0">
              <a:tabLst>
                <a:tab pos="277495" algn="l"/>
                <a:tab pos="667385" algn="l"/>
                <a:tab pos="1057275" algn="l"/>
                <a:tab pos="1787525" algn="l"/>
                <a:tab pos="2501265" algn="l"/>
                <a:tab pos="3562350" algn="l"/>
                <a:tab pos="3950335" algn="l"/>
                <a:tab pos="4327525" algn="l"/>
                <a:tab pos="4443095" algn="l"/>
                <a:tab pos="5111115" algn="l"/>
                <a:tab pos="5488305" algn="l"/>
                <a:tab pos="5826760" algn="l"/>
                <a:tab pos="6220460" algn="l"/>
                <a:tab pos="6604634" algn="l"/>
                <a:tab pos="7463155" algn="l"/>
                <a:tab pos="7527925" algn="l"/>
                <a:tab pos="7704455" algn="l"/>
                <a:tab pos="7775575" algn="l"/>
                <a:tab pos="10446385" algn="l"/>
              </a:tabLst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400" spc="-5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де</a:t>
            </a:r>
            <a:r>
              <a:rPr lang="ru-RU" sz="24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р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ж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</a:t>
            </a:r>
            <a:r>
              <a:rPr lang="ru-RU" sz="24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щ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400" spc="4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ся	в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ин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в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</a:t>
            </a:r>
            <a:r>
              <a:rPr lang="ru-RU" sz="2400" spc="-30" dirty="0" smtClean="0">
                <a:solidFill>
                  <a:prstClr val="black"/>
                </a:solidFill>
                <a:latin typeface="Times New Roman"/>
                <a:cs typeface="Times New Roman"/>
              </a:rPr>
              <a:t>у</a:t>
            </a:r>
            <a:r>
              <a:rPr lang="ru-RU" sz="2400" spc="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л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ьн</a:t>
            </a:r>
            <a:r>
              <a:rPr lang="ru-RU" sz="24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й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 п</a:t>
            </a:r>
            <a:r>
              <a:rPr lang="ru-RU" sz="2400" spc="-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п</a:t>
            </a:r>
            <a:r>
              <a:rPr lang="ru-RU" sz="2400" spc="-55" dirty="0" smtClean="0">
                <a:solidFill>
                  <a:prstClr val="black"/>
                </a:solidFill>
                <a:latin typeface="Times New Roman"/>
                <a:cs typeface="Times New Roman"/>
              </a:rPr>
              <a:t>к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е,	д</a:t>
            </a:r>
            <a:r>
              <a:rPr lang="ru-RU" sz="2400" spc="-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л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жны  быть заверены	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работодателем,	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иметь	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объем	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не	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более	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15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листов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 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одной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стороны,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прошивать  документы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не</a:t>
            </a:r>
            <a:r>
              <a:rPr lang="ru-RU" sz="24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требуется;</a:t>
            </a:r>
            <a:endParaRPr lang="ru-RU" sz="2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080" lvl="0" indent="12700">
              <a:spcBef>
                <a:spcPts val="10"/>
              </a:spcBef>
              <a:tabLst>
                <a:tab pos="766763" algn="l"/>
                <a:tab pos="1047750" algn="l"/>
                <a:tab pos="1144588" algn="l"/>
                <a:tab pos="1328738" algn="l"/>
                <a:tab pos="1819275" algn="l"/>
                <a:tab pos="1876425" algn="l"/>
                <a:tab pos="2390775" algn="l"/>
                <a:tab pos="2413000" algn="l"/>
                <a:tab pos="2628900" algn="l"/>
                <a:tab pos="2797175" algn="l"/>
                <a:tab pos="3060700" algn="l"/>
                <a:tab pos="3205163" algn="l"/>
                <a:tab pos="3402013" algn="l"/>
                <a:tab pos="3844925" algn="l"/>
                <a:tab pos="3957638" algn="l"/>
                <a:tab pos="4057650" algn="l"/>
                <a:tab pos="4905375" algn="l"/>
                <a:tab pos="5154613" algn="l"/>
                <a:tab pos="5178425" algn="l"/>
                <a:tab pos="5938838" algn="l"/>
                <a:tab pos="6440488" algn="l"/>
                <a:tab pos="7812088" algn="l"/>
                <a:tab pos="8191500" algn="l"/>
                <a:tab pos="8228013" algn="l"/>
                <a:tab pos="9469438" algn="l"/>
                <a:tab pos="9512300" algn="l"/>
                <a:tab pos="9718675" algn="l"/>
                <a:tab pos="9775825" algn="l"/>
                <a:tab pos="10220325" algn="l"/>
                <a:tab pos="10344150" algn="l"/>
              </a:tabLst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в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24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электронной		</a:t>
            </a:r>
            <a:r>
              <a:rPr lang="ru-RU" sz="24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форме,	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в	случае		обращения </a:t>
            </a:r>
            <a:r>
              <a:rPr lang="ru-RU" sz="2400" b="1" spc="2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заявителя </a:t>
            </a:r>
            <a:r>
              <a:rPr lang="ru-RU" sz="2400" b="1" spc="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посредством		</a:t>
            </a:r>
            <a:r>
              <a:rPr lang="ru-RU" sz="2400" b="1" spc="5" dirty="0">
                <a:solidFill>
                  <a:prstClr val="black"/>
                </a:solidFill>
                <a:latin typeface="Times New Roman"/>
                <a:cs typeface="Times New Roman"/>
              </a:rPr>
              <a:t>Портала</a:t>
            </a:r>
            <a:r>
              <a:rPr lang="ru-RU" sz="2400" spc="5" dirty="0">
                <a:solidFill>
                  <a:prstClr val="black"/>
                </a:solidFill>
                <a:latin typeface="Times New Roman"/>
                <a:cs typeface="Times New Roman"/>
              </a:rPr>
              <a:t>, 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необходимо 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учитывать,	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что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документы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,	содержащиеся	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	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индивидуальной </a:t>
            </a:r>
            <a:r>
              <a:rPr lang="ru-RU" sz="2400" spc="5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панке,</a:t>
            </a:r>
            <a:r>
              <a:rPr lang="ru-RU" sz="2400" spc="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направляются	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	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виде		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скан- 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образов.	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Документы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должны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быть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		заверены		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работодателем,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прошивать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документы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предоставлять 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опись	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 не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требуется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.	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Требования,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предъявляемые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к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электронным</a:t>
            </a:r>
            <a:r>
              <a:rPr lang="ru-RU" sz="2400" spc="5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документам: </a:t>
            </a:r>
            <a:r>
              <a:rPr lang="ru-RU" sz="2400" spc="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допустимые 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форматы 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файлов: </a:t>
            </a:r>
            <a:r>
              <a:rPr lang="ru-RU" sz="2400" dirty="0" err="1">
                <a:solidFill>
                  <a:prstClr val="black"/>
                </a:solidFill>
                <a:latin typeface="Times New Roman"/>
                <a:cs typeface="Times New Roman"/>
              </a:rPr>
              <a:t>jpg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, </a:t>
            </a:r>
            <a:r>
              <a:rPr lang="ru-RU" sz="2400" spc="-5" dirty="0" err="1">
                <a:solidFill>
                  <a:prstClr val="black"/>
                </a:solidFill>
                <a:latin typeface="Times New Roman"/>
                <a:cs typeface="Times New Roman"/>
              </a:rPr>
              <a:t>jpeg</a:t>
            </a:r>
            <a:r>
              <a:rPr lang="ru-RU" sz="2400" spc="4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400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/>
                <a:cs typeface="Times New Roman"/>
              </a:rPr>
              <a:t>pdf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;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максимальный</a:t>
            </a:r>
            <a:r>
              <a:rPr lang="ru-RU" sz="2400" spc="25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размер файла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для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	добавления	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к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электронному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заявлению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- 3 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Мб;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каждый отдельный документ должен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быть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загружен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виде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отдельного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файла; наименование файлов 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должно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позволять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идентифицировать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документ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и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количество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страниц в</a:t>
            </a:r>
            <a:r>
              <a:rPr lang="ru-RU" sz="2400" spc="7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документе».</a:t>
            </a:r>
            <a:endParaRPr lang="ru-RU" sz="2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403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564904"/>
            <a:ext cx="5832648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2700" marR="365760" lvl="0" algn="ctr">
              <a:tabLst>
                <a:tab pos="277495" algn="l"/>
                <a:tab pos="667385" algn="l"/>
                <a:tab pos="1057275" algn="l"/>
                <a:tab pos="1787525" algn="l"/>
                <a:tab pos="2501265" algn="l"/>
                <a:tab pos="3562350" algn="l"/>
                <a:tab pos="3950335" algn="l"/>
                <a:tab pos="4327525" algn="l"/>
                <a:tab pos="4443095" algn="l"/>
                <a:tab pos="5111115" algn="l"/>
                <a:tab pos="5488305" algn="l"/>
                <a:tab pos="5826760" algn="l"/>
                <a:tab pos="6220460" algn="l"/>
                <a:tab pos="6604634" algn="l"/>
                <a:tab pos="7463155" algn="l"/>
                <a:tab pos="7527925" algn="l"/>
                <a:tab pos="7704455" algn="l"/>
                <a:tab pos="7775575" algn="l"/>
                <a:tab pos="10446385" algn="l"/>
              </a:tabLst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40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СПАСИБО ЗА  ВНИМАНИЕ!</a:t>
            </a:r>
            <a:endParaRPr lang="ru-RU" sz="40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8200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208912" cy="64017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kern="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 Федеральный закон от 29.12.2012 №273-ФЗ (ред. от 31.07.2020) «Об образовании в Российской Федерации»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Статья 49. Аттестация педагогических работников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1. </a:t>
            </a:r>
            <a:r>
              <a:rPr kumimoji="0" lang="ru-RU" sz="20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Аттестация педагогических </a:t>
            </a:r>
            <a:r>
              <a:rPr kumimoji="0" lang="ru-RU" sz="2000" b="0" i="0" u="none" strike="noStrike" kern="0" cap="none" spc="-1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работников </a:t>
            </a:r>
            <a:r>
              <a:rPr kumimoji="0" lang="ru-RU" sz="20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проводится </a:t>
            </a:r>
            <a:r>
              <a:rPr kumimoji="0" lang="ru-RU" sz="20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в </a:t>
            </a:r>
            <a:r>
              <a:rPr kumimoji="0" lang="ru-RU" sz="20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целях </a:t>
            </a:r>
            <a:r>
              <a:rPr kumimoji="0" lang="ru-RU" sz="2000" b="1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подтверждения соответствия педагогических </a:t>
            </a:r>
            <a:r>
              <a:rPr kumimoji="0" lang="ru-RU" sz="2000" b="1" i="0" u="none" strike="noStrike" kern="0" cap="none" spc="-1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работников  </a:t>
            </a:r>
            <a:r>
              <a:rPr kumimoji="0" lang="ru-RU" sz="2000" b="1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занимаемым ими </a:t>
            </a:r>
            <a:r>
              <a:rPr kumimoji="0" lang="ru-RU" sz="2000" b="1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должностям </a:t>
            </a:r>
            <a:r>
              <a:rPr kumimoji="0" lang="ru-RU" sz="20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на </a:t>
            </a:r>
            <a:r>
              <a:rPr kumimoji="0" lang="ru-RU" sz="20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основе оценки </a:t>
            </a:r>
            <a:r>
              <a:rPr kumimoji="0" lang="ru-RU" sz="20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их </a:t>
            </a:r>
            <a:r>
              <a:rPr kumimoji="0" lang="ru-RU" sz="20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профессиональной деятельности и </a:t>
            </a:r>
            <a:r>
              <a:rPr kumimoji="0" lang="ru-RU" sz="2000" b="1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по </a:t>
            </a:r>
            <a:r>
              <a:rPr kumimoji="0" lang="ru-RU" sz="2000" b="1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желанию педагогических </a:t>
            </a:r>
            <a:r>
              <a:rPr kumimoji="0" lang="ru-RU" sz="2000" b="1" i="0" u="none" strike="noStrike" kern="0" cap="none" spc="-1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работников  </a:t>
            </a:r>
            <a:r>
              <a:rPr kumimoji="0" lang="ru-RU" sz="20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 в целях установления квалификационной категории.</a:t>
            </a:r>
          </a:p>
          <a:p>
            <a:pPr lvl="0">
              <a:defRPr/>
            </a:pPr>
            <a:endParaRPr lang="ru-RU" sz="800" spc="-1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800" spc="-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8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 2</a:t>
            </a:r>
            <a:r>
              <a:rPr lang="ru-RU" sz="8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..  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Проведение а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ттестации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педагогических 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 работников в целях подтверждения соответствия педагогических работников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з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ни</a:t>
            </a:r>
            <a:r>
              <a:rPr lang="ru-RU" sz="20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ма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емы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м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м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</a:t>
            </a:r>
            <a:r>
              <a:rPr lang="ru-RU" sz="2000" spc="-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л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ж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000" spc="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000" spc="-4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я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м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000" spc="-3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у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щ</a:t>
            </a:r>
            <a:r>
              <a:rPr lang="ru-RU" sz="2000" spc="2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0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000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в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ля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</a:t>
            </a:r>
            <a:r>
              <a:rPr lang="ru-RU" sz="2000" spc="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0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я 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  </a:t>
            </a:r>
            <a:r>
              <a:rPr lang="ru-RU" sz="2000" b="1" u="sng" spc="-5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</a:t>
            </a:r>
            <a:r>
              <a:rPr lang="ru-RU" sz="2000" b="1" u="sng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</a:t>
            </a:r>
            <a:r>
              <a:rPr lang="ru-RU" sz="2000" b="1" u="sng" spc="-1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</a:t>
            </a:r>
            <a:r>
              <a:rPr lang="ru-RU" sz="2000" b="1" u="sng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</a:t>
            </a:r>
            <a:r>
              <a:rPr lang="ru-RU" sz="2000" b="1" u="sng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р</a:t>
            </a:r>
            <a:r>
              <a:rPr lang="ru-RU" sz="2000" b="1" u="sng" spc="-10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а</a:t>
            </a:r>
            <a:r>
              <a:rPr lang="ru-RU" sz="2000" b="1" u="sng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з в</a:t>
            </a:r>
            <a:r>
              <a:rPr lang="ru-RU" sz="2000" b="1" u="sng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000" b="1" u="sng" spc="-1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пя</a:t>
            </a:r>
            <a:r>
              <a:rPr lang="ru-RU" sz="2000" b="1" u="sng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ть </a:t>
            </a:r>
            <a:r>
              <a:rPr lang="ru-RU" sz="2000" b="1" u="sng" spc="-1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л</a:t>
            </a:r>
            <a:r>
              <a:rPr lang="ru-RU" sz="2000" b="1" u="sng" spc="-10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е</a:t>
            </a:r>
            <a:r>
              <a:rPr lang="ru-RU" sz="2000" b="1" u="sng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т</a:t>
            </a:r>
            <a:r>
              <a:rPr lang="ru-RU" sz="2000" b="1" u="sng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а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в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е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о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ц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ки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их 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п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р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ф</a:t>
            </a:r>
            <a:r>
              <a:rPr lang="ru-RU" sz="2000" spc="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</a:t>
            </a:r>
            <a:r>
              <a:rPr lang="ru-RU" sz="20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ио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л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ь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ной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д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ят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е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л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ь</a:t>
            </a:r>
            <a:r>
              <a:rPr lang="ru-RU" sz="20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</a:t>
            </a:r>
            <a:r>
              <a:rPr lang="ru-RU" sz="2000" spc="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</a:t>
            </a:r>
            <a:r>
              <a:rPr lang="ru-RU" sz="20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т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и аттестационными комиссиями, самостоятельно формируемыми организациями, осуществляющими образовательную деятельность.</a:t>
            </a:r>
          </a:p>
          <a:p>
            <a:pPr lvl="0">
              <a:defRPr/>
            </a:pPr>
            <a:r>
              <a:rPr lang="ru-RU" sz="800" kern="0" spc="-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endParaRPr lang="ru-RU" sz="800" kern="0" spc="-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kumimoji="0" lang="ru-RU" sz="800" b="0" i="0" u="none" strike="noStrike" kern="0" cap="none" spc="-5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ru-RU" sz="800" b="0" i="0" u="none" strike="noStrike" kern="0" cap="none" spc="-5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    </a:t>
            </a:r>
            <a:r>
              <a:rPr kumimoji="0" lang="ru-RU" sz="1600" b="0" i="0" u="none" strike="noStrike" kern="0" cap="none" spc="-5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3. </a:t>
            </a:r>
            <a:r>
              <a:rPr kumimoji="0" lang="ru-RU" sz="20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Проведение</a:t>
            </a:r>
            <a:r>
              <a:rPr kumimoji="0" lang="ru-RU" sz="2000" b="0" i="0" u="none" strike="noStrike" kern="0" cap="none" spc="-5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rPr>
              <a:t> аттестации в целях установления квалификационной категории педагогических работников осуществляется аттестационными комиссиями, формируемыми уполномоченными органами государственной власти субъектов Российской Федерации.</a:t>
            </a:r>
          </a:p>
          <a:p>
            <a:pPr lvl="0">
              <a:defRPr/>
            </a:pPr>
            <a:r>
              <a:rPr lang="ru-RU" sz="2000" kern="0" spc="-5" baseline="0" dirty="0" smtClean="0">
                <a:solidFill>
                  <a:prstClr val="black"/>
                </a:solidFill>
                <a:latin typeface="Times New Roman"/>
                <a:cs typeface="Times New Roman"/>
              </a:rPr>
              <a:t>4. Порядок проведения аттестации педагогических</a:t>
            </a:r>
            <a:r>
              <a:rPr lang="ru-RU" sz="2000" kern="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 работников устанавливается федеральным органом исполнительной  власти.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68766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8640"/>
            <a:ext cx="8352928" cy="63991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78460" marR="741680" lvl="0" algn="ctr">
              <a:spcBef>
                <a:spcPts val="100"/>
              </a:spcBef>
            </a:pPr>
            <a:r>
              <a:rPr lang="ru-RU" sz="24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Нормативно-правовое регулирование </a:t>
            </a:r>
            <a:r>
              <a:rPr lang="ru-RU" sz="24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аттестации </a:t>
            </a:r>
            <a:r>
              <a:rPr lang="ru-RU" sz="24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педагогических </a:t>
            </a:r>
            <a:r>
              <a:rPr lang="ru-RU" sz="2400" b="1" spc="-20" dirty="0">
                <a:solidFill>
                  <a:prstClr val="black"/>
                </a:solidFill>
                <a:latin typeface="Times New Roman"/>
                <a:cs typeface="Times New Roman"/>
              </a:rPr>
              <a:t>кадров 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в  </a:t>
            </a:r>
            <a:r>
              <a:rPr lang="ru-RU" sz="2400" b="1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Санкт-Петербурге</a:t>
            </a:r>
          </a:p>
          <a:p>
            <a:pPr marL="378460" marR="741680" lvl="0" algn="ctr">
              <a:spcBef>
                <a:spcPts val="100"/>
              </a:spcBef>
            </a:pPr>
            <a:endParaRPr lang="ru-RU" sz="10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55600" lvl="0" indent="-342900">
              <a:buFont typeface="Arial" panose="020B0604020202020204" pitchFamily="34" charset="0"/>
              <a:buChar char="•"/>
            </a:pPr>
            <a:r>
              <a:rPr lang="ru-RU" sz="2400" spc="-30" dirty="0" smtClean="0">
                <a:solidFill>
                  <a:schemeClr val="tx1"/>
                </a:solidFill>
                <a:latin typeface="Times New Roman"/>
                <a:cs typeface="Times New Roman"/>
              </a:rPr>
              <a:t>Закон 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Санкт-Петербурга 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от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26.06.2013 № 461-83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«Об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образовании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</a:t>
            </a:r>
            <a:r>
              <a:rPr lang="ru-RU" sz="2400" spc="16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Санкт-Петербурге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»;</a:t>
            </a:r>
            <a:endParaRPr lang="ru-RU" sz="25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55600" marR="228600" lvl="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Постановление</a:t>
            </a:r>
            <a:r>
              <a:rPr lang="ru-RU" sz="2400" dirty="0" smtClean="0">
                <a:solidFill>
                  <a:srgbClr val="0462C0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Правительства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Санкт-Петербурга от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24.02.2004 № 225 «О 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Комитете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по 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образованию</a:t>
            </a:r>
            <a:r>
              <a:rPr lang="ru-RU" sz="24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»;</a:t>
            </a:r>
            <a:endParaRPr lang="ru-RU" sz="25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55600" marR="323850" lvl="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Постановление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Правительства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Санкт-Петербурга от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30.12.2009 № 1593 «О 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некоторых 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мерах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по повышению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качества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предоставления </a:t>
            </a:r>
            <a:r>
              <a:rPr lang="ru-RU" sz="2400" spc="-20" dirty="0">
                <a:solidFill>
                  <a:prstClr val="black"/>
                </a:solidFill>
                <a:latin typeface="Times New Roman"/>
                <a:cs typeface="Times New Roman"/>
              </a:rPr>
              <a:t>государственных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услуг на базе 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многофункционального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центра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предоставления </a:t>
            </a:r>
            <a:r>
              <a:rPr lang="ru-RU" sz="2400" spc="-20" dirty="0">
                <a:solidFill>
                  <a:prstClr val="black"/>
                </a:solidFill>
                <a:latin typeface="Times New Roman"/>
                <a:cs typeface="Times New Roman"/>
              </a:rPr>
              <a:t>государственных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услуг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Санкт- 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Петербурге</a:t>
            </a: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»;</a:t>
            </a:r>
            <a:endParaRPr lang="ru-RU" sz="25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55600" marR="5080" lvl="0" indent="-342900">
              <a:buFont typeface="Arial" panose="020B0604020202020204" pitchFamily="34" charset="0"/>
              <a:buChar char="•"/>
            </a:pPr>
            <a:r>
              <a:rPr lang="ru-RU" sz="240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 Распоряжение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Правительства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Санкт-Петербурга 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от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22.03.2011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№ 8-рп «О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мероприятиях  по </a:t>
            </a:r>
            <a:r>
              <a:rPr lang="ru-RU" sz="2400" spc="-30" dirty="0">
                <a:solidFill>
                  <a:prstClr val="black"/>
                </a:solidFill>
                <a:latin typeface="Times New Roman"/>
                <a:cs typeface="Times New Roman"/>
              </a:rPr>
              <a:t>переходу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на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предоставление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исполнительными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органами</a:t>
            </a:r>
            <a:r>
              <a:rPr lang="ru-RU" sz="2400" spc="6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государственной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власти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Санкт-Петербурга </a:t>
            </a:r>
            <a:r>
              <a:rPr lang="ru-RU" sz="2400" spc="-20" dirty="0">
                <a:solidFill>
                  <a:prstClr val="black"/>
                </a:solidFill>
                <a:latin typeface="Times New Roman"/>
                <a:cs typeface="Times New Roman"/>
              </a:rPr>
              <a:t>государственных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услуг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электронном</a:t>
            </a:r>
            <a:r>
              <a:rPr lang="ru-RU" sz="2400" spc="3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виде».</a:t>
            </a:r>
            <a:endParaRPr lang="ru-RU" sz="2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45658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6206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2700" lvl="0" algn="just">
              <a:spcBef>
                <a:spcPts val="100"/>
              </a:spcBef>
            </a:pPr>
            <a:r>
              <a:rPr lang="ru-RU" sz="24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Распоряжением Комитета по образованию от 22.07.2020 № 1420-р внесены изменения в распоряжение Комитета по образованию от 03.12.2014 № 5488-р  </a:t>
            </a:r>
            <a:r>
              <a:rPr lang="ru-RU" sz="2400" i="1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(формы экспертных заключений).</a:t>
            </a:r>
            <a:endParaRPr lang="ru-RU" sz="2400" i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algn="ctr"/>
            <a:endParaRPr lang="ru-RU" sz="800" b="1" kern="0" spc="-5" dirty="0" smtClean="0">
              <a:latin typeface="Times New Roman"/>
              <a:cs typeface="Times New Roman"/>
            </a:endParaRPr>
          </a:p>
          <a:p>
            <a:pPr algn="ctr"/>
            <a:r>
              <a:rPr lang="ru-RU" sz="2400" b="1" kern="0" spc="-5" dirty="0" smtClean="0">
                <a:latin typeface="Times New Roman"/>
                <a:cs typeface="Times New Roman"/>
              </a:rPr>
              <a:t>Организации</a:t>
            </a:r>
            <a:r>
              <a:rPr lang="ru-RU" sz="2400" b="1" kern="0" spc="-5" dirty="0">
                <a:latin typeface="Times New Roman"/>
                <a:cs typeface="Times New Roman"/>
              </a:rPr>
              <a:t>, </a:t>
            </a:r>
            <a:r>
              <a:rPr lang="ru-RU" sz="2400" b="1" kern="0" spc="-15" dirty="0">
                <a:latin typeface="Times New Roman"/>
                <a:cs typeface="Times New Roman"/>
              </a:rPr>
              <a:t>участвующие </a:t>
            </a:r>
            <a:r>
              <a:rPr lang="ru-RU" sz="2400" b="1" kern="0" dirty="0">
                <a:latin typeface="Times New Roman"/>
                <a:cs typeface="Times New Roman"/>
              </a:rPr>
              <a:t>в </a:t>
            </a:r>
            <a:r>
              <a:rPr lang="ru-RU" sz="2400" b="1" kern="0" spc="-10" dirty="0">
                <a:latin typeface="Times New Roman"/>
                <a:cs typeface="Times New Roman"/>
              </a:rPr>
              <a:t>предоставлении  </a:t>
            </a:r>
            <a:r>
              <a:rPr lang="ru-RU" sz="2400" b="1" kern="0" spc="-25" dirty="0">
                <a:latin typeface="Times New Roman"/>
                <a:cs typeface="Times New Roman"/>
              </a:rPr>
              <a:t>государственной</a:t>
            </a:r>
            <a:r>
              <a:rPr lang="ru-RU" sz="2400" b="1" kern="0" spc="-20" dirty="0">
                <a:latin typeface="Times New Roman"/>
                <a:cs typeface="Times New Roman"/>
              </a:rPr>
              <a:t> </a:t>
            </a:r>
            <a:r>
              <a:rPr lang="ru-RU" sz="2400" b="1" kern="0" spc="-20" dirty="0" smtClean="0">
                <a:latin typeface="Times New Roman"/>
                <a:cs typeface="Times New Roman"/>
              </a:rPr>
              <a:t>услуги</a:t>
            </a:r>
          </a:p>
          <a:p>
            <a:pPr algn="ctr"/>
            <a:endParaRPr lang="ru-RU" sz="800" kern="0" dirty="0"/>
          </a:p>
          <a:p>
            <a:pPr marL="469900" lvl="0" indent="-4572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ru-RU" sz="2400" b="1" spc="-30" dirty="0">
                <a:latin typeface="Times New Roman"/>
                <a:cs typeface="Times New Roman"/>
              </a:rPr>
              <a:t>Комитет </a:t>
            </a:r>
            <a:r>
              <a:rPr lang="ru-RU" sz="2400" b="1" spc="-5" dirty="0">
                <a:latin typeface="Times New Roman"/>
                <a:cs typeface="Times New Roman"/>
              </a:rPr>
              <a:t>по</a:t>
            </a:r>
            <a:r>
              <a:rPr lang="ru-RU" sz="2400" b="1" spc="20" dirty="0">
                <a:latin typeface="Times New Roman"/>
                <a:cs typeface="Times New Roman"/>
              </a:rPr>
              <a:t> </a:t>
            </a:r>
            <a:r>
              <a:rPr lang="ru-RU" sz="2400" b="1" spc="-10" dirty="0">
                <a:latin typeface="Times New Roman"/>
                <a:cs typeface="Times New Roman"/>
              </a:rPr>
              <a:t>образованию</a:t>
            </a:r>
            <a:endParaRPr lang="ru-RU" sz="2400" dirty="0">
              <a:latin typeface="Times New Roman"/>
              <a:cs typeface="Times New Roman"/>
            </a:endParaRPr>
          </a:p>
          <a:p>
            <a:pPr marL="12700" marR="5080" lvl="0"/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Отдел аттестации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и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повышения квалификации педагогических </a:t>
            </a:r>
            <a:r>
              <a:rPr lang="ru-RU" sz="2400" spc="-20" dirty="0">
                <a:solidFill>
                  <a:prstClr val="black"/>
                </a:solidFill>
                <a:latin typeface="Times New Roman"/>
                <a:cs typeface="Times New Roman"/>
              </a:rPr>
              <a:t>кадров </a:t>
            </a:r>
            <a:r>
              <a:rPr lang="ru-RU" sz="2400" spc="-25" dirty="0">
                <a:solidFill>
                  <a:prstClr val="black"/>
                </a:solidFill>
                <a:latin typeface="Times New Roman"/>
                <a:cs typeface="Times New Roman"/>
              </a:rPr>
              <a:t>Комитета 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по </a:t>
            </a:r>
            <a:r>
              <a:rPr lang="ru-RU" sz="24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образованию</a:t>
            </a:r>
          </a:p>
          <a:p>
            <a:pPr marL="355600" marR="5080" lvl="0" indent="-342900">
              <a:buFont typeface="Arial" panose="020B0604020202020204" pitchFamily="34" charset="0"/>
              <a:buChar char="•"/>
            </a:pPr>
            <a:endParaRPr lang="ru-RU" sz="8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469900" lvl="0" indent="-4572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ru-RU" sz="2400" b="1" spc="-10" dirty="0">
                <a:latin typeface="Times New Roman"/>
                <a:cs typeface="Times New Roman"/>
              </a:rPr>
              <a:t>Санкт-Петербургское </a:t>
            </a:r>
            <a:r>
              <a:rPr lang="ru-RU" sz="2400" b="1" spc="-20" dirty="0">
                <a:latin typeface="Times New Roman"/>
                <a:cs typeface="Times New Roman"/>
              </a:rPr>
              <a:t>государственное </a:t>
            </a:r>
            <a:r>
              <a:rPr lang="ru-RU" sz="2400" b="1" spc="-10" dirty="0" smtClean="0">
                <a:latin typeface="Times New Roman"/>
                <a:cs typeface="Times New Roman"/>
              </a:rPr>
              <a:t>казенное</a:t>
            </a:r>
            <a:endParaRPr lang="ru-RU" sz="2400" b="1" spc="30" dirty="0" smtClean="0">
              <a:latin typeface="Times New Roman"/>
              <a:cs typeface="Times New Roman"/>
            </a:endParaRPr>
          </a:p>
          <a:p>
            <a:pPr marL="12700" lvl="0">
              <a:spcBef>
                <a:spcPts val="100"/>
              </a:spcBef>
            </a:pPr>
            <a:r>
              <a:rPr lang="ru-RU" sz="2400" b="1" spc="-5" dirty="0" smtClean="0">
                <a:latin typeface="Times New Roman"/>
                <a:cs typeface="Times New Roman"/>
              </a:rPr>
              <a:t>учреждение</a:t>
            </a:r>
            <a:r>
              <a:rPr lang="ru-RU" sz="2400" dirty="0" smtClean="0">
                <a:latin typeface="Times New Roman"/>
                <a:cs typeface="Times New Roman"/>
              </a:rPr>
              <a:t> </a:t>
            </a:r>
            <a:r>
              <a:rPr lang="ru-RU" sz="2400" b="1" spc="-10" dirty="0" smtClean="0">
                <a:latin typeface="Times New Roman"/>
                <a:cs typeface="Times New Roman"/>
              </a:rPr>
              <a:t>«Многофункциональный </a:t>
            </a:r>
            <a:r>
              <a:rPr lang="ru-RU" sz="2400" b="1" dirty="0">
                <a:latin typeface="Times New Roman"/>
                <a:cs typeface="Times New Roman"/>
              </a:rPr>
              <a:t>центр </a:t>
            </a:r>
            <a:r>
              <a:rPr lang="ru-RU" sz="2400" b="1" spc="-10" dirty="0">
                <a:latin typeface="Times New Roman"/>
                <a:cs typeface="Times New Roman"/>
              </a:rPr>
              <a:t>предоставления </a:t>
            </a:r>
            <a:r>
              <a:rPr lang="ru-RU" sz="2400" b="1" spc="-20" dirty="0">
                <a:latin typeface="Times New Roman"/>
                <a:cs typeface="Times New Roman"/>
              </a:rPr>
              <a:t>государственных </a:t>
            </a:r>
            <a:r>
              <a:rPr lang="ru-RU" sz="2400" b="1" dirty="0" smtClean="0">
                <a:latin typeface="Times New Roman"/>
                <a:cs typeface="Times New Roman"/>
              </a:rPr>
              <a:t>и </a:t>
            </a:r>
            <a:r>
              <a:rPr lang="ru-RU" sz="2400" b="1" spc="-5" dirty="0" smtClean="0">
                <a:latin typeface="Times New Roman"/>
                <a:cs typeface="Times New Roman"/>
              </a:rPr>
              <a:t>муниципальных </a:t>
            </a:r>
            <a:r>
              <a:rPr lang="ru-RU" sz="2400" b="1" spc="-15" dirty="0">
                <a:latin typeface="Times New Roman"/>
                <a:cs typeface="Times New Roman"/>
              </a:rPr>
              <a:t>услуг</a:t>
            </a:r>
            <a:r>
              <a:rPr lang="ru-RU" sz="2400" b="1" spc="-15" dirty="0" smtClean="0">
                <a:latin typeface="Times New Roman"/>
                <a:cs typeface="Times New Roman"/>
              </a:rPr>
              <a:t>»</a:t>
            </a:r>
          </a:p>
          <a:p>
            <a:pPr marL="12700" lvl="0">
              <a:spcBef>
                <a:spcPts val="100"/>
              </a:spcBef>
            </a:pPr>
            <a:endParaRPr lang="ru-RU" sz="1000" b="1" spc="-15" dirty="0">
              <a:latin typeface="Times New Roman"/>
              <a:cs typeface="Times New Roman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ru-RU" sz="2400" b="1" kern="0" spc="-5" dirty="0">
                <a:latin typeface="Times New Roman"/>
                <a:cs typeface="Times New Roman"/>
              </a:rPr>
              <a:t>С</a:t>
            </a:r>
            <a:r>
              <a:rPr lang="ru-RU" sz="2400" b="1" kern="0" dirty="0">
                <a:latin typeface="Times New Roman"/>
                <a:cs typeface="Times New Roman"/>
              </a:rPr>
              <a:t>а</a:t>
            </a:r>
            <a:r>
              <a:rPr lang="ru-RU" sz="2400" b="1" kern="0" spc="-5" dirty="0">
                <a:latin typeface="Times New Roman"/>
                <a:cs typeface="Times New Roman"/>
              </a:rPr>
              <a:t>нкт-</a:t>
            </a:r>
            <a:r>
              <a:rPr lang="ru-RU" sz="2400" b="1" kern="0" dirty="0">
                <a:latin typeface="Times New Roman"/>
                <a:cs typeface="Times New Roman"/>
              </a:rPr>
              <a:t>Пе</a:t>
            </a:r>
            <a:r>
              <a:rPr lang="ru-RU" sz="2400" b="1" kern="0" spc="-5" dirty="0">
                <a:latin typeface="Times New Roman"/>
                <a:cs typeface="Times New Roman"/>
              </a:rPr>
              <a:t>т</a:t>
            </a:r>
            <a:r>
              <a:rPr lang="ru-RU" sz="2400" b="1" kern="0" dirty="0">
                <a:latin typeface="Times New Roman"/>
                <a:cs typeface="Times New Roman"/>
              </a:rPr>
              <a:t>е</a:t>
            </a:r>
            <a:r>
              <a:rPr lang="ru-RU" sz="2400" b="1" kern="0" spc="-10" dirty="0">
                <a:latin typeface="Times New Roman"/>
                <a:cs typeface="Times New Roman"/>
              </a:rPr>
              <a:t>р</a:t>
            </a:r>
            <a:r>
              <a:rPr lang="ru-RU" sz="2400" b="1" kern="0" spc="-105" dirty="0">
                <a:latin typeface="Times New Roman"/>
                <a:cs typeface="Times New Roman"/>
              </a:rPr>
              <a:t>б</a:t>
            </a:r>
            <a:r>
              <a:rPr lang="ru-RU" sz="2400" b="1" kern="0" dirty="0">
                <a:latin typeface="Times New Roman"/>
                <a:cs typeface="Times New Roman"/>
              </a:rPr>
              <a:t>у</a:t>
            </a:r>
            <a:r>
              <a:rPr lang="ru-RU" sz="2400" b="1" kern="0" spc="-5" dirty="0">
                <a:latin typeface="Times New Roman"/>
                <a:cs typeface="Times New Roman"/>
              </a:rPr>
              <a:t>р</a:t>
            </a:r>
            <a:r>
              <a:rPr lang="ru-RU" sz="2400" b="1" kern="0" spc="5" dirty="0">
                <a:latin typeface="Times New Roman"/>
                <a:cs typeface="Times New Roman"/>
              </a:rPr>
              <a:t>г</a:t>
            </a:r>
            <a:r>
              <a:rPr lang="ru-RU" sz="2400" b="1" kern="0" spc="-5" dirty="0">
                <a:latin typeface="Times New Roman"/>
                <a:cs typeface="Times New Roman"/>
              </a:rPr>
              <a:t>с</a:t>
            </a:r>
            <a:r>
              <a:rPr lang="ru-RU" sz="2400" b="1" kern="0" spc="-25" dirty="0">
                <a:latin typeface="Times New Roman"/>
                <a:cs typeface="Times New Roman"/>
              </a:rPr>
              <a:t>к</a:t>
            </a:r>
            <a:r>
              <a:rPr lang="ru-RU" sz="2400" b="1" kern="0" dirty="0">
                <a:latin typeface="Times New Roman"/>
                <a:cs typeface="Times New Roman"/>
              </a:rPr>
              <a:t>ое</a:t>
            </a:r>
            <a:r>
              <a:rPr lang="ru-RU" sz="2400" b="1" kern="0" spc="5" dirty="0">
                <a:latin typeface="Times New Roman"/>
                <a:cs typeface="Times New Roman"/>
              </a:rPr>
              <a:t> </a:t>
            </a:r>
            <a:r>
              <a:rPr lang="ru-RU" sz="2400" b="1" kern="0" spc="-65" dirty="0">
                <a:latin typeface="Times New Roman"/>
                <a:cs typeface="Times New Roman"/>
              </a:rPr>
              <a:t>г</a:t>
            </a:r>
            <a:r>
              <a:rPr lang="ru-RU" sz="2400" b="1" kern="0" dirty="0">
                <a:latin typeface="Times New Roman"/>
                <a:cs typeface="Times New Roman"/>
              </a:rPr>
              <a:t>о</a:t>
            </a:r>
            <a:r>
              <a:rPr lang="ru-RU" sz="2400" b="1" kern="0" spc="-35" dirty="0">
                <a:latin typeface="Times New Roman"/>
                <a:cs typeface="Times New Roman"/>
              </a:rPr>
              <a:t>с</a:t>
            </a:r>
            <a:r>
              <a:rPr lang="ru-RU" sz="2400" b="1" kern="0" spc="-165" dirty="0">
                <a:latin typeface="Times New Roman"/>
                <a:cs typeface="Times New Roman"/>
              </a:rPr>
              <a:t>у</a:t>
            </a:r>
            <a:r>
              <a:rPr lang="ru-RU" sz="2400" b="1" kern="0" dirty="0">
                <a:latin typeface="Times New Roman"/>
                <a:cs typeface="Times New Roman"/>
              </a:rPr>
              <a:t>да</a:t>
            </a:r>
            <a:r>
              <a:rPr lang="ru-RU" sz="2400" b="1" kern="0" spc="-5" dirty="0">
                <a:latin typeface="Times New Roman"/>
                <a:cs typeface="Times New Roman"/>
              </a:rPr>
              <a:t>р</a:t>
            </a:r>
            <a:r>
              <a:rPr lang="ru-RU" sz="2400" b="1" kern="0" dirty="0">
                <a:latin typeface="Times New Roman"/>
                <a:cs typeface="Times New Roman"/>
              </a:rPr>
              <a:t>с</a:t>
            </a:r>
            <a:r>
              <a:rPr lang="ru-RU" sz="2400" b="1" kern="0" spc="-10" dirty="0">
                <a:latin typeface="Times New Roman"/>
                <a:cs typeface="Times New Roman"/>
              </a:rPr>
              <a:t>т</a:t>
            </a:r>
            <a:r>
              <a:rPr lang="ru-RU" sz="2400" b="1" kern="0" dirty="0">
                <a:latin typeface="Times New Roman"/>
                <a:cs typeface="Times New Roman"/>
              </a:rPr>
              <a:t>ве</a:t>
            </a:r>
            <a:r>
              <a:rPr lang="ru-RU" sz="2400" b="1" kern="0" spc="-5" dirty="0">
                <a:latin typeface="Times New Roman"/>
                <a:cs typeface="Times New Roman"/>
              </a:rPr>
              <a:t>нн</a:t>
            </a:r>
            <a:r>
              <a:rPr lang="ru-RU" sz="2400" b="1" kern="0" dirty="0">
                <a:latin typeface="Times New Roman"/>
                <a:cs typeface="Times New Roman"/>
              </a:rPr>
              <a:t>ое</a:t>
            </a:r>
            <a:r>
              <a:rPr lang="ru-RU" sz="2400" b="1" kern="0" spc="-5" dirty="0">
                <a:latin typeface="Times New Roman"/>
                <a:cs typeface="Times New Roman"/>
              </a:rPr>
              <a:t> </a:t>
            </a:r>
            <a:r>
              <a:rPr lang="ru-RU" sz="2400" b="1" kern="0" spc="-35" dirty="0" smtClean="0">
                <a:latin typeface="Times New Roman"/>
                <a:cs typeface="Times New Roman"/>
              </a:rPr>
              <a:t>к</a:t>
            </a:r>
            <a:r>
              <a:rPr lang="ru-RU" sz="2400" b="1" kern="0" dirty="0" smtClean="0">
                <a:latin typeface="Times New Roman"/>
                <a:cs typeface="Times New Roman"/>
              </a:rPr>
              <a:t>а</a:t>
            </a:r>
            <a:r>
              <a:rPr lang="ru-RU" sz="2400" b="1" kern="0" spc="-5" dirty="0" smtClean="0">
                <a:latin typeface="Times New Roman"/>
                <a:cs typeface="Times New Roman"/>
              </a:rPr>
              <a:t>з</a:t>
            </a:r>
            <a:r>
              <a:rPr lang="ru-RU" sz="2400" b="1" kern="0" dirty="0" smtClean="0">
                <a:latin typeface="Times New Roman"/>
                <a:cs typeface="Times New Roman"/>
              </a:rPr>
              <a:t>е</a:t>
            </a:r>
            <a:r>
              <a:rPr lang="ru-RU" sz="2400" b="1" kern="0" spc="-5" dirty="0" smtClean="0">
                <a:latin typeface="Times New Roman"/>
                <a:cs typeface="Times New Roman"/>
              </a:rPr>
              <a:t>нн</a:t>
            </a:r>
            <a:r>
              <a:rPr lang="ru-RU" sz="2400" b="1" kern="0" dirty="0" smtClean="0">
                <a:latin typeface="Times New Roman"/>
                <a:cs typeface="Times New Roman"/>
              </a:rPr>
              <a:t>ое</a:t>
            </a:r>
            <a:endParaRPr lang="ru-RU" sz="2400" b="1" kern="0" spc="5" dirty="0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400" b="1" kern="0" dirty="0" smtClean="0">
                <a:latin typeface="Times New Roman"/>
                <a:cs typeface="Times New Roman"/>
              </a:rPr>
              <a:t>у</a:t>
            </a:r>
            <a:r>
              <a:rPr lang="ru-RU" sz="2400" b="1" kern="0" spc="-5" dirty="0" smtClean="0">
                <a:latin typeface="Times New Roman"/>
                <a:cs typeface="Times New Roman"/>
              </a:rPr>
              <a:t>ч</a:t>
            </a:r>
            <a:r>
              <a:rPr lang="ru-RU" sz="2400" b="1" kern="0" spc="-10" dirty="0" smtClean="0">
                <a:latin typeface="Times New Roman"/>
                <a:cs typeface="Times New Roman"/>
              </a:rPr>
              <a:t>р</a:t>
            </a:r>
            <a:r>
              <a:rPr lang="ru-RU" sz="2400" b="1" kern="0" dirty="0" smtClean="0">
                <a:latin typeface="Times New Roman"/>
                <a:cs typeface="Times New Roman"/>
              </a:rPr>
              <a:t>е</a:t>
            </a:r>
            <a:r>
              <a:rPr lang="ru-RU" sz="2400" b="1" kern="0" spc="-5" dirty="0" smtClean="0">
                <a:latin typeface="Times New Roman"/>
                <a:cs typeface="Times New Roman"/>
              </a:rPr>
              <a:t>жд</a:t>
            </a:r>
            <a:r>
              <a:rPr lang="ru-RU" sz="2400" b="1" kern="0" dirty="0" smtClean="0">
                <a:latin typeface="Times New Roman"/>
                <a:cs typeface="Times New Roman"/>
              </a:rPr>
              <a:t>е</a:t>
            </a:r>
            <a:r>
              <a:rPr lang="ru-RU" sz="2400" b="1" kern="0" spc="-5" dirty="0" smtClean="0">
                <a:latin typeface="Times New Roman"/>
                <a:cs typeface="Times New Roman"/>
              </a:rPr>
              <a:t>ни</a:t>
            </a:r>
            <a:r>
              <a:rPr lang="ru-RU" sz="2400" b="1" kern="0" dirty="0" smtClean="0">
                <a:latin typeface="Times New Roman"/>
                <a:cs typeface="Times New Roman"/>
              </a:rPr>
              <a:t>е </a:t>
            </a:r>
            <a:r>
              <a:rPr lang="ru-RU" sz="2400" b="1" kern="0" dirty="0">
                <a:latin typeface="Times New Roman"/>
                <a:cs typeface="Times New Roman"/>
              </a:rPr>
              <a:t>«Це</a:t>
            </a:r>
            <a:r>
              <a:rPr lang="ru-RU" sz="2400" b="1" kern="0" spc="-5" dirty="0">
                <a:latin typeface="Times New Roman"/>
                <a:cs typeface="Times New Roman"/>
              </a:rPr>
              <a:t>н</a:t>
            </a:r>
            <a:r>
              <a:rPr lang="ru-RU" sz="2400" b="1" kern="0" spc="25" dirty="0">
                <a:latin typeface="Times New Roman"/>
                <a:cs typeface="Times New Roman"/>
              </a:rPr>
              <a:t>т</a:t>
            </a:r>
            <a:r>
              <a:rPr lang="ru-RU" sz="2400" b="1" kern="0" dirty="0">
                <a:latin typeface="Times New Roman"/>
                <a:cs typeface="Times New Roman"/>
              </a:rPr>
              <a:t>р</a:t>
            </a:r>
            <a:r>
              <a:rPr lang="ru-RU" sz="2400" b="1" kern="0" spc="-5" dirty="0">
                <a:latin typeface="Times New Roman"/>
                <a:cs typeface="Times New Roman"/>
              </a:rPr>
              <a:t> </a:t>
            </a:r>
            <a:r>
              <a:rPr lang="ru-RU" sz="2400" b="1" kern="0" spc="-60" dirty="0">
                <a:latin typeface="Times New Roman"/>
                <a:cs typeface="Times New Roman"/>
              </a:rPr>
              <a:t>а</a:t>
            </a:r>
            <a:r>
              <a:rPr lang="ru-RU" sz="2400" b="1" kern="0" spc="-5" dirty="0">
                <a:latin typeface="Times New Roman"/>
                <a:cs typeface="Times New Roman"/>
              </a:rPr>
              <a:t>тт</a:t>
            </a:r>
            <a:r>
              <a:rPr lang="ru-RU" sz="2400" b="1" kern="0" spc="20" dirty="0">
                <a:latin typeface="Times New Roman"/>
                <a:cs typeface="Times New Roman"/>
              </a:rPr>
              <a:t>е</a:t>
            </a:r>
            <a:r>
              <a:rPr lang="ru-RU" sz="2400" b="1" kern="0" dirty="0">
                <a:latin typeface="Times New Roman"/>
                <a:cs typeface="Times New Roman"/>
              </a:rPr>
              <a:t>с</a:t>
            </a:r>
            <a:r>
              <a:rPr lang="ru-RU" sz="2400" b="1" kern="0" spc="25" dirty="0">
                <a:latin typeface="Times New Roman"/>
                <a:cs typeface="Times New Roman"/>
              </a:rPr>
              <a:t>т</a:t>
            </a:r>
            <a:r>
              <a:rPr lang="ru-RU" sz="2400" b="1" kern="0" dirty="0">
                <a:latin typeface="Times New Roman"/>
                <a:cs typeface="Times New Roman"/>
              </a:rPr>
              <a:t>а</a:t>
            </a:r>
            <a:r>
              <a:rPr lang="ru-RU" sz="2400" b="1" kern="0" spc="-5" dirty="0">
                <a:latin typeface="Times New Roman"/>
                <a:cs typeface="Times New Roman"/>
              </a:rPr>
              <a:t>ци</a:t>
            </a:r>
            <a:r>
              <a:rPr lang="ru-RU" sz="2400" b="1" kern="0" dirty="0">
                <a:latin typeface="Times New Roman"/>
                <a:cs typeface="Times New Roman"/>
              </a:rPr>
              <a:t>и	и  </a:t>
            </a:r>
            <a:r>
              <a:rPr lang="ru-RU" sz="2400" b="1" kern="0" spc="-10" dirty="0">
                <a:latin typeface="Times New Roman"/>
                <a:cs typeface="Times New Roman"/>
              </a:rPr>
              <a:t>мониторинга </a:t>
            </a:r>
            <a:r>
              <a:rPr lang="ru-RU" sz="2400" b="1" kern="0" spc="-25" dirty="0">
                <a:latin typeface="Times New Roman"/>
                <a:cs typeface="Times New Roman"/>
              </a:rPr>
              <a:t>Комитета </a:t>
            </a:r>
            <a:r>
              <a:rPr lang="ru-RU" sz="2400" b="1" kern="0" spc="-5" dirty="0">
                <a:latin typeface="Times New Roman"/>
                <a:cs typeface="Times New Roman"/>
              </a:rPr>
              <a:t>по</a:t>
            </a:r>
            <a:r>
              <a:rPr lang="ru-RU" sz="2400" b="1" kern="0" spc="25" dirty="0">
                <a:latin typeface="Times New Roman"/>
                <a:cs typeface="Times New Roman"/>
              </a:rPr>
              <a:t> </a:t>
            </a:r>
            <a:r>
              <a:rPr lang="ru-RU" sz="2400" b="1" kern="0" spc="-10" dirty="0">
                <a:latin typeface="Times New Roman"/>
                <a:cs typeface="Times New Roman"/>
              </a:rPr>
              <a:t>образованию</a:t>
            </a:r>
            <a:r>
              <a:rPr lang="ru-RU" sz="2400" b="1" kern="0" spc="-10" dirty="0" smtClean="0">
                <a:latin typeface="Times New Roman"/>
                <a:cs typeface="Times New Roman"/>
              </a:rPr>
              <a:t>»</a:t>
            </a:r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val="3953660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0718" y="260648"/>
            <a:ext cx="8280920" cy="62863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2700" marR="937260" lvl="0">
              <a:spcBef>
                <a:spcPts val="100"/>
              </a:spcBef>
            </a:pP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  В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соответствии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с постановлением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Правительства 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Санкт-Петербурга </a:t>
            </a:r>
            <a:r>
              <a:rPr lang="ru-RU" sz="20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от </a:t>
            </a:r>
            <a:r>
              <a:rPr lang="ru-RU" sz="20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20.11.2019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cs typeface="Times New Roman"/>
              </a:rPr>
              <a:t>№ 797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«О 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переименовании, 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изменении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цели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и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определении предмета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деятельности </a:t>
            </a:r>
            <a:r>
              <a:rPr lang="ru-RU" sz="2000" spc="-15" dirty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Санкт-Петербургского  государственного 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казенного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учреждения «Инспекция </a:t>
            </a:r>
            <a:r>
              <a:rPr lang="ru-RU" sz="2000" spc="-20" dirty="0">
                <a:solidFill>
                  <a:prstClr val="black"/>
                </a:solidFill>
                <a:latin typeface="Times New Roman"/>
                <a:cs typeface="Times New Roman"/>
              </a:rPr>
              <a:t>Комитета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по</a:t>
            </a:r>
            <a:r>
              <a:rPr lang="ru-RU" sz="2000" spc="9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образованию»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Санкт-Петербургское </a:t>
            </a:r>
            <a:r>
              <a:rPr lang="ru-RU" sz="2000" spc="-15" dirty="0">
                <a:solidFill>
                  <a:prstClr val="black"/>
                </a:solidFill>
                <a:latin typeface="Times New Roman"/>
                <a:cs typeface="Times New Roman"/>
              </a:rPr>
              <a:t>государственное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казенное учреждение </a:t>
            </a:r>
            <a:endParaRPr lang="ru-RU" sz="2000" spc="-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937260" lvl="0" algn="ctr">
              <a:spcBef>
                <a:spcPts val="10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«</a:t>
            </a:r>
            <a:r>
              <a:rPr lang="ru-RU" sz="2000" b="1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Инспекция </a:t>
            </a:r>
            <a:r>
              <a:rPr lang="ru-RU" sz="2000" b="1" spc="-1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Комитета </a:t>
            </a:r>
            <a:r>
              <a:rPr lang="ru-RU" sz="2000" b="1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по </a:t>
            </a:r>
            <a:r>
              <a:rPr lang="ru-RU" sz="2000" b="1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образованию</a:t>
            </a:r>
            <a:r>
              <a:rPr lang="ru-RU" sz="20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»</a:t>
            </a:r>
          </a:p>
          <a:p>
            <a:pPr marL="12700" marR="937260" lvl="0" algn="ctr">
              <a:spcBef>
                <a:spcPts val="100"/>
              </a:spcBef>
            </a:pP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 переименовано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в</a:t>
            </a:r>
          </a:p>
          <a:p>
            <a:pPr marL="12700" marR="937260" lvl="0" algn="ctr">
              <a:spcBef>
                <a:spcPts val="100"/>
              </a:spcBef>
            </a:pPr>
            <a:r>
              <a:rPr lang="ru-RU" sz="20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Санкт-Петербургское </a:t>
            </a:r>
            <a:r>
              <a:rPr lang="ru-RU" sz="2000" b="1" spc="-1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государственное </a:t>
            </a:r>
            <a:r>
              <a:rPr lang="ru-RU" sz="2000" b="1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казенное учреждение </a:t>
            </a:r>
            <a:r>
              <a:rPr lang="ru-RU" sz="2000" b="1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«Центр </a:t>
            </a:r>
            <a:r>
              <a:rPr lang="ru-RU" sz="2000" b="1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аттестации </a:t>
            </a:r>
            <a:r>
              <a:rPr lang="ru-RU" sz="2000" b="1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мониторинга </a:t>
            </a:r>
            <a:r>
              <a:rPr lang="ru-RU" sz="2000" b="1" spc="-1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Комитета </a:t>
            </a:r>
            <a:r>
              <a:rPr lang="ru-RU" sz="2000" b="1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по</a:t>
            </a:r>
            <a:r>
              <a:rPr lang="ru-RU" sz="2000" b="1" spc="3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образованию</a:t>
            </a:r>
            <a:r>
              <a:rPr lang="ru-RU" sz="2000" b="1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»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endParaRPr lang="ru-RU" sz="20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71755" lvl="0"/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 Целью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деятельности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учреждения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является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материально-техническое обеспечение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деятельности  </a:t>
            </a:r>
            <a:r>
              <a:rPr lang="ru-RU" sz="2000" spc="-15" dirty="0">
                <a:solidFill>
                  <a:prstClr val="black"/>
                </a:solidFill>
                <a:latin typeface="Times New Roman"/>
                <a:cs typeface="Times New Roman"/>
              </a:rPr>
              <a:t>Комитета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по образованию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00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сфере </a:t>
            </a:r>
            <a:r>
              <a:rPr lang="ru-RU" sz="2000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обеспечения </a:t>
            </a:r>
            <a:r>
              <a:rPr lang="ru-RU" sz="200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аттестации </a:t>
            </a:r>
            <a:r>
              <a:rPr lang="ru-RU" sz="2000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педагогических кадров, </a:t>
            </a:r>
            <a:r>
              <a:rPr lang="ru-RU" sz="2000" spc="-2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руководителей </a:t>
            </a:r>
            <a:r>
              <a:rPr lang="ru-RU" sz="200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1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кандидатов </a:t>
            </a:r>
            <a:r>
              <a:rPr lang="ru-RU" sz="2000" spc="-1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на </a:t>
            </a:r>
            <a:r>
              <a:rPr lang="ru-RU" sz="200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должность </a:t>
            </a:r>
            <a:r>
              <a:rPr lang="ru-RU" sz="2000" spc="-2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руководителя</a:t>
            </a:r>
            <a:r>
              <a:rPr lang="ru-RU" sz="2000" spc="-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15" dirty="0">
                <a:solidFill>
                  <a:prstClr val="black"/>
                </a:solidFill>
                <a:latin typeface="Times New Roman"/>
                <a:cs typeface="Times New Roman"/>
              </a:rPr>
              <a:t>государственных 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образовательных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организаций, мониторинга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в 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системе образования</a:t>
            </a:r>
            <a:r>
              <a:rPr lang="ru-RU" sz="2000" spc="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Санкт-Петербурга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endParaRPr lang="ru-RU" sz="25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/>
            <a:endParaRPr lang="ru-RU" sz="2000" b="1" i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/>
            <a:r>
              <a:rPr lang="ru-RU" sz="2000" b="1" i="1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Адрес</a:t>
            </a:r>
            <a:r>
              <a:rPr lang="ru-RU" sz="2000" b="1" i="1" spc="5" dirty="0">
                <a:solidFill>
                  <a:prstClr val="black"/>
                </a:solidFill>
                <a:latin typeface="Times New Roman"/>
                <a:cs typeface="Times New Roman"/>
              </a:rPr>
              <a:t>:</a:t>
            </a:r>
            <a:r>
              <a:rPr lang="ru-RU" sz="2000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190013, </a:t>
            </a:r>
            <a:r>
              <a:rPr lang="ru-RU" sz="2000" b="1" spc="-20" dirty="0">
                <a:solidFill>
                  <a:prstClr val="black"/>
                </a:solidFill>
                <a:latin typeface="Times New Roman"/>
                <a:cs typeface="Times New Roman"/>
              </a:rPr>
              <a:t>Санкт-Петербург, </a:t>
            </a:r>
            <a:r>
              <a:rPr lang="ru-RU" sz="20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Московский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cs typeface="Times New Roman"/>
              </a:rPr>
              <a:t>пр., </a:t>
            </a:r>
            <a:r>
              <a:rPr lang="ru-RU" sz="20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д.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cs typeface="Times New Roman"/>
              </a:rPr>
              <a:t>52</a:t>
            </a:r>
            <a:r>
              <a:rPr lang="ru-RU" sz="2000" b="1" spc="7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25" dirty="0" err="1">
                <a:solidFill>
                  <a:prstClr val="black"/>
                </a:solidFill>
                <a:latin typeface="Times New Roman"/>
                <a:cs typeface="Times New Roman"/>
              </a:rPr>
              <a:t>лит.А</a:t>
            </a:r>
            <a:r>
              <a:rPr lang="ru-RU" sz="2000" spc="-25" dirty="0">
                <a:solidFill>
                  <a:prstClr val="black"/>
                </a:solidFill>
                <a:latin typeface="Times New Roman"/>
                <a:cs typeface="Times New Roman"/>
              </a:rPr>
              <a:t>;</a:t>
            </a:r>
            <a:endParaRPr lang="ru-RU" sz="20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116205" lvl="0"/>
            <a:r>
              <a:rPr lang="ru-RU" sz="2000" b="1" i="1" spc="-5" dirty="0">
                <a:solidFill>
                  <a:prstClr val="black"/>
                </a:solidFill>
                <a:latin typeface="Times New Roman"/>
                <a:cs typeface="Times New Roman"/>
              </a:rPr>
              <a:t>Г</a:t>
            </a:r>
            <a:r>
              <a:rPr lang="ru-RU" sz="2000" b="1" i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рафик </a:t>
            </a:r>
            <a:r>
              <a:rPr lang="ru-RU" sz="2000" b="1" i="1" spc="-5" dirty="0">
                <a:solidFill>
                  <a:prstClr val="black"/>
                </a:solidFill>
                <a:latin typeface="Times New Roman"/>
                <a:cs typeface="Times New Roman"/>
              </a:rPr>
              <a:t>работы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: 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 понедельник-четверг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с 9.00 до 18.00, </a:t>
            </a:r>
            <a:endParaRPr lang="ru-RU" sz="20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116205" lvl="0"/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                        пятница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с 9.00 </a:t>
            </a:r>
            <a:r>
              <a:rPr lang="ru-RU" sz="2000" spc="5" dirty="0">
                <a:solidFill>
                  <a:prstClr val="black"/>
                </a:solidFill>
                <a:latin typeface="Times New Roman"/>
                <a:cs typeface="Times New Roman"/>
              </a:rPr>
              <a:t>до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17.00;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перерыв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с 12.30 до 13.30;  </a:t>
            </a:r>
            <a:r>
              <a:rPr lang="ru-RU" sz="20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endParaRPr lang="ru-RU" sz="20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9122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04664"/>
            <a:ext cx="6264696" cy="5755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540" lvl="0" algn="ctr">
              <a:spcBef>
                <a:spcPts val="100"/>
              </a:spcBef>
            </a:pPr>
            <a:r>
              <a:rPr lang="ru-RU" sz="20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ФОРМА</a:t>
            </a:r>
            <a:r>
              <a:rPr lang="ru-RU" sz="2000" b="1" spc="-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cs typeface="Times New Roman"/>
              </a:rPr>
              <a:t>3</a:t>
            </a:r>
            <a:endParaRPr lang="ru-RU" sz="20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520065" marR="508000" lvl="0" indent="-79375" algn="ctr"/>
            <a:endParaRPr lang="ru-RU" sz="2000" b="1" spc="-1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520065" marR="508000" lvl="0" indent="-79375" algn="ctr"/>
            <a:r>
              <a:rPr lang="ru-RU" sz="2400" b="1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Экспертное </a:t>
            </a:r>
            <a:r>
              <a:rPr lang="ru-RU" sz="24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заключение 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об </a:t>
            </a:r>
            <a:r>
              <a:rPr lang="ru-RU" sz="24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уровне </a:t>
            </a:r>
            <a:r>
              <a:rPr lang="ru-RU" sz="24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профессиональной деятельности  </a:t>
            </a:r>
            <a:r>
              <a:rPr lang="ru-RU" sz="24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педагогического </a:t>
            </a:r>
            <a:r>
              <a:rPr lang="ru-RU" sz="2400" b="1" spc="-20" dirty="0">
                <a:solidFill>
                  <a:prstClr val="black"/>
                </a:solidFill>
                <a:latin typeface="Times New Roman"/>
                <a:cs typeface="Times New Roman"/>
              </a:rPr>
              <a:t>работника </a:t>
            </a:r>
            <a:r>
              <a:rPr lang="ru-RU" sz="24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дошкольного образовательного</a:t>
            </a:r>
            <a:r>
              <a:rPr lang="ru-RU" sz="2400" b="1" spc="7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учреждения</a:t>
            </a:r>
            <a:endParaRPr lang="ru-RU" sz="24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5080" lvl="0" indent="-76200" algn="ctr">
              <a:tabLst>
                <a:tab pos="4873625" algn="l"/>
              </a:tabLst>
            </a:pPr>
            <a:endParaRPr lang="ru-RU" spc="-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5080" lvl="0" indent="-76200" algn="ctr">
              <a:tabLst>
                <a:tab pos="4873625" algn="l"/>
              </a:tabLst>
            </a:pP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(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старшего</a:t>
            </a:r>
            <a:r>
              <a:rPr lang="ru-RU" sz="2000" spc="1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воспитателя,</a:t>
            </a:r>
            <a:r>
              <a:rPr lang="ru-RU" sz="2000" spc="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воспитателя, </a:t>
            </a:r>
            <a:r>
              <a:rPr lang="ru-RU" sz="20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инструктора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по 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физической </a:t>
            </a:r>
            <a:r>
              <a:rPr lang="ru-RU" sz="2000" spc="-35" dirty="0">
                <a:solidFill>
                  <a:prstClr val="black"/>
                </a:solidFill>
                <a:latin typeface="Times New Roman"/>
                <a:cs typeface="Times New Roman"/>
              </a:rPr>
              <a:t>культуре,  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музыкального </a:t>
            </a:r>
            <a:r>
              <a:rPr lang="ru-RU" sz="2000" spc="-25" dirty="0">
                <a:solidFill>
                  <a:prstClr val="black"/>
                </a:solidFill>
                <a:latin typeface="Times New Roman"/>
                <a:cs typeface="Times New Roman"/>
              </a:rPr>
              <a:t>руководителя, 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учителя-логопеда, учителя-дефектолога, </a:t>
            </a:r>
            <a:r>
              <a:rPr lang="ru-RU" sz="2000" spc="-15" dirty="0">
                <a:solidFill>
                  <a:prstClr val="black"/>
                </a:solidFill>
                <a:latin typeface="Times New Roman"/>
                <a:cs typeface="Times New Roman"/>
              </a:rPr>
              <a:t>логопеда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(для  организаций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сферы </a:t>
            </a:r>
            <a:r>
              <a:rPr lang="ru-RU" sz="2000" spc="-15" dirty="0">
                <a:solidFill>
                  <a:prstClr val="black"/>
                </a:solidFill>
                <a:latin typeface="Times New Roman"/>
                <a:cs typeface="Times New Roman"/>
              </a:rPr>
              <a:t>здравоохранения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и 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социального обслуживания, 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осуществляющих </a:t>
            </a:r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образовательную 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деятельность в</a:t>
            </a:r>
            <a:r>
              <a:rPr lang="ru-RU" sz="2000" spc="-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-15" dirty="0">
                <a:solidFill>
                  <a:prstClr val="black"/>
                </a:solidFill>
                <a:latin typeface="Times New Roman"/>
                <a:cs typeface="Times New Roman"/>
              </a:rPr>
              <a:t>качестве</a:t>
            </a:r>
            <a:endParaRPr lang="ru-RU" sz="20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 algn="ctr"/>
            <a:r>
              <a:rPr lang="ru-RU"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дополнительного </a:t>
            </a:r>
            <a:r>
              <a:rPr lang="ru-RU"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вида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 деятельности</a:t>
            </a:r>
            <a:r>
              <a:rPr lang="ru-RU" dirty="0" smtClean="0">
                <a:solidFill>
                  <a:prstClr val="black"/>
                </a:solidFill>
                <a:latin typeface="Times New Roman"/>
                <a:cs typeface="Times New Roman"/>
              </a:rPr>
              <a:t>)</a:t>
            </a:r>
          </a:p>
          <a:p>
            <a:pPr lvl="0" algn="ctr"/>
            <a:endParaRPr lang="ru-RU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algn="ctr"/>
            <a:endParaRPr lang="ru-RU" sz="1400" kern="0" dirty="0">
              <a:solidFill>
                <a:sysClr val="windowText" lastClr="000000"/>
              </a:solidFill>
            </a:endParaRPr>
          </a:p>
          <a:p>
            <a:pPr lvl="0" algn="ctr"/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97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0648"/>
            <a:ext cx="8568951" cy="63837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2000" b="1" kern="0" dirty="0">
                <a:solidFill>
                  <a:prstClr val="black"/>
                </a:solidFill>
                <a:latin typeface="Times New Roman"/>
                <a:cs typeface="Times New Roman"/>
              </a:rPr>
              <a:t>ОСНОВНЫЕ </a:t>
            </a:r>
            <a:r>
              <a:rPr lang="ru-RU" sz="2000" b="1" kern="0" spc="-5" dirty="0">
                <a:solidFill>
                  <a:prstClr val="black"/>
                </a:solidFill>
                <a:latin typeface="Times New Roman"/>
                <a:cs typeface="Times New Roman"/>
              </a:rPr>
              <a:t>ИЗМЕНЕНИЯ </a:t>
            </a:r>
            <a:r>
              <a:rPr lang="ru-RU" sz="2000" b="1" kern="0" dirty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000" b="1" kern="0" spc="-10" dirty="0">
                <a:solidFill>
                  <a:prstClr val="black"/>
                </a:solidFill>
                <a:latin typeface="Times New Roman"/>
                <a:cs typeface="Times New Roman"/>
              </a:rPr>
              <a:t>ЭКСПЕРТНОМ</a:t>
            </a:r>
            <a:r>
              <a:rPr lang="ru-RU" sz="2000" b="1" kern="0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b="1" kern="0" spc="-15" dirty="0">
                <a:solidFill>
                  <a:prstClr val="black"/>
                </a:solidFill>
                <a:latin typeface="Times New Roman"/>
                <a:cs typeface="Times New Roman"/>
              </a:rPr>
              <a:t>ЗАКЛЮЧЕНИИ</a:t>
            </a:r>
          </a:p>
          <a:p>
            <a:pPr lvl="0" algn="ctr"/>
            <a:endParaRPr lang="ru-RU" sz="1400" b="1" kern="0" spc="-1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9050" lvl="0" algn="ctr">
              <a:spcBef>
                <a:spcPts val="100"/>
              </a:spcBef>
            </a:pPr>
            <a:r>
              <a:rPr lang="ru-RU" b="1" spc="-3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ОТСУТСТВУЮТ</a:t>
            </a:r>
            <a:r>
              <a:rPr lang="ru-RU" b="1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b="1" spc="-3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ПОКАЗАТЕЛИ:</a:t>
            </a: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67335" lvl="0" indent="-255270">
              <a:spcBef>
                <a:spcPts val="5"/>
              </a:spcBef>
              <a:buFontTx/>
              <a:buAutoNum type="arabicPeriod"/>
              <a:tabLst>
                <a:tab pos="267970" algn="l"/>
              </a:tabLst>
            </a:pPr>
            <a:r>
              <a:rPr lang="ru-RU" sz="2400" u="sng" spc="-5" dirty="0">
                <a:solidFill>
                  <a:prstClr val="black"/>
                </a:solidFill>
                <a:latin typeface="Times New Roman"/>
                <a:cs typeface="Times New Roman"/>
              </a:rPr>
              <a:t>Пункт </a:t>
            </a:r>
            <a:r>
              <a:rPr lang="ru-RU" sz="2400" u="sng" dirty="0">
                <a:solidFill>
                  <a:prstClr val="black"/>
                </a:solidFill>
                <a:latin typeface="Times New Roman"/>
                <a:cs typeface="Times New Roman"/>
              </a:rPr>
              <a:t>1.2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экспертного</a:t>
            </a:r>
            <a:r>
              <a:rPr lang="ru-RU" sz="2400" spc="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заключения</a:t>
            </a:r>
            <a:endParaRPr lang="ru-RU" sz="24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78740" lvl="0"/>
            <a:r>
              <a:rPr lang="ru-RU" sz="20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Обеспечение индивидуального сопровождения воспитанников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cs typeface="Times New Roman"/>
              </a:rPr>
              <a:t>с </a:t>
            </a:r>
            <a:r>
              <a:rPr lang="ru-RU" sz="20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ограниченными </a:t>
            </a:r>
            <a:r>
              <a:rPr lang="ru-RU" sz="20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возможностями  здоровья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cs typeface="Times New Roman"/>
              </a:rPr>
              <a:t>- </a:t>
            </a:r>
            <a:r>
              <a:rPr lang="ru-RU" sz="2000" b="1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20 </a:t>
            </a:r>
            <a:r>
              <a:rPr lang="ru-RU" sz="2000" b="1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баллов </a:t>
            </a:r>
            <a:endParaRPr lang="ru-RU" sz="2000" b="1" spc="-5" dirty="0" smtClean="0">
              <a:solidFill>
                <a:prstClr val="black"/>
              </a:solidFill>
              <a:uFill>
                <a:solidFill>
                  <a:srgbClr val="000000"/>
                </a:solidFill>
              </a:uFill>
              <a:latin typeface="Times New Roman"/>
              <a:cs typeface="Times New Roman"/>
            </a:endParaRPr>
          </a:p>
          <a:p>
            <a:pPr marL="12700" marR="78740" lvl="0"/>
            <a:r>
              <a:rPr lang="ru-RU" b="1" u="heavy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lang="ru-RU" spc="-5" dirty="0">
                <a:solidFill>
                  <a:prstClr val="black"/>
                </a:solidFill>
                <a:latin typeface="Times New Roman"/>
                <a:cs typeface="Times New Roman"/>
              </a:rPr>
              <a:t>пример </a:t>
            </a:r>
            <a:r>
              <a:rPr lang="ru-RU" spc="-10" dirty="0">
                <a:solidFill>
                  <a:prstClr val="black"/>
                </a:solidFill>
                <a:latin typeface="Times New Roman"/>
                <a:cs typeface="Times New Roman"/>
              </a:rPr>
              <a:t>индивидуального образовательного </a:t>
            </a:r>
            <a:r>
              <a:rPr lang="ru-RU" spc="-5" dirty="0">
                <a:solidFill>
                  <a:prstClr val="black"/>
                </a:solidFill>
                <a:latin typeface="Times New Roman"/>
                <a:cs typeface="Times New Roman"/>
              </a:rPr>
              <a:t>маршрута или </a:t>
            </a:r>
            <a:r>
              <a:rPr lang="ru-RU" spc="-15" dirty="0">
                <a:solidFill>
                  <a:prstClr val="black"/>
                </a:solidFill>
                <a:latin typeface="Times New Roman"/>
                <a:cs typeface="Times New Roman"/>
              </a:rPr>
              <a:t>карты </a:t>
            </a:r>
            <a:r>
              <a:rPr lang="ru-RU" spc="-10" dirty="0">
                <a:solidFill>
                  <a:prstClr val="black"/>
                </a:solidFill>
                <a:latin typeface="Times New Roman"/>
                <a:cs typeface="Times New Roman"/>
              </a:rPr>
              <a:t>индивидуального  </a:t>
            </a:r>
            <a:r>
              <a:rPr lang="ru-RU" spc="-5" dirty="0">
                <a:solidFill>
                  <a:prstClr val="black"/>
                </a:solidFill>
                <a:latin typeface="Times New Roman"/>
                <a:cs typeface="Times New Roman"/>
              </a:rPr>
              <a:t>развития </a:t>
            </a:r>
            <a:r>
              <a:rPr lang="ru-RU" spc="-10" dirty="0">
                <a:solidFill>
                  <a:prstClr val="black"/>
                </a:solidFill>
                <a:latin typeface="Times New Roman"/>
                <a:cs typeface="Times New Roman"/>
              </a:rPr>
              <a:t>ребенка, </a:t>
            </a:r>
            <a:r>
              <a:rPr lang="ru-RU" spc="-5" dirty="0">
                <a:solidFill>
                  <a:prstClr val="black"/>
                </a:solidFill>
                <a:latin typeface="Times New Roman"/>
                <a:cs typeface="Times New Roman"/>
              </a:rPr>
              <a:t>заверенные </a:t>
            </a:r>
            <a:r>
              <a:rPr lang="ru-RU" spc="-15" dirty="0">
                <a:solidFill>
                  <a:prstClr val="black"/>
                </a:solidFill>
                <a:latin typeface="Times New Roman"/>
                <a:cs typeface="Times New Roman"/>
              </a:rPr>
              <a:t>работодателем; </a:t>
            </a:r>
            <a:r>
              <a:rPr lang="ru-RU" spc="-5" dirty="0">
                <a:solidFill>
                  <a:prstClr val="black"/>
                </a:solidFill>
                <a:latin typeface="Times New Roman"/>
                <a:cs typeface="Times New Roman"/>
              </a:rPr>
              <a:t>для учителя-логопеда,</a:t>
            </a:r>
            <a:r>
              <a:rPr lang="ru-RU" spc="6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pc="-5" dirty="0">
                <a:solidFill>
                  <a:prstClr val="black"/>
                </a:solidFill>
                <a:latin typeface="Times New Roman"/>
                <a:cs typeface="Times New Roman"/>
              </a:rPr>
              <a:t>учителя-дефектолога</a:t>
            </a:r>
            <a:r>
              <a:rPr lang="ru-RU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).</a:t>
            </a:r>
          </a:p>
          <a:p>
            <a:pPr marL="12700" marR="78740" lvl="0"/>
            <a:endParaRPr lang="ru-RU" sz="8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67335" lvl="0" indent="-255270">
              <a:buFontTx/>
              <a:buAutoNum type="arabicPeriod" startAt="2"/>
              <a:tabLst>
                <a:tab pos="267970" algn="l"/>
              </a:tabLst>
            </a:pPr>
            <a:r>
              <a:rPr lang="ru-RU" sz="2400" u="sng" spc="-5" dirty="0">
                <a:solidFill>
                  <a:prstClr val="black"/>
                </a:solidFill>
                <a:latin typeface="Times New Roman"/>
                <a:cs typeface="Times New Roman"/>
              </a:rPr>
              <a:t>Пункт </a:t>
            </a:r>
            <a:r>
              <a:rPr lang="ru-RU" sz="2400" u="sng" dirty="0">
                <a:solidFill>
                  <a:prstClr val="black"/>
                </a:solidFill>
                <a:latin typeface="Times New Roman"/>
                <a:cs typeface="Times New Roman"/>
              </a:rPr>
              <a:t>2.7.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экспертного</a:t>
            </a:r>
            <a:r>
              <a:rPr lang="ru-RU" sz="2400" spc="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заключения</a:t>
            </a:r>
            <a:endParaRPr lang="ru-RU" sz="24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>
              <a:tabLst>
                <a:tab pos="4028440" algn="l"/>
              </a:tabLst>
            </a:pPr>
            <a:r>
              <a:rPr lang="ru-RU" sz="20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Исполнение</a:t>
            </a:r>
            <a:r>
              <a:rPr lang="ru-RU" sz="2000" b="1" spc="1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функций</a:t>
            </a:r>
            <a:r>
              <a:rPr lang="ru-RU" sz="2000" b="1" spc="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наставника</a:t>
            </a:r>
            <a:r>
              <a:rPr lang="ru-RU" sz="14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1400" b="1" dirty="0">
                <a:solidFill>
                  <a:prstClr val="black"/>
                </a:solidFill>
                <a:latin typeface="Times New Roman"/>
                <a:cs typeface="Times New Roman"/>
              </a:rPr>
              <a:t>- </a:t>
            </a:r>
            <a:r>
              <a:rPr lang="ru-RU" sz="2000" b="1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30</a:t>
            </a:r>
            <a:r>
              <a:rPr lang="ru-RU" sz="2000" b="1" spc="3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000" b="1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баллов</a:t>
            </a:r>
          </a:p>
          <a:p>
            <a:pPr marL="12700" lvl="0">
              <a:tabLst>
                <a:tab pos="4028440" algn="l"/>
              </a:tabLst>
            </a:pPr>
            <a:endParaRPr lang="ru-RU" sz="8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67335" lvl="0" indent="-255270">
              <a:spcBef>
                <a:spcPts val="5"/>
              </a:spcBef>
              <a:buFontTx/>
              <a:buAutoNum type="arabicPeriod" startAt="3"/>
              <a:tabLst>
                <a:tab pos="267970" algn="l"/>
              </a:tabLst>
            </a:pPr>
            <a:r>
              <a:rPr lang="ru-RU" sz="2400" u="sng" spc="-5" dirty="0">
                <a:solidFill>
                  <a:prstClr val="black"/>
                </a:solidFill>
                <a:latin typeface="Times New Roman"/>
                <a:cs typeface="Times New Roman"/>
              </a:rPr>
              <a:t>Пункт </a:t>
            </a:r>
            <a:r>
              <a:rPr lang="ru-RU" sz="2400" u="sng" dirty="0">
                <a:solidFill>
                  <a:prstClr val="black"/>
                </a:solidFill>
                <a:latin typeface="Times New Roman"/>
                <a:cs typeface="Times New Roman"/>
              </a:rPr>
              <a:t>2.8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.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экспертного</a:t>
            </a:r>
            <a:r>
              <a:rPr lang="ru-RU" sz="2400" spc="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заключения</a:t>
            </a:r>
            <a:endParaRPr lang="ru-RU" sz="24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>
              <a:spcBef>
                <a:spcPts val="10"/>
              </a:spcBef>
            </a:pPr>
            <a:r>
              <a:rPr lang="ru-RU" sz="20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Использование современных образовательных технологий </a:t>
            </a:r>
            <a:r>
              <a:rPr lang="ru-RU" sz="2000" b="1" spc="5" dirty="0">
                <a:solidFill>
                  <a:prstClr val="black"/>
                </a:solidFill>
                <a:latin typeface="Times New Roman"/>
                <a:cs typeface="Times New Roman"/>
              </a:rPr>
              <a:t>-</a:t>
            </a:r>
            <a:r>
              <a:rPr lang="ru-RU" sz="2000" b="1" spc="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10</a:t>
            </a:r>
            <a:r>
              <a:rPr lang="ru-RU" sz="2000" b="1" spc="6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баллов</a:t>
            </a:r>
            <a:endParaRPr lang="ru-RU" sz="20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065" lvl="0">
              <a:tabLst>
                <a:tab pos="267970" algn="l"/>
              </a:tabLst>
            </a:pPr>
            <a:endParaRPr lang="ru-RU" sz="1400" spc="-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065" lvl="0">
              <a:tabLst>
                <a:tab pos="267970" algn="l"/>
              </a:tabLst>
            </a:pPr>
            <a:r>
              <a:rPr lang="ru-RU" sz="20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4. </a:t>
            </a:r>
            <a:r>
              <a:rPr lang="ru-RU" sz="2400" u="sng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Пункт </a:t>
            </a:r>
            <a:r>
              <a:rPr lang="ru-RU" sz="2400" u="sng" dirty="0">
                <a:solidFill>
                  <a:prstClr val="black"/>
                </a:solidFill>
                <a:latin typeface="Times New Roman"/>
                <a:cs typeface="Times New Roman"/>
              </a:rPr>
              <a:t>2.9. </a:t>
            </a:r>
            <a:r>
              <a:rPr lang="ru-RU" sz="2400" spc="-15" dirty="0">
                <a:solidFill>
                  <a:prstClr val="black"/>
                </a:solidFill>
                <a:latin typeface="Times New Roman"/>
                <a:cs typeface="Times New Roman"/>
              </a:rPr>
              <a:t>экспертного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заключения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(изменен</a:t>
            </a:r>
            <a:r>
              <a:rPr lang="ru-RU" sz="2400" spc="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частично)</a:t>
            </a:r>
            <a:endParaRPr lang="ru-RU" sz="24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>
              <a:spcBef>
                <a:spcPts val="5"/>
              </a:spcBef>
            </a:pPr>
            <a:r>
              <a:rPr lang="ru-RU" sz="20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Владение навыками </a:t>
            </a:r>
            <a:r>
              <a:rPr lang="ru-RU" sz="20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пользователя </a:t>
            </a:r>
            <a:r>
              <a:rPr lang="ru-RU" sz="20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персонального </a:t>
            </a:r>
            <a:r>
              <a:rPr lang="ru-RU" sz="20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компьютера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cs typeface="Times New Roman"/>
              </a:rPr>
              <a:t>- </a:t>
            </a:r>
            <a:r>
              <a:rPr lang="ru-RU" sz="2000" b="1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50</a:t>
            </a:r>
            <a:r>
              <a:rPr lang="ru-RU" sz="2000" b="1" spc="9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000" b="1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бал.</a:t>
            </a:r>
          </a:p>
          <a:p>
            <a:pPr marL="12700" lvl="0">
              <a:spcBef>
                <a:spcPts val="5"/>
              </a:spcBef>
            </a:pPr>
            <a:endParaRPr lang="ru-RU" sz="8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5080" lvl="0">
              <a:buFontTx/>
              <a:buAutoNum type="arabicPeriod" startAt="5"/>
              <a:tabLst>
                <a:tab pos="267970" algn="l"/>
              </a:tabLst>
            </a:pPr>
            <a:r>
              <a:rPr lang="ru-RU" sz="2400" u="sng" spc="-5" dirty="0">
                <a:solidFill>
                  <a:prstClr val="black"/>
                </a:solidFill>
                <a:latin typeface="Times New Roman"/>
                <a:cs typeface="Times New Roman"/>
              </a:rPr>
              <a:t>Пункт </a:t>
            </a:r>
            <a:r>
              <a:rPr lang="ru-RU" sz="2400" u="sng" dirty="0">
                <a:solidFill>
                  <a:prstClr val="black"/>
                </a:solidFill>
                <a:latin typeface="Times New Roman"/>
                <a:cs typeface="Times New Roman"/>
              </a:rPr>
              <a:t>2.10.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Использование </a:t>
            </a:r>
            <a:r>
              <a:rPr lang="ru-RU" sz="2400" spc="-5" dirty="0">
                <a:solidFill>
                  <a:prstClr val="black"/>
                </a:solidFill>
                <a:latin typeface="Times New Roman"/>
                <a:cs typeface="Times New Roman"/>
              </a:rPr>
              <a:t>электронных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образовательных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ресурсов </a:t>
            </a:r>
            <a:r>
              <a:rPr lang="ru-RU" sz="2400" spc="5" dirty="0">
                <a:solidFill>
                  <a:prstClr val="black"/>
                </a:solidFill>
                <a:latin typeface="Times New Roman"/>
                <a:cs typeface="Times New Roman"/>
              </a:rPr>
              <a:t>(ЭОР)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 </a:t>
            </a:r>
            <a:r>
              <a:rPr lang="ru-RU" sz="2400" spc="-10" dirty="0">
                <a:solidFill>
                  <a:prstClr val="black"/>
                </a:solidFill>
                <a:latin typeface="Times New Roman"/>
                <a:cs typeface="Times New Roman"/>
              </a:rPr>
              <a:t>образовательном </a:t>
            </a:r>
            <a:r>
              <a:rPr lang="ru-RU" sz="2400" spc="5" dirty="0">
                <a:solidFill>
                  <a:prstClr val="black"/>
                </a:solidFill>
                <a:latin typeface="Times New Roman"/>
                <a:cs typeface="Times New Roman"/>
              </a:rPr>
              <a:t>процессе</a:t>
            </a:r>
            <a:r>
              <a:rPr lang="ru-RU" sz="2000" spc="5" dirty="0">
                <a:solidFill>
                  <a:prstClr val="black"/>
                </a:solidFill>
                <a:latin typeface="Times New Roman"/>
                <a:cs typeface="Times New Roman"/>
              </a:rPr>
              <a:t>:  </a:t>
            </a:r>
            <a:endParaRPr lang="ru-RU" sz="2000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5080" lvl="0">
              <a:tabLst>
                <a:tab pos="267970" algn="l"/>
              </a:tabLst>
            </a:pPr>
            <a:r>
              <a:rPr lang="ru-RU" sz="2000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2000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</a:t>
            </a:r>
            <a:r>
              <a:rPr lang="ru-RU" sz="20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Лицензионных </a:t>
            </a:r>
            <a:r>
              <a:rPr lang="ru-RU" sz="2000" b="1" spc="5" dirty="0">
                <a:solidFill>
                  <a:prstClr val="black"/>
                </a:solidFill>
                <a:latin typeface="Times New Roman"/>
                <a:cs typeface="Times New Roman"/>
              </a:rPr>
              <a:t>ЭОР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cs typeface="Times New Roman"/>
              </a:rPr>
              <a:t>- </a:t>
            </a:r>
            <a:r>
              <a:rPr lang="ru-RU" sz="2000" b="1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5</a:t>
            </a:r>
            <a:r>
              <a:rPr lang="ru-RU" sz="2000" b="1" spc="2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баллов</a:t>
            </a:r>
            <a:endParaRPr lang="ru-RU" sz="20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8775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 txBox="1"/>
          <p:nvPr/>
        </p:nvSpPr>
        <p:spPr>
          <a:xfrm>
            <a:off x="3059832" y="100347"/>
            <a:ext cx="4320480" cy="32060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000" b="1" dirty="0">
                <a:solidFill>
                  <a:prstClr val="black"/>
                </a:solidFill>
                <a:latin typeface="Times New Roman"/>
                <a:cs typeface="Times New Roman"/>
              </a:rPr>
              <a:t>ИЗМЕНЕНЫ</a:t>
            </a:r>
            <a:r>
              <a:rPr sz="2000" b="1" spc="-4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b="1" spc="-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ПОКАЗАТЕЛИ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:</a:t>
            </a:r>
            <a:endParaRPr lang="ru-RU" sz="2000" b="1" spc="-30" dirty="0" smtClean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259779"/>
              </p:ext>
            </p:extLst>
          </p:nvPr>
        </p:nvGraphicFramePr>
        <p:xfrm>
          <a:off x="323528" y="548680"/>
          <a:ext cx="8640960" cy="6007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08"/>
                <a:gridCol w="2880320"/>
                <a:gridCol w="792088"/>
                <a:gridCol w="4896544"/>
              </a:tblGrid>
              <a:tr h="360491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7310" marR="1150620">
                        <a:lnSpc>
                          <a:spcPts val="2290"/>
                        </a:lnSpc>
                        <a:spcBef>
                          <a:spcPts val="65"/>
                        </a:spcBef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Публичное  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2000" spc="-2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ле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ни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е</a:t>
                      </a:r>
                    </a:p>
                    <a:p>
                      <a:pPr marL="67310">
                        <a:lnSpc>
                          <a:spcPts val="2120"/>
                        </a:lnSpc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собственного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7310" marR="160020">
                        <a:lnSpc>
                          <a:spcPct val="106000"/>
                        </a:lnSpc>
                      </a:pP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педагогического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опыта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в 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форме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открытого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занятия*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2000" spc="-5" dirty="0" err="1" smtClean="0">
                          <a:latin typeface="Times New Roman"/>
                          <a:cs typeface="Times New Roman"/>
                        </a:rPr>
                        <a:t>отзыв</a:t>
                      </a:r>
                      <a:r>
                        <a:rPr sz="2000" spc="-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000" spc="-5" dirty="0" smtClean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2000" spc="-10" dirty="0" err="1" smtClean="0">
                          <a:latin typeface="Times New Roman"/>
                          <a:cs typeface="Times New Roman"/>
                        </a:rPr>
                        <a:t>положительный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73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spc="-5" dirty="0" smtClean="0">
                        <a:latin typeface="Times New Roman"/>
                        <a:cs typeface="Times New Roman"/>
                      </a:endParaRPr>
                    </a:p>
                    <a:p>
                      <a:pPr marL="673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spc="-5" dirty="0" smtClean="0">
                          <a:latin typeface="Times New Roman"/>
                          <a:cs typeface="Times New Roman"/>
                        </a:rPr>
                        <a:t>или</a:t>
                      </a:r>
                    </a:p>
                    <a:p>
                      <a:pPr marL="673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/>
                        <a:cs typeface="Times New Roman"/>
                      </a:endParaRPr>
                    </a:p>
                    <a:p>
                      <a:pPr marL="673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spc="-5" dirty="0" smtClean="0">
                          <a:latin typeface="Times New Roman"/>
                          <a:cs typeface="Times New Roman"/>
                        </a:rPr>
                        <a:t>отзыв </a:t>
                      </a:r>
                      <a:r>
                        <a:rPr lang="ru-RU" sz="2000" spc="-10" dirty="0" smtClean="0">
                          <a:latin typeface="Times New Roman"/>
                          <a:cs typeface="Times New Roman"/>
                        </a:rPr>
                        <a:t>положительный,  содержит </a:t>
                      </a:r>
                      <a:r>
                        <a:rPr lang="ru-RU" sz="2000" spc="-15" dirty="0" smtClean="0">
                          <a:latin typeface="Times New Roman"/>
                          <a:cs typeface="Times New Roman"/>
                        </a:rPr>
                        <a:t>рекомендации  </a:t>
                      </a: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lang="ru-RU" sz="2000" spc="-5" dirty="0" smtClean="0">
                          <a:latin typeface="Times New Roman"/>
                          <a:cs typeface="Times New Roman"/>
                        </a:rPr>
                        <a:t>тиражированию</a:t>
                      </a:r>
                      <a:r>
                        <a:rPr lang="ru-RU" sz="2000" spc="-6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опыта</a:t>
                      </a:r>
                    </a:p>
                    <a:p>
                      <a:pPr marL="67310"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8580" marR="816610">
                        <a:lnSpc>
                          <a:spcPts val="2290"/>
                        </a:lnSpc>
                        <a:spcBef>
                          <a:spcPts val="65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Отзывы (не менее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занятий)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педагогического 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работника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учреждения</a:t>
                      </a:r>
                      <a:r>
                        <a:rPr sz="2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дополнительного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профессионального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педагогического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образования,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8580" marR="109855" indent="0" defTabSz="91440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председателя районного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sz="2000" spc="-25" dirty="0" err="1">
                          <a:latin typeface="Times New Roman"/>
                          <a:cs typeface="Times New Roman"/>
                        </a:rPr>
                        <a:t>городского</a:t>
                      </a:r>
                      <a:r>
                        <a:rPr sz="2000" spc="-2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20" dirty="0" err="1" smtClean="0">
                          <a:latin typeface="Times New Roman"/>
                          <a:cs typeface="Times New Roman"/>
                        </a:rPr>
                        <a:t>методического</a:t>
                      </a:r>
                      <a:r>
                        <a:rPr sz="2000" spc="-2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объединения.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Отзыв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эксперта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аттестационной </a:t>
                      </a: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комиссии Комитета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образованию, 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утвержденного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приказом </a:t>
                      </a: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Комитета </a:t>
                      </a:r>
                      <a:r>
                        <a:rPr sz="2000" spc="-5" dirty="0" err="1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20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 err="1" smtClean="0">
                          <a:latin typeface="Times New Roman"/>
                          <a:cs typeface="Times New Roman"/>
                        </a:rPr>
                        <a:t>образованию</a:t>
                      </a:r>
                      <a:r>
                        <a:rPr lang="ru-RU" sz="2000" spc="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 smtClean="0">
                          <a:latin typeface="Times New Roman"/>
                          <a:cs typeface="Times New Roman"/>
                        </a:rPr>
                        <a:t>«</a:t>
                      </a:r>
                      <a:r>
                        <a:rPr sz="2000" dirty="0" err="1" smtClean="0">
                          <a:latin typeface="Times New Roman"/>
                          <a:cs typeface="Times New Roman"/>
                        </a:rPr>
                        <a:t>Об</a:t>
                      </a:r>
                      <a:r>
                        <a:rPr sz="200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утверждении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списка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экспертов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аттестационной </a:t>
                      </a: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комиссии».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Отзыв члена жюри  профессионального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конкурса,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утвержденного 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приказом </a:t>
                      </a: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Комитета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образованию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(на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момент  проведения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конкурса).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68580" marR="67310">
                        <a:lnSpc>
                          <a:spcPct val="106000"/>
                        </a:lnSpc>
                        <a:tabLst>
                          <a:tab pos="751840" algn="l"/>
                          <a:tab pos="2174240" algn="l"/>
                          <a:tab pos="4051935" algn="l"/>
                          <a:tab pos="4479290" algn="l"/>
                        </a:tabLst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Ли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т	ре</a:t>
                      </a:r>
                      <a:r>
                        <a:rPr sz="2000" spc="10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ис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000" spc="1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ци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и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000" spc="1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000" spc="-6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000" spc="10" dirty="0">
                          <a:latin typeface="Times New Roman"/>
                          <a:cs typeface="Times New Roman"/>
                        </a:rPr>
                        <a:t>щ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х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а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ят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ии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,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заверенный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работодателем.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37932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7310">
                        <a:lnSpc>
                          <a:spcPts val="212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60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80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7310" algn="l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                                                 Было  40 / 60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1518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 txBox="1"/>
          <p:nvPr/>
        </p:nvSpPr>
        <p:spPr>
          <a:xfrm>
            <a:off x="3059832" y="100347"/>
            <a:ext cx="4320480" cy="32060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000" b="1" dirty="0">
                <a:solidFill>
                  <a:prstClr val="black"/>
                </a:solidFill>
                <a:latin typeface="Times New Roman"/>
                <a:cs typeface="Times New Roman"/>
              </a:rPr>
              <a:t>ИЗМЕНЕНЫ</a:t>
            </a:r>
            <a:r>
              <a:rPr sz="2000" b="1" spc="-4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b="1" spc="-30" dirty="0" smtClean="0">
                <a:solidFill>
                  <a:prstClr val="black"/>
                </a:solidFill>
                <a:latin typeface="Times New Roman"/>
                <a:cs typeface="Times New Roman"/>
              </a:rPr>
              <a:t>ПОКАЗАТЕЛИ</a:t>
            </a:r>
            <a:r>
              <a:rPr lang="ru-RU" sz="2000" dirty="0">
                <a:solidFill>
                  <a:prstClr val="black"/>
                </a:solidFill>
                <a:latin typeface="Times New Roman"/>
                <a:cs typeface="Times New Roman"/>
              </a:rPr>
              <a:t>:</a:t>
            </a:r>
            <a:endParaRPr lang="ru-RU" sz="2000" b="1" spc="-30" dirty="0" smtClean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154590"/>
              </p:ext>
            </p:extLst>
          </p:nvPr>
        </p:nvGraphicFramePr>
        <p:xfrm>
          <a:off x="323528" y="548680"/>
          <a:ext cx="8640960" cy="57923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08"/>
                <a:gridCol w="3168352"/>
                <a:gridCol w="936104"/>
                <a:gridCol w="4464496"/>
              </a:tblGrid>
              <a:tr h="2660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67945" marR="381635">
                        <a:lnSpc>
                          <a:spcPts val="2550"/>
                        </a:lnSpc>
                        <a:spcBef>
                          <a:spcPts val="80"/>
                        </a:spcBef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Выступления на </a:t>
                      </a:r>
                      <a:r>
                        <a:rPr sz="2400" spc="-20" dirty="0">
                          <a:latin typeface="Times New Roman"/>
                          <a:cs typeface="Times New Roman"/>
                        </a:rPr>
                        <a:t>научно- 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практических</a:t>
                      </a:r>
                      <a:r>
                        <a:rPr sz="2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конференциях,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семинарах, секциях,</a:t>
                      </a:r>
                    </a:p>
                    <a:p>
                      <a:pPr marL="67945" marR="537210">
                        <a:lnSpc>
                          <a:spcPct val="106200"/>
                        </a:lnSpc>
                        <a:spcBef>
                          <a:spcPts val="5"/>
                        </a:spcBef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проведение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педагогических 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мастер-классов: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lang="ru-RU" sz="2400" spc="-5" dirty="0" smtClean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400" spc="-5" dirty="0" err="1" smtClean="0">
                          <a:latin typeface="Times New Roman"/>
                          <a:cs typeface="Times New Roman"/>
                        </a:rPr>
                        <a:t>айонный</a:t>
                      </a:r>
                      <a:r>
                        <a:rPr lang="ru-RU" sz="2400" spc="-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1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 err="1" smtClean="0">
                          <a:latin typeface="Times New Roman"/>
                          <a:cs typeface="Times New Roman"/>
                        </a:rPr>
                        <a:t>уровень</a:t>
                      </a:r>
                      <a:endParaRPr lang="ru-RU" sz="2400" spc="-5" dirty="0" smtClean="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6794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spc="-25" dirty="0" smtClean="0">
                          <a:latin typeface="Times New Roman"/>
                          <a:cs typeface="Times New Roman"/>
                        </a:rPr>
                        <a:t>городской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400" spc="-5" dirty="0" smtClean="0">
                          <a:latin typeface="Times New Roman"/>
                          <a:cs typeface="Times New Roman"/>
                        </a:rPr>
                        <a:t>уровень</a:t>
                      </a:r>
                    </a:p>
                    <a:p>
                      <a:pPr marL="6794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  <a:p>
                      <a:pPr marL="6794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всероссийский</a:t>
                      </a:r>
                      <a:r>
                        <a:rPr lang="ru-RU" sz="2400" spc="-1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400" spc="-5" dirty="0" smtClean="0">
                          <a:latin typeface="Times New Roman"/>
                          <a:cs typeface="Times New Roman"/>
                        </a:rPr>
                        <a:t>уровень</a:t>
                      </a:r>
                    </a:p>
                    <a:p>
                      <a:pPr marL="6794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67945" marR="416559">
                        <a:lnSpc>
                          <a:spcPts val="2550"/>
                        </a:lnSpc>
                        <a:spcBef>
                          <a:spcPts val="80"/>
                        </a:spcBef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Программа мероприятия или </a:t>
                      </a:r>
                      <a:r>
                        <a:rPr sz="2400" spc="-15" dirty="0">
                          <a:latin typeface="Times New Roman"/>
                          <a:cs typeface="Times New Roman"/>
                        </a:rPr>
                        <a:t>сертификат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указанием 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темы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выступления, заверенные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15" dirty="0">
                          <a:latin typeface="Times New Roman"/>
                          <a:cs typeface="Times New Roman"/>
                        </a:rPr>
                        <a:t>работодателем</a:t>
                      </a:r>
                      <a:r>
                        <a:rPr sz="2400" spc="-15" dirty="0" smtClean="0">
                          <a:latin typeface="Times New Roman"/>
                          <a:cs typeface="Times New Roman"/>
                        </a:rPr>
                        <a:t>.</a:t>
                      </a:r>
                      <a:endParaRPr lang="ru-RU" sz="2400" spc="-15" dirty="0" smtClean="0">
                        <a:latin typeface="Times New Roman"/>
                        <a:cs typeface="Times New Roman"/>
                      </a:endParaRPr>
                    </a:p>
                    <a:p>
                      <a:pPr marL="67945" marR="416559">
                        <a:lnSpc>
                          <a:spcPts val="2550"/>
                        </a:lnSpc>
                        <a:spcBef>
                          <a:spcPts val="80"/>
                        </a:spcBef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2350"/>
                        </a:lnSpc>
                      </a:pPr>
                      <a:r>
                        <a:rPr sz="2400" spc="-15" dirty="0" smtClean="0">
                          <a:latin typeface="Times New Roman"/>
                          <a:cs typeface="Times New Roman"/>
                        </a:rPr>
                        <a:t>Количество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баллов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каждому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показателей</a:t>
                      </a:r>
                      <a:r>
                        <a:rPr sz="24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20" dirty="0">
                          <a:latin typeface="Times New Roman"/>
                          <a:cs typeface="Times New Roman"/>
                        </a:rPr>
                        <a:t>может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67945" marR="650875">
                        <a:lnSpc>
                          <a:spcPts val="2560"/>
                        </a:lnSpc>
                        <a:spcBef>
                          <a:spcPts val="100"/>
                        </a:spcBef>
                        <a:tabLst>
                          <a:tab pos="1825625" algn="l"/>
                        </a:tabLst>
                      </a:pP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суммироваться	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в зависимости </a:t>
                      </a:r>
                      <a:r>
                        <a:rPr sz="2400" spc="-15" dirty="0">
                          <a:latin typeface="Times New Roman"/>
                          <a:cs typeface="Times New Roman"/>
                        </a:rPr>
                        <a:t>от результативности 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участия (но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не более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трех</a:t>
                      </a:r>
                      <a:r>
                        <a:rPr sz="24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мероприятий</a:t>
                      </a:r>
                      <a:r>
                        <a:rPr sz="2400" spc="-5" dirty="0" smtClean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lang="ru-RU" sz="2400" spc="-5" dirty="0" smtClean="0">
                          <a:latin typeface="Times New Roman"/>
                          <a:cs typeface="Times New Roman"/>
                        </a:rPr>
                        <a:t>.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484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7945" marR="381635">
                        <a:lnSpc>
                          <a:spcPts val="2550"/>
                        </a:lnSpc>
                        <a:spcBef>
                          <a:spcPts val="80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R="287020" algn="r">
                        <a:lnSpc>
                          <a:spcPct val="100000"/>
                        </a:lnSpc>
                      </a:pPr>
                      <a:endParaRPr lang="ru-RU" sz="2400" spc="5" dirty="0" smtClean="0">
                        <a:latin typeface="Times New Roman"/>
                        <a:cs typeface="Times New Roman"/>
                      </a:endParaRPr>
                    </a:p>
                    <a:p>
                      <a:pPr marR="287020" algn="r">
                        <a:lnSpc>
                          <a:spcPct val="100000"/>
                        </a:lnSpc>
                      </a:pPr>
                      <a:endParaRPr lang="ru-RU" sz="2400" spc="5" dirty="0" smtClean="0">
                        <a:latin typeface="Times New Roman"/>
                        <a:cs typeface="Times New Roman"/>
                      </a:endParaRPr>
                    </a:p>
                    <a:p>
                      <a:pPr marR="287020" algn="r">
                        <a:lnSpc>
                          <a:spcPct val="100000"/>
                        </a:lnSpc>
                      </a:pPr>
                      <a:endParaRPr lang="ru-RU" sz="2400" spc="5" dirty="0" smtClean="0">
                        <a:latin typeface="Times New Roman"/>
                        <a:cs typeface="Times New Roman"/>
                      </a:endParaRPr>
                    </a:p>
                    <a:p>
                      <a:pPr marR="287020" algn="r">
                        <a:lnSpc>
                          <a:spcPct val="100000"/>
                        </a:lnSpc>
                      </a:pPr>
                      <a:endParaRPr lang="ru-RU" sz="2400" spc="5" dirty="0" smtClean="0">
                        <a:latin typeface="Times New Roman"/>
                        <a:cs typeface="Times New Roman"/>
                      </a:endParaRPr>
                    </a:p>
                    <a:p>
                      <a:pPr marR="287020" algn="r">
                        <a:lnSpc>
                          <a:spcPct val="100000"/>
                        </a:lnSpc>
                      </a:pPr>
                      <a:endParaRPr lang="ru-RU" sz="2400" spc="5" dirty="0" smtClean="0">
                        <a:latin typeface="Times New Roman"/>
                        <a:cs typeface="Times New Roman"/>
                      </a:endParaRPr>
                    </a:p>
                    <a:p>
                      <a:pPr marR="287020" algn="r">
                        <a:lnSpc>
                          <a:spcPct val="100000"/>
                        </a:lnSpc>
                      </a:pPr>
                      <a:endParaRPr lang="ru-RU" sz="2400" spc="5" dirty="0" smtClean="0">
                        <a:latin typeface="Times New Roman"/>
                        <a:cs typeface="Times New Roman"/>
                      </a:endParaRPr>
                    </a:p>
                    <a:p>
                      <a:pPr marR="287020" algn="r">
                        <a:lnSpc>
                          <a:spcPct val="100000"/>
                        </a:lnSpc>
                      </a:pPr>
                      <a:endParaRPr lang="ru-RU" sz="2400" spc="5" dirty="0" smtClean="0">
                        <a:latin typeface="Times New Roman"/>
                        <a:cs typeface="Times New Roman"/>
                      </a:endParaRPr>
                    </a:p>
                    <a:p>
                      <a:pPr marR="287020" algn="r">
                        <a:lnSpc>
                          <a:spcPct val="100000"/>
                        </a:lnSpc>
                      </a:pPr>
                      <a:r>
                        <a:rPr sz="2400" spc="5" dirty="0" smtClean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400" dirty="0" smtClean="0">
                          <a:latin typeface="Times New Roman"/>
                          <a:cs typeface="Times New Roman"/>
                        </a:rPr>
                        <a:t>5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0" marR="28702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spc="5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28702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spc="5" dirty="0" smtClean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0</a:t>
                      </a:r>
                    </a:p>
                    <a:p>
                      <a:pPr marL="0" marR="28702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spc="5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28702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spc="5" dirty="0" smtClean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71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93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794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0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794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                        Районный и городской уровень  было 10 / 15</a:t>
                      </a:r>
                    </a:p>
                  </a:txBody>
                  <a:tcPr marL="0" marR="0" marT="82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28702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67945" marR="650875">
                        <a:lnSpc>
                          <a:spcPts val="2560"/>
                        </a:lnSpc>
                        <a:spcBef>
                          <a:spcPts val="100"/>
                        </a:spcBef>
                        <a:tabLst>
                          <a:tab pos="1825625" algn="l"/>
                        </a:tabLst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52851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708</TotalTime>
  <Words>993</Words>
  <Application>Microsoft Office PowerPoint</Application>
  <PresentationFormat>Экран (4:3)</PresentationFormat>
  <Paragraphs>246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«ИЗМЕНЕНИЯ В АТТЕСТАЦИИ ПЕДАГОГОВ ДОУ»   (консультация для педагогов ДОУ)  2020г.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31</cp:revision>
  <cp:lastPrinted>2020-12-03T08:12:59Z</cp:lastPrinted>
  <dcterms:created xsi:type="dcterms:W3CDTF">2020-09-11T13:34:53Z</dcterms:created>
  <dcterms:modified xsi:type="dcterms:W3CDTF">2020-12-03T08:15:35Z</dcterms:modified>
</cp:coreProperties>
</file>