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64" r:id="rId3"/>
    <p:sldId id="265" r:id="rId4"/>
    <p:sldId id="263" r:id="rId5"/>
    <p:sldId id="257" r:id="rId6"/>
    <p:sldId id="267" r:id="rId7"/>
    <p:sldId id="258" r:id="rId8"/>
    <p:sldId id="259" r:id="rId9"/>
    <p:sldId id="260" r:id="rId10"/>
    <p:sldId id="266"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2983FFC-D0CE-474E-A740-D1EAFBCC6D86}" type="datetimeFigureOut">
              <a:rPr lang="ru-RU" smtClean="0"/>
              <a:pPr/>
              <a:t>03.12.2020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4703BC8-9A64-43B2-BEAA-2ABE875F376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2983FFC-D0CE-474E-A740-D1EAFBCC6D86}" type="datetimeFigureOut">
              <a:rPr lang="ru-RU" smtClean="0"/>
              <a:pPr/>
              <a:t>03.12.2020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4703BC8-9A64-43B2-BEAA-2ABE875F376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2983FFC-D0CE-474E-A740-D1EAFBCC6D86}" type="datetimeFigureOut">
              <a:rPr lang="ru-RU" smtClean="0"/>
              <a:pPr/>
              <a:t>03.12.2020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4703BC8-9A64-43B2-BEAA-2ABE875F376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2983FFC-D0CE-474E-A740-D1EAFBCC6D86}" type="datetimeFigureOut">
              <a:rPr lang="ru-RU" smtClean="0"/>
              <a:pPr/>
              <a:t>03.12.2020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4703BC8-9A64-43B2-BEAA-2ABE875F376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2983FFC-D0CE-474E-A740-D1EAFBCC6D86}" type="datetimeFigureOut">
              <a:rPr lang="ru-RU" smtClean="0"/>
              <a:pPr/>
              <a:t>03.12.2020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4703BC8-9A64-43B2-BEAA-2ABE875F376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2983FFC-D0CE-474E-A740-D1EAFBCC6D86}" type="datetimeFigureOut">
              <a:rPr lang="ru-RU" smtClean="0"/>
              <a:pPr/>
              <a:t>03.12.2020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4703BC8-9A64-43B2-BEAA-2ABE875F376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2983FFC-D0CE-474E-A740-D1EAFBCC6D86}" type="datetimeFigureOut">
              <a:rPr lang="ru-RU" smtClean="0"/>
              <a:pPr/>
              <a:t>03.12.2020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4703BC8-9A64-43B2-BEAA-2ABE875F376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2983FFC-D0CE-474E-A740-D1EAFBCC6D86}" type="datetimeFigureOut">
              <a:rPr lang="ru-RU" smtClean="0"/>
              <a:pPr/>
              <a:t>03.12.2020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4703BC8-9A64-43B2-BEAA-2ABE875F376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2983FFC-D0CE-474E-A740-D1EAFBCC6D86}" type="datetimeFigureOut">
              <a:rPr lang="ru-RU" smtClean="0"/>
              <a:pPr/>
              <a:t>03.12.2020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4703BC8-9A64-43B2-BEAA-2ABE875F376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2983FFC-D0CE-474E-A740-D1EAFBCC6D86}" type="datetimeFigureOut">
              <a:rPr lang="ru-RU" smtClean="0"/>
              <a:pPr/>
              <a:t>03.12.2020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4703BC8-9A64-43B2-BEAA-2ABE875F376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2983FFC-D0CE-474E-A740-D1EAFBCC6D86}" type="datetimeFigureOut">
              <a:rPr lang="ru-RU" smtClean="0"/>
              <a:pPr/>
              <a:t>03.12.2020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4703BC8-9A64-43B2-BEAA-2ABE875F376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983FFC-D0CE-474E-A740-D1EAFBCC6D86}" type="datetimeFigureOut">
              <a:rPr lang="ru-RU" smtClean="0"/>
              <a:pPr/>
              <a:t>03.12.2020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703BC8-9A64-43B2-BEAA-2ABE875F376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Оля\Downloads\презент75.jpg"/>
          <p:cNvPicPr>
            <a:picLocks noChangeAspect="1" noChangeArrowheads="1"/>
          </p:cNvPicPr>
          <p:nvPr/>
        </p:nvPicPr>
        <p:blipFill>
          <a:blip r:embed="rId2"/>
          <a:srcRect l="12500" t="15625" r="13033" b="25000"/>
          <a:stretch>
            <a:fillRect/>
          </a:stretch>
        </p:blipFill>
        <p:spPr bwMode="auto">
          <a:xfrm>
            <a:off x="1" y="-1"/>
            <a:ext cx="9144000" cy="6881871"/>
          </a:xfrm>
          <a:prstGeom prst="rect">
            <a:avLst/>
          </a:prstGeom>
          <a:noFill/>
        </p:spPr>
      </p:pic>
      <p:pic>
        <p:nvPicPr>
          <p:cNvPr id="2051" name="Picture 3" descr="C:\Users\Оля\Desktop\hello_html_43f2ead2.jpg"/>
          <p:cNvPicPr>
            <a:picLocks noChangeAspect="1" noChangeArrowheads="1"/>
          </p:cNvPicPr>
          <p:nvPr/>
        </p:nvPicPr>
        <p:blipFill>
          <a:blip r:embed="rId3"/>
          <a:srcRect/>
          <a:stretch>
            <a:fillRect/>
          </a:stretch>
        </p:blipFill>
        <p:spPr bwMode="auto">
          <a:xfrm>
            <a:off x="1214414" y="214290"/>
            <a:ext cx="6548484" cy="4911363"/>
          </a:xfrm>
          <a:prstGeom prst="rect">
            <a:avLst/>
          </a:prstGeom>
          <a:noFill/>
        </p:spPr>
      </p:pic>
      <p:sp>
        <p:nvSpPr>
          <p:cNvPr id="4" name="Заголовок 3"/>
          <p:cNvSpPr>
            <a:spLocks noGrp="1"/>
          </p:cNvSpPr>
          <p:nvPr>
            <p:ph type="ctrTitle"/>
          </p:nvPr>
        </p:nvSpPr>
        <p:spPr>
          <a:xfrm>
            <a:off x="685800" y="5000636"/>
            <a:ext cx="7772400" cy="1857364"/>
          </a:xfrm>
        </p:spPr>
        <p:txBody>
          <a:bodyPr/>
          <a:lstStyle/>
          <a:p>
            <a:r>
              <a:rPr lang="ru-RU" b="1" dirty="0" smtClean="0">
                <a:solidFill>
                  <a:srgbClr val="C00000"/>
                </a:solidFill>
                <a:latin typeface="Times New Roman" pitchFamily="18" charset="0"/>
                <a:cs typeface="Times New Roman" pitchFamily="18" charset="0"/>
              </a:rPr>
              <a:t>Классный час </a:t>
            </a:r>
            <a:br>
              <a:rPr lang="ru-RU" b="1" dirty="0" smtClean="0">
                <a:solidFill>
                  <a:srgbClr val="C00000"/>
                </a:solidFill>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«День неизвестного солдата»</a:t>
            </a:r>
            <a:endParaRPr lang="ru-RU"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Оля\Downloads\презент75.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5122" name="Picture 2" descr="C:\Users\Оля\Desktop\hello_html_6ad9c1e.jpg"/>
          <p:cNvPicPr>
            <a:picLocks noChangeAspect="1" noChangeArrowheads="1"/>
          </p:cNvPicPr>
          <p:nvPr/>
        </p:nvPicPr>
        <p:blipFill>
          <a:blip r:embed="rId3"/>
          <a:srcRect/>
          <a:stretch>
            <a:fillRect/>
          </a:stretch>
        </p:blipFill>
        <p:spPr bwMode="auto">
          <a:xfrm>
            <a:off x="928662" y="857232"/>
            <a:ext cx="7114454" cy="457203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Оля\Downloads\презент75.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Прямоугольник 2"/>
          <p:cNvSpPr/>
          <p:nvPr/>
        </p:nvSpPr>
        <p:spPr>
          <a:xfrm>
            <a:off x="1000100" y="714356"/>
            <a:ext cx="7286676" cy="1631216"/>
          </a:xfrm>
          <a:prstGeom prst="rect">
            <a:avLst/>
          </a:prstGeom>
        </p:spPr>
        <p:txBody>
          <a:bodyPr wrap="square">
            <a:spAutoFit/>
          </a:bodyPr>
          <a:lstStyle/>
          <a:p>
            <a:pPr algn="ctr"/>
            <a:r>
              <a:rPr lang="ru-RU" sz="2000" dirty="0">
                <a:solidFill>
                  <a:srgbClr val="FF0000"/>
                </a:solidFill>
                <a:latin typeface="Times New Roman" pitchFamily="18" charset="0"/>
                <a:cs typeface="Times New Roman" pitchFamily="18" charset="0"/>
              </a:rPr>
              <a:t>День неизвестного солдата – </a:t>
            </a:r>
            <a:r>
              <a:rPr lang="ru-RU" sz="2000" dirty="0" smtClean="0">
                <a:solidFill>
                  <a:srgbClr val="FF0000"/>
                </a:solidFill>
                <a:latin typeface="Times New Roman" pitchFamily="18" charset="0"/>
                <a:cs typeface="Times New Roman" pitchFamily="18" charset="0"/>
              </a:rPr>
              <a:t>3 </a:t>
            </a:r>
            <a:r>
              <a:rPr lang="ru-RU" sz="2000" dirty="0">
                <a:solidFill>
                  <a:srgbClr val="FF0000"/>
                </a:solidFill>
                <a:latin typeface="Times New Roman" pitchFamily="18" charset="0"/>
                <a:cs typeface="Times New Roman" pitchFamily="18" charset="0"/>
              </a:rPr>
              <a:t>декабря</a:t>
            </a:r>
            <a:r>
              <a:rPr lang="ru-RU" sz="2000" dirty="0" smtClean="0">
                <a:solidFill>
                  <a:srgbClr val="FF0000"/>
                </a:solidFill>
                <a:latin typeface="Times New Roman" pitchFamily="18" charset="0"/>
                <a:cs typeface="Times New Roman" pitchFamily="18" charset="0"/>
              </a:rPr>
              <a:t>.</a:t>
            </a:r>
          </a:p>
          <a:p>
            <a:r>
              <a:rPr lang="ru-RU" sz="2000" dirty="0" smtClean="0">
                <a:solidFill>
                  <a:srgbClr val="FF0000"/>
                </a:solidFill>
                <a:latin typeface="Times New Roman" pitchFamily="18" charset="0"/>
                <a:cs typeface="Times New Roman" pitchFamily="18" charset="0"/>
              </a:rPr>
              <a:t> </a:t>
            </a:r>
            <a:r>
              <a:rPr lang="ru-RU" sz="2000" dirty="0">
                <a:solidFill>
                  <a:srgbClr val="FF0000"/>
                </a:solidFill>
                <a:latin typeface="Times New Roman" pitchFamily="18" charset="0"/>
                <a:cs typeface="Times New Roman" pitchFamily="18" charset="0"/>
              </a:rPr>
              <a:t>Этот памятный день призван увековечить память, воинскую доблесть и бессмертный подвиг советских и российских воинов, которые погибли в боевых действиях и чьим имена остались неизвестными</a:t>
            </a:r>
            <a:r>
              <a:rPr lang="ru-RU" sz="2000" dirty="0" smtClean="0">
                <a:solidFill>
                  <a:srgbClr val="FF0000"/>
                </a:solidFill>
                <a:latin typeface="Times New Roman" pitchFamily="18" charset="0"/>
                <a:cs typeface="Times New Roman" pitchFamily="18" charset="0"/>
              </a:rPr>
              <a:t>.</a:t>
            </a:r>
            <a:endParaRPr lang="ru-RU" sz="2000" dirty="0">
              <a:solidFill>
                <a:srgbClr val="FF0000"/>
              </a:solidFill>
              <a:latin typeface="Times New Roman" pitchFamily="18" charset="0"/>
              <a:cs typeface="Times New Roman" pitchFamily="18" charset="0"/>
            </a:endParaRPr>
          </a:p>
        </p:txBody>
      </p:sp>
      <p:pic>
        <p:nvPicPr>
          <p:cNvPr id="3074" name="Picture 2" descr="C:\Users\Оля\Desktop\hello_html_m4978d0f0.jpg"/>
          <p:cNvPicPr>
            <a:picLocks noChangeAspect="1" noChangeArrowheads="1"/>
          </p:cNvPicPr>
          <p:nvPr/>
        </p:nvPicPr>
        <p:blipFill>
          <a:blip r:embed="rId3"/>
          <a:srcRect/>
          <a:stretch>
            <a:fillRect/>
          </a:stretch>
        </p:blipFill>
        <p:spPr bwMode="auto">
          <a:xfrm>
            <a:off x="2285984" y="2357430"/>
            <a:ext cx="4872718" cy="371950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Оля\Downloads\презент75.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Прямоугольник 2"/>
          <p:cNvSpPr/>
          <p:nvPr/>
        </p:nvSpPr>
        <p:spPr>
          <a:xfrm>
            <a:off x="1214414" y="1028342"/>
            <a:ext cx="6500858" cy="4154984"/>
          </a:xfrm>
          <a:prstGeom prst="rect">
            <a:avLst/>
          </a:prstGeom>
          <a:solidFill>
            <a:schemeClr val="bg1"/>
          </a:solidFill>
        </p:spPr>
        <p:txBody>
          <a:bodyPr wrap="square">
            <a:spAutoFit/>
          </a:bodyPr>
          <a:lstStyle/>
          <a:p>
            <a:r>
              <a:rPr lang="ru-RU" sz="2400" dirty="0" smtClean="0">
                <a:latin typeface="Times New Roman" pitchFamily="18" charset="0"/>
                <a:cs typeface="Times New Roman" pitchFamily="18" charset="0"/>
              </a:rPr>
              <a:t>         </a:t>
            </a:r>
            <a:r>
              <a:rPr lang="ru-RU" sz="2400" dirty="0" smtClean="0">
                <a:solidFill>
                  <a:srgbClr val="C00000"/>
                </a:solidFill>
                <a:latin typeface="Times New Roman" pitchFamily="18" charset="0"/>
                <a:cs typeface="Times New Roman" pitchFamily="18" charset="0"/>
              </a:rPr>
              <a:t>Впервые День неизвестного солдата в нашей стране отметили в 2014 году. Дата 3 декабря была выбрана не случайно. Именно в этот день 3 декабря 1966 года, в ознаменовании 25-й годовщины разгрома немецко-фашистских войск под Москвой, прах неизвестного солдата из братской могилы советских воинов на 41-м километре Ленинградского шоссе (на въезде в город Зеленоград) был перенесен и торжественно захоронен у стены Московского Кремля в Александровском саду. </a:t>
            </a:r>
            <a:endParaRPr lang="ru-RU" sz="2000" dirty="0">
              <a:solidFill>
                <a:srgbClr val="C0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Оля\Downloads\презент75.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 name="Прямоугольник 3"/>
          <p:cNvSpPr/>
          <p:nvPr/>
        </p:nvSpPr>
        <p:spPr>
          <a:xfrm>
            <a:off x="285720" y="714356"/>
            <a:ext cx="8001056" cy="1323439"/>
          </a:xfrm>
          <a:prstGeom prst="rect">
            <a:avLst/>
          </a:prstGeom>
        </p:spPr>
        <p:txBody>
          <a:bodyPr wrap="square">
            <a:spAutoFit/>
          </a:bodyPr>
          <a:lstStyle/>
          <a:p>
            <a:r>
              <a:rPr lang="ru-RU" sz="2000" dirty="0">
                <a:latin typeface="Times New Roman" pitchFamily="18" charset="0"/>
                <a:cs typeface="Times New Roman" pitchFamily="18" charset="0"/>
              </a:rPr>
              <a:t>На плите, водруженной на могиле Неизвестного солдата, была сделана надпись: </a:t>
            </a:r>
            <a:r>
              <a:rPr lang="ru-RU" sz="2000" b="1" dirty="0">
                <a:solidFill>
                  <a:srgbClr val="C00000"/>
                </a:solidFill>
                <a:latin typeface="Times New Roman" pitchFamily="18" charset="0"/>
                <a:cs typeface="Times New Roman" pitchFamily="18" charset="0"/>
              </a:rPr>
              <a:t>«Имя твое неизвестно. Подвиг твой бессмертен».</a:t>
            </a:r>
            <a:r>
              <a:rPr lang="ru-RU" sz="2000" dirty="0">
                <a:latin typeface="Times New Roman" pitchFamily="18" charset="0"/>
                <a:cs typeface="Times New Roman" pitchFamily="18" charset="0"/>
              </a:rPr>
              <a:t>С тех пор здесь всегда горит вечный огонь и стоит почетный караул. Памятнику присвоен статус общенационального мемориала воинской славы.</a:t>
            </a:r>
          </a:p>
        </p:txBody>
      </p:sp>
      <p:pic>
        <p:nvPicPr>
          <p:cNvPr id="4098" name="Picture 2" descr="C:\Users\Оля\Desktop\hello_html_m64979e58.jpg"/>
          <p:cNvPicPr>
            <a:picLocks noChangeAspect="1" noChangeArrowheads="1"/>
          </p:cNvPicPr>
          <p:nvPr/>
        </p:nvPicPr>
        <p:blipFill>
          <a:blip r:embed="rId3"/>
          <a:srcRect/>
          <a:stretch>
            <a:fillRect/>
          </a:stretch>
        </p:blipFill>
        <p:spPr bwMode="auto">
          <a:xfrm>
            <a:off x="1643042" y="2285992"/>
            <a:ext cx="5715000" cy="374332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7" name="Picture 3" descr="C:\Users\Оля\Downloads\презент753.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Прямоугольник 4"/>
          <p:cNvSpPr/>
          <p:nvPr/>
        </p:nvSpPr>
        <p:spPr>
          <a:xfrm>
            <a:off x="357158" y="214290"/>
            <a:ext cx="6286528" cy="3170099"/>
          </a:xfrm>
          <a:prstGeom prst="rect">
            <a:avLst/>
          </a:prstGeom>
          <a:solidFill>
            <a:schemeClr val="bg1"/>
          </a:solidFill>
        </p:spPr>
        <p:txBody>
          <a:bodyPr wrap="square">
            <a:spAutoFit/>
          </a:bodyPr>
          <a:lstStyle/>
          <a:p>
            <a:r>
              <a:rPr lang="ru-RU" sz="2000" dirty="0">
                <a:latin typeface="Times New Roman" pitchFamily="18" charset="0"/>
                <a:cs typeface="Times New Roman" pitchFamily="18" charset="0"/>
              </a:rPr>
              <a:t>Установление Дня Неизвестного солдата - это не просто дата в календаре, это день, когда еще один раз в году мы будем отдаваться дань памяти всем тем, кто погиб при защите Отечества и чьи имена так и не удалось установить.</a:t>
            </a:r>
          </a:p>
          <a:p>
            <a:r>
              <a:rPr lang="ru-RU" sz="2000" dirty="0">
                <a:latin typeface="Times New Roman" pitchFamily="18" charset="0"/>
                <a:cs typeface="Times New Roman" pitchFamily="18" charset="0"/>
              </a:rPr>
              <a:t>Традиция чтить память павших солдат зародилась очень давно. Отдавать дань внимания бойцам своей страны всегда было делом высокоморальным. Ведь каждая капля крови воина сберегала, возможно, не одну жизнь стариков, женщин и, конечно же, детей</a:t>
            </a:r>
            <a:r>
              <a:rPr lang="ru-RU" sz="2000" dirty="0" smtClean="0">
                <a:latin typeface="Times New Roman" pitchFamily="18" charset="0"/>
                <a:cs typeface="Times New Roman" pitchFamily="18" charset="0"/>
              </a:rPr>
              <a:t>.</a:t>
            </a:r>
            <a:endParaRPr lang="ru-RU" sz="2000" dirty="0">
              <a:latin typeface="Times New Roman" pitchFamily="18" charset="0"/>
              <a:cs typeface="Times New Roman" pitchFamily="18" charset="0"/>
            </a:endParaRPr>
          </a:p>
        </p:txBody>
      </p:sp>
      <p:pic>
        <p:nvPicPr>
          <p:cNvPr id="6146" name="Picture 2" descr="C:\Users\Оля\Desktop\hello_html_m2a7501a5.jpg"/>
          <p:cNvPicPr>
            <a:picLocks noChangeAspect="1" noChangeArrowheads="1"/>
          </p:cNvPicPr>
          <p:nvPr/>
        </p:nvPicPr>
        <p:blipFill>
          <a:blip r:embed="rId3"/>
          <a:srcRect/>
          <a:stretch>
            <a:fillRect/>
          </a:stretch>
        </p:blipFill>
        <p:spPr bwMode="auto">
          <a:xfrm>
            <a:off x="1285852" y="3500438"/>
            <a:ext cx="4143380" cy="310753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7" name="Picture 3" descr="C:\Users\Оля\Downloads\презент753.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Прямоугольник 4"/>
          <p:cNvSpPr/>
          <p:nvPr/>
        </p:nvSpPr>
        <p:spPr>
          <a:xfrm>
            <a:off x="357158" y="214290"/>
            <a:ext cx="6286528" cy="3170099"/>
          </a:xfrm>
          <a:prstGeom prst="rect">
            <a:avLst/>
          </a:prstGeom>
          <a:solidFill>
            <a:schemeClr val="bg1"/>
          </a:solidFill>
        </p:spPr>
        <p:txBody>
          <a:bodyPr wrap="square">
            <a:spAutoFit/>
          </a:bodyPr>
          <a:lstStyle/>
          <a:p>
            <a:r>
              <a:rPr lang="ru-RU" sz="2000" dirty="0" smtClean="0">
                <a:latin typeface="Times New Roman" pitchFamily="18" charset="0"/>
                <a:cs typeface="Times New Roman" pitchFamily="18" charset="0"/>
              </a:rPr>
              <a:t>Иногда </a:t>
            </a:r>
            <a:r>
              <a:rPr lang="ru-RU" sz="2000" dirty="0">
                <a:latin typeface="Times New Roman" pitchFamily="18" charset="0"/>
                <a:cs typeface="Times New Roman" pitchFamily="18" charset="0"/>
              </a:rPr>
              <a:t>в тех местах, где велись кровопролитные бои и падали сраженные пулями и осколками солдаты и офицеры — попросту не оставалось выживших, чтобы похоронить павших. В лучшем случае, убитых хоронили в братских могилах — а матери, сестры и дети так и ждали любимых с поля брани, надеясь на чудо.</a:t>
            </a:r>
          </a:p>
          <a:p>
            <a:r>
              <a:rPr lang="ru-RU" sz="2000" dirty="0">
                <a:latin typeface="Times New Roman" pitchFamily="18" charset="0"/>
                <a:cs typeface="Times New Roman" pitchFamily="18" charset="0"/>
              </a:rPr>
              <a:t>Как символ увековечивания памяти таких безымянных солдат и возникла идея создавать памятники неизвестным солдатам.</a:t>
            </a:r>
          </a:p>
        </p:txBody>
      </p:sp>
      <p:pic>
        <p:nvPicPr>
          <p:cNvPr id="7170" name="Picture 2" descr="C:\Users\Оля\Desktop\hello_html_1f7cb6ec.jpg"/>
          <p:cNvPicPr>
            <a:picLocks noChangeAspect="1" noChangeArrowheads="1"/>
          </p:cNvPicPr>
          <p:nvPr/>
        </p:nvPicPr>
        <p:blipFill>
          <a:blip r:embed="rId3"/>
          <a:srcRect l="22727" t="6054" r="9091"/>
          <a:stretch>
            <a:fillRect/>
          </a:stretch>
        </p:blipFill>
        <p:spPr bwMode="auto">
          <a:xfrm>
            <a:off x="1428728" y="3429000"/>
            <a:ext cx="3742685" cy="3429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7" name="Picture 3" descr="C:\Users\Оля\Downloads\презент753.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Прямоугольник 4"/>
          <p:cNvSpPr/>
          <p:nvPr/>
        </p:nvSpPr>
        <p:spPr>
          <a:xfrm>
            <a:off x="0" y="1"/>
            <a:ext cx="8929718" cy="2400657"/>
          </a:xfrm>
          <a:prstGeom prst="rect">
            <a:avLst/>
          </a:prstGeom>
          <a:solidFill>
            <a:schemeClr val="bg1"/>
          </a:solidFill>
        </p:spPr>
        <p:txBody>
          <a:bodyPr wrap="square">
            <a:spAutoFit/>
          </a:bodyPr>
          <a:lstStyle/>
          <a:p>
            <a:r>
              <a:rPr lang="ru-RU" sz="2400"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К </a:t>
            </a:r>
            <a:r>
              <a:rPr lang="ru-RU" dirty="0">
                <a:latin typeface="Times New Roman" pitchFamily="18" charset="0"/>
                <a:cs typeface="Times New Roman" pitchFamily="18" charset="0"/>
              </a:rPr>
              <a:t>Братским могилам, приходили матери и отцы, не дождавшиеся своих сыновей, вдовы, внуки, знающие дедов только по фотографии. И каждый думал, что может быть в могиле лежит их родной человек. Но есть солдаты, у которых нет даже могил. Они остались на войне. На поле боя, где пошли в последнюю атаку. О них долго молчали, а сегодня по предложению Поискового движения страны впервые мы всей страной проводим День памяти пропавшего без вести солдат. В том, что он не вернулся с войны, нет его вины, нет вины в том, что не пришла на него похоронка. Почувствуйте их боль, биение их сердец, надежду глаз, обращённых на нас с просьбой о памяти.</a:t>
            </a:r>
            <a:endParaRPr lang="ru-RU" sz="2400" dirty="0">
              <a:latin typeface="Times New Roman" pitchFamily="18" charset="0"/>
              <a:cs typeface="Times New Roman" pitchFamily="18" charset="0"/>
            </a:endParaRPr>
          </a:p>
        </p:txBody>
      </p:sp>
      <p:pic>
        <p:nvPicPr>
          <p:cNvPr id="8194" name="Picture 2" descr="C:\Users\Оля\Desktop\hello_html_6d1f3efc.jpg"/>
          <p:cNvPicPr>
            <a:picLocks noChangeAspect="1" noChangeArrowheads="1"/>
          </p:cNvPicPr>
          <p:nvPr/>
        </p:nvPicPr>
        <p:blipFill>
          <a:blip r:embed="rId3"/>
          <a:srcRect/>
          <a:stretch>
            <a:fillRect/>
          </a:stretch>
        </p:blipFill>
        <p:spPr bwMode="auto">
          <a:xfrm>
            <a:off x="857224" y="2357270"/>
            <a:ext cx="3376980" cy="4500730"/>
          </a:xfrm>
          <a:prstGeom prst="rect">
            <a:avLst/>
          </a:prstGeom>
          <a:noFill/>
        </p:spPr>
      </p:pic>
      <p:pic>
        <p:nvPicPr>
          <p:cNvPr id="1026" name="Picture 2" descr="C:\Users\Оля\Desktop\hello_html_m7583ac9b.jpg"/>
          <p:cNvPicPr>
            <a:picLocks noChangeAspect="1" noChangeArrowheads="1"/>
          </p:cNvPicPr>
          <p:nvPr/>
        </p:nvPicPr>
        <p:blipFill>
          <a:blip r:embed="rId4"/>
          <a:srcRect/>
          <a:stretch>
            <a:fillRect/>
          </a:stretch>
        </p:blipFill>
        <p:spPr bwMode="auto">
          <a:xfrm>
            <a:off x="4286248" y="3143248"/>
            <a:ext cx="4286250" cy="27813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7" name="Picture 3" descr="C:\Users\Оля\Downloads\презент753.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Прямоугольник 4"/>
          <p:cNvSpPr/>
          <p:nvPr/>
        </p:nvSpPr>
        <p:spPr>
          <a:xfrm>
            <a:off x="4429124" y="500042"/>
            <a:ext cx="4214842" cy="3785652"/>
          </a:xfrm>
          <a:prstGeom prst="rect">
            <a:avLst/>
          </a:prstGeom>
          <a:solidFill>
            <a:schemeClr val="bg1"/>
          </a:solidFill>
        </p:spPr>
        <p:txBody>
          <a:bodyPr wrap="square">
            <a:spAutoFit/>
          </a:bodyPr>
          <a:lstStyle/>
          <a:p>
            <a:r>
              <a:rPr lang="ru-RU" sz="2000" dirty="0">
                <a:latin typeface="Times New Roman" pitchFamily="18" charset="0"/>
                <a:cs typeface="Times New Roman" pitchFamily="18" charset="0"/>
              </a:rPr>
              <a:t>Поклонимся великим тем годам</a:t>
            </a:r>
            <a:r>
              <a:rPr lang="ru-RU" sz="2000" dirty="0" smtClean="0">
                <a:latin typeface="Times New Roman" pitchFamily="18" charset="0"/>
                <a:cs typeface="Times New Roman" pitchFamily="18" charset="0"/>
              </a:rPr>
              <a:t>.</a:t>
            </a:r>
          </a:p>
          <a:p>
            <a:r>
              <a:rPr lang="ru-RU" sz="2000" dirty="0" smtClean="0">
                <a:latin typeface="Times New Roman" pitchFamily="18" charset="0"/>
                <a:cs typeface="Times New Roman" pitchFamily="18" charset="0"/>
              </a:rPr>
              <a:t>Тем </a:t>
            </a:r>
            <a:r>
              <a:rPr lang="ru-RU" sz="2000" dirty="0">
                <a:latin typeface="Times New Roman" pitchFamily="18" charset="0"/>
                <a:cs typeface="Times New Roman" pitchFamily="18" charset="0"/>
              </a:rPr>
              <a:t>самым командирам и бойцам. </a:t>
            </a:r>
          </a:p>
          <a:p>
            <a:r>
              <a:rPr lang="ru-RU" sz="2000" dirty="0" smtClean="0">
                <a:latin typeface="Times New Roman" pitchFamily="18" charset="0"/>
                <a:cs typeface="Times New Roman" pitchFamily="18" charset="0"/>
              </a:rPr>
              <a:t>И </a:t>
            </a:r>
            <a:r>
              <a:rPr lang="ru-RU" sz="2000" dirty="0">
                <a:latin typeface="Times New Roman" pitchFamily="18" charset="0"/>
                <a:cs typeface="Times New Roman" pitchFamily="18" charset="0"/>
              </a:rPr>
              <a:t>маршалам страны и рядовым, Поклонимся и мертвым и живым. </a:t>
            </a:r>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Всем </a:t>
            </a:r>
            <a:r>
              <a:rPr lang="ru-RU" sz="2000" dirty="0">
                <a:latin typeface="Times New Roman" pitchFamily="18" charset="0"/>
                <a:cs typeface="Times New Roman" pitchFamily="18" charset="0"/>
              </a:rPr>
              <a:t>тем, </a:t>
            </a:r>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            которых </a:t>
            </a:r>
            <a:r>
              <a:rPr lang="ru-RU" sz="2000" dirty="0">
                <a:latin typeface="Times New Roman" pitchFamily="18" charset="0"/>
                <a:cs typeface="Times New Roman" pitchFamily="18" charset="0"/>
              </a:rPr>
              <a:t>забывать нельзя </a:t>
            </a:r>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Поклонимся,</a:t>
            </a:r>
          </a:p>
          <a:p>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поклонимся, друзья! </a:t>
            </a:r>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Всем </a:t>
            </a:r>
            <a:r>
              <a:rPr lang="ru-RU" sz="2000" dirty="0">
                <a:latin typeface="Times New Roman" pitchFamily="18" charset="0"/>
                <a:cs typeface="Times New Roman" pitchFamily="18" charset="0"/>
              </a:rPr>
              <a:t>миром, </a:t>
            </a:r>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           всем </a:t>
            </a:r>
            <a:r>
              <a:rPr lang="ru-RU" sz="2000" dirty="0">
                <a:latin typeface="Times New Roman" pitchFamily="18" charset="0"/>
                <a:cs typeface="Times New Roman" pitchFamily="18" charset="0"/>
              </a:rPr>
              <a:t>народом, </a:t>
            </a:r>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                          всей </a:t>
            </a:r>
            <a:r>
              <a:rPr lang="ru-RU" sz="2000" dirty="0">
                <a:latin typeface="Times New Roman" pitchFamily="18" charset="0"/>
                <a:cs typeface="Times New Roman" pitchFamily="18" charset="0"/>
              </a:rPr>
              <a:t>землёй, </a:t>
            </a:r>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Поклонимся </a:t>
            </a:r>
            <a:r>
              <a:rPr lang="ru-RU" sz="2000" dirty="0">
                <a:latin typeface="Times New Roman" pitchFamily="18" charset="0"/>
                <a:cs typeface="Times New Roman" pitchFamily="18" charset="0"/>
              </a:rPr>
              <a:t>за тот великий </a:t>
            </a:r>
            <a:r>
              <a:rPr lang="ru-RU" sz="2000" dirty="0" smtClean="0">
                <a:latin typeface="Times New Roman" pitchFamily="18" charset="0"/>
                <a:cs typeface="Times New Roman" pitchFamily="18" charset="0"/>
              </a:rPr>
              <a:t>бой. </a:t>
            </a:r>
            <a:endParaRPr lang="ru-RU" sz="2000" dirty="0">
              <a:latin typeface="Times New Roman" pitchFamily="18" charset="0"/>
              <a:cs typeface="Times New Roman" pitchFamily="18" charset="0"/>
            </a:endParaRPr>
          </a:p>
        </p:txBody>
      </p:sp>
      <p:pic>
        <p:nvPicPr>
          <p:cNvPr id="2050" name="Picture 2" descr="C:\Users\Оля\Desktop\hello_html_m46ac98e8.jpg"/>
          <p:cNvPicPr>
            <a:picLocks noChangeAspect="1" noChangeArrowheads="1"/>
          </p:cNvPicPr>
          <p:nvPr/>
        </p:nvPicPr>
        <p:blipFill>
          <a:blip r:embed="rId3"/>
          <a:srcRect l="1470" r="20588" b="-3922"/>
          <a:stretch>
            <a:fillRect/>
          </a:stretch>
        </p:blipFill>
        <p:spPr bwMode="auto">
          <a:xfrm>
            <a:off x="571472" y="2500306"/>
            <a:ext cx="3786214" cy="378621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7" name="Picture 3" descr="C:\Users\Оля\Downloads\презент753.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Прямоугольник 4"/>
          <p:cNvSpPr/>
          <p:nvPr/>
        </p:nvSpPr>
        <p:spPr>
          <a:xfrm>
            <a:off x="214282" y="500042"/>
            <a:ext cx="4572000" cy="5940088"/>
          </a:xfrm>
          <a:prstGeom prst="rect">
            <a:avLst/>
          </a:prstGeom>
          <a:solidFill>
            <a:schemeClr val="bg1"/>
          </a:solidFill>
        </p:spPr>
        <p:txBody>
          <a:bodyPr>
            <a:spAutoFit/>
          </a:bodyPr>
          <a:lstStyle/>
          <a:p>
            <a:r>
              <a:rPr lang="ru-RU" sz="2000" dirty="0">
                <a:latin typeface="Times New Roman" pitchFamily="18" charset="0"/>
                <a:cs typeface="Times New Roman" pitchFamily="18" charset="0"/>
              </a:rPr>
              <a:t>Мы с вами счастливые люди. Мы не знаем ужасов войны. Война – это страшно, это кровь , муки, смерть. И через всё это прошли наши прадеды, деды, прабабушки и бабушки. Каждый восьмой житель нашей страны погиб на войне .Миллионы людей расстреляны , задушены в газовых камерах фашистских концлагерей. Сотни тысяч семей не дождались отцов, сыновей, дочерей, братьев, сестёр. Многие погибшие стали неизвестными. Они навечно остались лежать в братских могилах.</a:t>
            </a:r>
          </a:p>
          <a:p>
            <a:r>
              <a:rPr lang="ru-RU" sz="2000" dirty="0">
                <a:latin typeface="Times New Roman" pitchFamily="18" charset="0"/>
                <a:cs typeface="Times New Roman" pitchFamily="18" charset="0"/>
              </a:rPr>
              <a:t>Пусть небо будет голубым, Пусть в небе не клубится дым, Пусть пушки грозные молчат И пулеметы не строчат, Чтоб жили люди, города... Мир нужен на земле всегда!</a:t>
            </a:r>
          </a:p>
        </p:txBody>
      </p:sp>
      <p:pic>
        <p:nvPicPr>
          <p:cNvPr id="3074" name="Picture 2" descr="C:\Users\Оля\Desktop\hello_html_m48e4183e.jpg"/>
          <p:cNvPicPr>
            <a:picLocks noChangeAspect="1" noChangeArrowheads="1"/>
          </p:cNvPicPr>
          <p:nvPr/>
        </p:nvPicPr>
        <p:blipFill>
          <a:blip r:embed="rId3"/>
          <a:srcRect l="7143" t="13571" r="7143" b="7143"/>
          <a:stretch>
            <a:fillRect/>
          </a:stretch>
        </p:blipFill>
        <p:spPr bwMode="auto">
          <a:xfrm>
            <a:off x="4857720" y="857232"/>
            <a:ext cx="4286280" cy="5286412"/>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TotalTime>
  <Words>586</Words>
  <Application>Microsoft Office PowerPoint</Application>
  <PresentationFormat>Экран (4:3)</PresentationFormat>
  <Paragraphs>23</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Классный час  «День неизвестного солдата»</vt:lpstr>
      <vt:lpstr>Слайд 2</vt:lpstr>
      <vt:lpstr>Слайд 3</vt:lpstr>
      <vt:lpstr>Слайд 4</vt:lpstr>
      <vt:lpstr>Слайд 5</vt:lpstr>
      <vt:lpstr>Слайд 6</vt:lpstr>
      <vt:lpstr>Слайд 7</vt:lpstr>
      <vt:lpstr>Слайд 8</vt:lpstr>
      <vt:lpstr>Слайд 9</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Оля</dc:creator>
  <cp:lastModifiedBy>Оля</cp:lastModifiedBy>
  <cp:revision>24</cp:revision>
  <dcterms:created xsi:type="dcterms:W3CDTF">2020-12-03T05:28:20Z</dcterms:created>
  <dcterms:modified xsi:type="dcterms:W3CDTF">2020-12-03T06:34:54Z</dcterms:modified>
</cp:coreProperties>
</file>