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90" r:id="rId5"/>
    <p:sldId id="291" r:id="rId6"/>
    <p:sldId id="292" r:id="rId7"/>
    <p:sldId id="259" r:id="rId8"/>
    <p:sldId id="269" r:id="rId9"/>
    <p:sldId id="260" r:id="rId10"/>
    <p:sldId id="287" r:id="rId11"/>
    <p:sldId id="289" r:id="rId12"/>
    <p:sldId id="268" r:id="rId13"/>
    <p:sldId id="277" r:id="rId14"/>
    <p:sldId id="278" r:id="rId15"/>
    <p:sldId id="28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F3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16000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16000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16000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16000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16000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16000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16000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16000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16000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16000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16000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Tm="16000"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D:\КАРТИНКИ ВСЕ\Фоны  дала  Галя и Трушин\99841384_fundo_margarida_ceu.jpg"/>
          <p:cNvPicPr>
            <a:picLocks noChangeAspect="1" noChangeArrowheads="1"/>
          </p:cNvPicPr>
          <p:nvPr/>
        </p:nvPicPr>
        <p:blipFill>
          <a:blip r:embed="rId2" cstate="print"/>
          <a:srcRect b="8571"/>
          <a:stretch>
            <a:fillRect/>
          </a:stretch>
        </p:blipFill>
        <p:spPr bwMode="auto">
          <a:xfrm>
            <a:off x="0" y="0"/>
            <a:ext cx="9167812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1571612"/>
            <a:ext cx="8858280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000" b="1" i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Использование </a:t>
            </a:r>
            <a:r>
              <a:rPr lang="ru-RU" sz="4000" b="1" i="1" dirty="0" err="1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квест</a:t>
            </a:r>
            <a:r>
              <a:rPr lang="ru-RU" sz="4000" b="1" i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игры для повышения качества образования</a:t>
            </a:r>
            <a:endParaRPr lang="ru-RU" sz="40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20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00100" y="428604"/>
            <a:ext cx="70009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МКДОУ Нововоронежский детский </a:t>
            </a:r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сад </a:t>
            </a:r>
            <a:r>
              <a:rPr lang="ru-RU" sz="2000" b="1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№ </a:t>
            </a:r>
            <a:r>
              <a:rPr lang="ru-RU" sz="2000" b="1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2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714744" y="5429264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Выполнила: Герасимова Е. А.</a:t>
            </a:r>
          </a:p>
          <a:p>
            <a:pPr algn="r"/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Воспитатель</a:t>
            </a:r>
          </a:p>
          <a:p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2000" b="1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Нововоронеж</a:t>
            </a:r>
            <a:endParaRPr lang="ru-RU" sz="2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Tm="16000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D:\КАРТИНКИ ВСЕ\Фоны  дала  Галя и Трушин\99841384_fundo_margarida_ceu.jpg"/>
          <p:cNvPicPr>
            <a:picLocks noChangeAspect="1" noChangeArrowheads="1"/>
          </p:cNvPicPr>
          <p:nvPr/>
        </p:nvPicPr>
        <p:blipFill>
          <a:blip r:embed="rId2" cstate="print"/>
          <a:srcRect b="8571"/>
          <a:stretch>
            <a:fillRect/>
          </a:stretch>
        </p:blipFill>
        <p:spPr bwMode="auto">
          <a:xfrm>
            <a:off x="0" y="0"/>
            <a:ext cx="9167812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71472" y="785794"/>
            <a:ext cx="8143932" cy="267765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137160" indent="0" algn="ctr">
              <a:buNone/>
            </a:pPr>
            <a:r>
              <a:rPr lang="ru-RU" sz="2800" b="1" u="sng" dirty="0" smtClean="0">
                <a:solidFill>
                  <a:srgbClr val="C00000"/>
                </a:solidFill>
              </a:rPr>
              <a:t>ОБРАЗОВАТЕЛЬНЫЕ</a:t>
            </a:r>
            <a:r>
              <a:rPr lang="ru-RU" sz="2800" dirty="0" smtClean="0">
                <a:solidFill>
                  <a:srgbClr val="C00000"/>
                </a:solidFill>
              </a:rPr>
              <a:t> </a:t>
            </a:r>
            <a:r>
              <a:rPr lang="ru-RU" sz="2800" dirty="0" smtClean="0"/>
              <a:t> </a:t>
            </a:r>
            <a:r>
              <a:rPr lang="ru-RU" sz="2800" dirty="0" err="1" smtClean="0">
                <a:solidFill>
                  <a:srgbClr val="002060"/>
                </a:solidFill>
              </a:rPr>
              <a:t>квесты</a:t>
            </a:r>
            <a:r>
              <a:rPr lang="ru-RU" sz="2800" dirty="0" smtClean="0">
                <a:solidFill>
                  <a:srgbClr val="002060"/>
                </a:solidFill>
              </a:rPr>
              <a:t> в детском саду должны выполнять не  только развлекательную функцию, а </a:t>
            </a:r>
            <a:r>
              <a:rPr lang="ru-RU" sz="2800" b="1" u="sng" dirty="0" smtClean="0">
                <a:solidFill>
                  <a:srgbClr val="C00000"/>
                </a:solidFill>
              </a:rPr>
              <a:t>реализовывать образовательные  задачи!</a:t>
            </a:r>
          </a:p>
          <a:p>
            <a:pPr marL="137160" indent="0" algn="ctr">
              <a:buNone/>
            </a:pPr>
            <a:endParaRPr lang="ru-RU" sz="2800" b="1" u="sng" dirty="0" smtClean="0">
              <a:solidFill>
                <a:srgbClr val="C00000"/>
              </a:solidFill>
            </a:endParaRPr>
          </a:p>
          <a:p>
            <a:pPr marL="137160" indent="0" algn="ctr">
              <a:buNone/>
            </a:pPr>
            <a:r>
              <a:rPr lang="ru-RU" sz="2800" b="1" u="sng" dirty="0" smtClean="0">
                <a:solidFill>
                  <a:srgbClr val="C00000"/>
                </a:solidFill>
              </a:rPr>
              <a:t>С этой целью необходим четкий подбор заданий.</a:t>
            </a:r>
          </a:p>
        </p:txBody>
      </p:sp>
      <p:pic>
        <p:nvPicPr>
          <p:cNvPr id="7" name="Рисунок 6" descr="C:\Users\Марина.Марина-ПК\Desktop\фото к квесту\квест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54" y="3714752"/>
            <a:ext cx="2714644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16000">
    <p:dissolv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D:\КАРТИНКИ ВСЕ\Фоны  дала  Галя и Трушин\99841384_fundo_margarida_ceu.jpg"/>
          <p:cNvPicPr>
            <a:picLocks noChangeAspect="1" noChangeArrowheads="1"/>
          </p:cNvPicPr>
          <p:nvPr/>
        </p:nvPicPr>
        <p:blipFill>
          <a:blip r:embed="rId2" cstate="print"/>
          <a:srcRect b="8571"/>
          <a:stretch>
            <a:fillRect/>
          </a:stretch>
        </p:blipFill>
        <p:spPr bwMode="auto">
          <a:xfrm>
            <a:off x="0" y="0"/>
            <a:ext cx="9167812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928794" y="357166"/>
            <a:ext cx="5786478" cy="78581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Monotype Corsiva" pitchFamily="66" charset="0"/>
              </a:rPr>
              <a:t>Проведение </a:t>
            </a:r>
            <a:r>
              <a:rPr lang="ru-RU" sz="4800" b="1" dirty="0" err="1" smtClean="0">
                <a:solidFill>
                  <a:srgbClr val="C00000"/>
                </a:solidFill>
                <a:latin typeface="Monotype Corsiva" pitchFamily="66" charset="0"/>
              </a:rPr>
              <a:t>квеста</a:t>
            </a:r>
            <a:endParaRPr lang="ru-RU" sz="4800" b="1" dirty="0" smtClean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6" name="Пятиугольник 5"/>
          <p:cNvSpPr/>
          <p:nvPr/>
        </p:nvSpPr>
        <p:spPr>
          <a:xfrm>
            <a:off x="1000100" y="1500174"/>
            <a:ext cx="2143140" cy="1071570"/>
          </a:xfrm>
          <a:prstGeom prst="homePlate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Создание проблемно - игровой ситуации</a:t>
            </a:r>
            <a:endParaRPr lang="ru-RU" dirty="0"/>
          </a:p>
        </p:txBody>
      </p:sp>
      <p:sp>
        <p:nvSpPr>
          <p:cNvPr id="7" name="Пятиугольник 6"/>
          <p:cNvSpPr/>
          <p:nvPr/>
        </p:nvSpPr>
        <p:spPr>
          <a:xfrm>
            <a:off x="1000100" y="2928934"/>
            <a:ext cx="1928826" cy="714380"/>
          </a:xfrm>
          <a:prstGeom prst="homePlate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Задание </a:t>
            </a:r>
            <a:endParaRPr lang="ru-RU" dirty="0"/>
          </a:p>
        </p:txBody>
      </p:sp>
      <p:sp>
        <p:nvSpPr>
          <p:cNvPr id="8" name="Пятиугольник 7"/>
          <p:cNvSpPr/>
          <p:nvPr/>
        </p:nvSpPr>
        <p:spPr>
          <a:xfrm>
            <a:off x="1071538" y="4214818"/>
            <a:ext cx="1857388" cy="857256"/>
          </a:xfrm>
          <a:prstGeom prst="homePlate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Процесс </a:t>
            </a:r>
            <a:endParaRPr lang="ru-RU" dirty="0"/>
          </a:p>
        </p:txBody>
      </p:sp>
      <p:sp>
        <p:nvSpPr>
          <p:cNvPr id="9" name="Пятиугольник 8"/>
          <p:cNvSpPr/>
          <p:nvPr/>
        </p:nvSpPr>
        <p:spPr>
          <a:xfrm>
            <a:off x="1142976" y="5500702"/>
            <a:ext cx="1907102" cy="928694"/>
          </a:xfrm>
          <a:prstGeom prst="homePlate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Завершение </a:t>
            </a:r>
            <a:endParaRPr lang="ru-RU" dirty="0"/>
          </a:p>
        </p:txBody>
      </p:sp>
      <p:sp>
        <p:nvSpPr>
          <p:cNvPr id="10" name="Блок-схема: сохраненные данные 9"/>
          <p:cNvSpPr/>
          <p:nvPr/>
        </p:nvSpPr>
        <p:spPr>
          <a:xfrm flipH="1">
            <a:off x="3500430" y="1500174"/>
            <a:ext cx="4357718" cy="1000132"/>
          </a:xfrm>
          <a:prstGeom prst="flowChartOnlineStorag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мотивировать участников</a:t>
            </a:r>
            <a:endParaRPr lang="ru-RU" dirty="0"/>
          </a:p>
        </p:txBody>
      </p:sp>
      <p:sp>
        <p:nvSpPr>
          <p:cNvPr id="11" name="Блок-схема: сохраненные данные 10"/>
          <p:cNvSpPr/>
          <p:nvPr/>
        </p:nvSpPr>
        <p:spPr>
          <a:xfrm flipH="1">
            <a:off x="3643306" y="2928934"/>
            <a:ext cx="4286280" cy="612648"/>
          </a:xfrm>
          <a:prstGeom prst="flowChartOnlineStorag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Реализация  цели</a:t>
            </a:r>
            <a:endParaRPr lang="ru-RU" dirty="0"/>
          </a:p>
        </p:txBody>
      </p:sp>
      <p:sp>
        <p:nvSpPr>
          <p:cNvPr id="12" name="Блок-схема: сохраненные данные 11"/>
          <p:cNvSpPr/>
          <p:nvPr/>
        </p:nvSpPr>
        <p:spPr>
          <a:xfrm flipH="1">
            <a:off x="3571868" y="4000504"/>
            <a:ext cx="4429156" cy="1285884"/>
          </a:xfrm>
          <a:prstGeom prst="flowChartOnlineStorag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Логически и последовательно построенная цепочка заданий.</a:t>
            </a:r>
            <a:endParaRPr lang="ru-RU" dirty="0"/>
          </a:p>
        </p:txBody>
      </p:sp>
      <p:sp>
        <p:nvSpPr>
          <p:cNvPr id="13" name="Блок-схема: сохраненные данные 12"/>
          <p:cNvSpPr/>
          <p:nvPr/>
        </p:nvSpPr>
        <p:spPr>
          <a:xfrm flipH="1">
            <a:off x="3643306" y="5572140"/>
            <a:ext cx="4357718" cy="826962"/>
          </a:xfrm>
          <a:prstGeom prst="flowChartOnlineStorag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Подведение   итогов. Презентация игры. </a:t>
            </a:r>
            <a:endParaRPr lang="ru-RU" dirty="0"/>
          </a:p>
        </p:txBody>
      </p:sp>
    </p:spTree>
  </p:cSld>
  <p:clrMapOvr>
    <a:masterClrMapping/>
  </p:clrMapOvr>
  <p:transition spd="med" advTm="16000">
    <p:dissolv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D:\КАРТИНКИ ВСЕ\Фоны  дала  Галя и Трушин\99841384_fundo_margarida_ceu.jpg"/>
          <p:cNvPicPr>
            <a:picLocks noChangeAspect="1" noChangeArrowheads="1"/>
          </p:cNvPicPr>
          <p:nvPr/>
        </p:nvPicPr>
        <p:blipFill>
          <a:blip r:embed="rId2" cstate="print"/>
          <a:srcRect b="8571"/>
          <a:stretch>
            <a:fillRect/>
          </a:stretch>
        </p:blipFill>
        <p:spPr bwMode="auto">
          <a:xfrm>
            <a:off x="0" y="0"/>
            <a:ext cx="9167812" cy="6858000"/>
          </a:xfrm>
          <a:prstGeom prst="rect">
            <a:avLst/>
          </a:prstGeom>
          <a:noFill/>
        </p:spPr>
      </p:pic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285720" y="839301"/>
            <a:ext cx="8286808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Целенаправленная работа по внедрению в образовательный процесс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квест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– технологии позволяет создать условия для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саморазвития, самообучения, самовоспитания детей, помогает развивать любознательность, самостоятельность, творческую активность ребёнка . С помощью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квеста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можно раскрыть индивидуальные  возможности и резервы организма  дошкольника.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КВЕСТ-ИГРА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2323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активизирует родителей на включение в образовательный процесс.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Helvetica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Родители являются не наблюдателями, а становятся активными партнёрами в организации КВЕСТА, а во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многих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квест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- играх и  ее участниками,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с целью реализации образовательных задач.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 advTm="16000">
    <p:dissolv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D:\КАРТИНКИ ВСЕ\Фоны  дала  Галя и Трушин\99841384_fundo_margarida_ceu.jpg"/>
          <p:cNvPicPr>
            <a:picLocks noChangeAspect="1" noChangeArrowheads="1"/>
          </p:cNvPicPr>
          <p:nvPr/>
        </p:nvPicPr>
        <p:blipFill>
          <a:blip r:embed="rId2" cstate="print"/>
          <a:srcRect b="8571"/>
          <a:stretch>
            <a:fillRect/>
          </a:stretch>
        </p:blipFill>
        <p:spPr bwMode="auto">
          <a:xfrm>
            <a:off x="0" y="0"/>
            <a:ext cx="9167812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14348" y="214290"/>
            <a:ext cx="8001056" cy="575542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800" b="1" u="sng" dirty="0" smtClean="0">
                <a:solidFill>
                  <a:srgbClr val="7030A0"/>
                </a:solidFill>
              </a:rPr>
              <a:t>достоинства КВЕСТ технологии для детей  дошкольного возраста:</a:t>
            </a:r>
          </a:p>
          <a:p>
            <a:r>
              <a:rPr lang="ru-RU" dirty="0" smtClean="0"/>
              <a:t>1.  </a:t>
            </a:r>
            <a:r>
              <a:rPr lang="ru-RU" sz="2400" dirty="0" err="1" smtClean="0">
                <a:solidFill>
                  <a:srgbClr val="FF0000"/>
                </a:solidFill>
              </a:rPr>
              <a:t>Квест-игра</a:t>
            </a:r>
            <a:r>
              <a:rPr lang="ru-RU" sz="2400" dirty="0" smtClean="0"/>
              <a:t>  </a:t>
            </a:r>
            <a:r>
              <a:rPr lang="ru-RU" sz="2400" dirty="0" smtClean="0">
                <a:solidFill>
                  <a:srgbClr val="002060"/>
                </a:solidFill>
              </a:rPr>
              <a:t>является  привлекательной  для  ребёнка,  позволяет активизировать  его  внимание  и  развивать  познавательный  интерес  в  ходе выполнения заданий.</a:t>
            </a:r>
          </a:p>
          <a:p>
            <a:r>
              <a:rPr lang="ru-RU" sz="2400" dirty="0" smtClean="0"/>
              <a:t>2.  </a:t>
            </a:r>
            <a:r>
              <a:rPr lang="ru-RU" sz="2400" dirty="0" smtClean="0">
                <a:solidFill>
                  <a:srgbClr val="FF0000"/>
                </a:solidFill>
              </a:rPr>
              <a:t>Формирует</a:t>
            </a:r>
            <a:r>
              <a:rPr lang="ru-RU" sz="2400" dirty="0" smtClean="0"/>
              <a:t> </a:t>
            </a:r>
            <a:r>
              <a:rPr lang="ru-RU" sz="2400" dirty="0" smtClean="0">
                <a:solidFill>
                  <a:srgbClr val="002060"/>
                </a:solidFill>
              </a:rPr>
              <a:t>ощущение личной заинтересованности при выполнении заданий.</a:t>
            </a:r>
          </a:p>
          <a:p>
            <a:r>
              <a:rPr lang="ru-RU" sz="2400" dirty="0" smtClean="0"/>
              <a:t>3.  </a:t>
            </a:r>
            <a:r>
              <a:rPr lang="ru-RU" sz="2400" dirty="0" smtClean="0">
                <a:solidFill>
                  <a:srgbClr val="FF0000"/>
                </a:solidFill>
              </a:rPr>
              <a:t>Обогащает</a:t>
            </a:r>
            <a:r>
              <a:rPr lang="ru-RU" sz="2400" dirty="0" smtClean="0"/>
              <a:t> </a:t>
            </a:r>
            <a:r>
              <a:rPr lang="ru-RU" sz="2400" dirty="0" smtClean="0">
                <a:solidFill>
                  <a:srgbClr val="002060"/>
                </a:solidFill>
              </a:rPr>
              <a:t>сходными впечатлениями для совместного обсуждения.</a:t>
            </a:r>
          </a:p>
          <a:p>
            <a:r>
              <a:rPr lang="ru-RU" sz="2400" dirty="0" smtClean="0"/>
              <a:t>4.  </a:t>
            </a:r>
            <a:r>
              <a:rPr lang="ru-RU" sz="2400" dirty="0" smtClean="0">
                <a:solidFill>
                  <a:srgbClr val="FF0000"/>
                </a:solidFill>
              </a:rPr>
              <a:t>Формирует</a:t>
            </a:r>
            <a:r>
              <a:rPr lang="ru-RU" sz="2400" dirty="0" smtClean="0"/>
              <a:t>  </a:t>
            </a:r>
            <a:r>
              <a:rPr lang="ru-RU" sz="2400" dirty="0" smtClean="0">
                <a:solidFill>
                  <a:srgbClr val="002060"/>
                </a:solidFill>
              </a:rPr>
              <a:t>базу  знаний  и  представлений,  к которой можно обращаться во время работы в группе.</a:t>
            </a:r>
          </a:p>
          <a:p>
            <a:r>
              <a:rPr lang="ru-RU" sz="2400" dirty="0" smtClean="0"/>
              <a:t>5.  </a:t>
            </a:r>
            <a:r>
              <a:rPr lang="ru-RU" sz="2400" dirty="0" smtClean="0">
                <a:solidFill>
                  <a:srgbClr val="FF0000"/>
                </a:solidFill>
              </a:rPr>
              <a:t>Позволяет</a:t>
            </a:r>
            <a:r>
              <a:rPr lang="ru-RU" sz="2400" dirty="0" smtClean="0"/>
              <a:t> </a:t>
            </a:r>
            <a:r>
              <a:rPr lang="ru-RU" sz="2400" dirty="0" smtClean="0">
                <a:solidFill>
                  <a:srgbClr val="002060"/>
                </a:solidFill>
              </a:rPr>
              <a:t>воспитателю выделять для ознакомления те объекты, которые он считает наиболее значимыми с точки зрения </a:t>
            </a:r>
            <a:r>
              <a:rPr lang="ru-RU" sz="2400" dirty="0" smtClean="0">
                <a:solidFill>
                  <a:srgbClr val="C00000"/>
                </a:solidFill>
              </a:rPr>
              <a:t>решения</a:t>
            </a:r>
            <a:r>
              <a:rPr lang="ru-RU" sz="2400" dirty="0" smtClean="0">
                <a:solidFill>
                  <a:srgbClr val="002060"/>
                </a:solidFill>
              </a:rPr>
              <a:t> </a:t>
            </a:r>
            <a:r>
              <a:rPr lang="ru-RU" sz="2400" dirty="0" smtClean="0">
                <a:solidFill>
                  <a:srgbClr val="C00000"/>
                </a:solidFill>
              </a:rPr>
              <a:t>образовательных задач </a:t>
            </a:r>
            <a:r>
              <a:rPr lang="ru-RU" sz="2400" dirty="0" smtClean="0">
                <a:solidFill>
                  <a:srgbClr val="002060"/>
                </a:solidFill>
              </a:rPr>
              <a:t>в группе и </a:t>
            </a:r>
            <a:r>
              <a:rPr lang="ru-RU" sz="2400" b="1" u="sng" dirty="0" smtClean="0">
                <a:solidFill>
                  <a:srgbClr val="002060"/>
                </a:solidFill>
              </a:rPr>
              <a:t>учитывать</a:t>
            </a:r>
            <a:r>
              <a:rPr lang="ru-RU" sz="2400" dirty="0" smtClean="0">
                <a:solidFill>
                  <a:srgbClr val="002060"/>
                </a:solidFill>
              </a:rPr>
              <a:t> при этом </a:t>
            </a:r>
            <a:r>
              <a:rPr lang="ru-RU" sz="2400" b="1" u="sng" dirty="0" smtClean="0">
                <a:solidFill>
                  <a:srgbClr val="002060"/>
                </a:solidFill>
              </a:rPr>
              <a:t>интересы детей  </a:t>
            </a:r>
            <a:r>
              <a:rPr lang="ru-RU" sz="2400" dirty="0" smtClean="0">
                <a:solidFill>
                  <a:srgbClr val="002060"/>
                </a:solidFill>
              </a:rPr>
              <a:t>в полном объёме.</a:t>
            </a:r>
          </a:p>
        </p:txBody>
      </p:sp>
    </p:spTree>
  </p:cSld>
  <p:clrMapOvr>
    <a:masterClrMapping/>
  </p:clrMapOvr>
  <p:transition spd="med" advTm="16000">
    <p:dissolv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D:\КАРТИНКИ ВСЕ\Фоны  дала  Галя и Трушин\99841384_fundo_margarida_ceu.jpg"/>
          <p:cNvPicPr>
            <a:picLocks noChangeAspect="1" noChangeArrowheads="1"/>
          </p:cNvPicPr>
          <p:nvPr/>
        </p:nvPicPr>
        <p:blipFill>
          <a:blip r:embed="rId2" cstate="print"/>
          <a:srcRect b="8571"/>
          <a:stretch>
            <a:fillRect/>
          </a:stretch>
        </p:blipFill>
        <p:spPr bwMode="auto">
          <a:xfrm>
            <a:off x="0" y="0"/>
            <a:ext cx="9167812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00034" y="117693"/>
            <a:ext cx="8072494" cy="655564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dirty="0" smtClean="0"/>
              <a:t>6</a:t>
            </a:r>
            <a:r>
              <a:rPr lang="ru-RU" dirty="0" smtClean="0">
                <a:solidFill>
                  <a:srgbClr val="002060"/>
                </a:solidFill>
              </a:rPr>
              <a:t>.    </a:t>
            </a:r>
            <a:r>
              <a:rPr lang="ru-RU" sz="2000" dirty="0" smtClean="0">
                <a:solidFill>
                  <a:srgbClr val="002060"/>
                </a:solidFill>
              </a:rPr>
              <a:t>Сама  форма  </a:t>
            </a:r>
            <a:r>
              <a:rPr lang="ru-RU" sz="2000" dirty="0" err="1" smtClean="0">
                <a:solidFill>
                  <a:srgbClr val="002060"/>
                </a:solidFill>
              </a:rPr>
              <a:t>квест</a:t>
            </a:r>
            <a:r>
              <a:rPr lang="ru-RU" sz="2000" dirty="0" smtClean="0">
                <a:solidFill>
                  <a:srgbClr val="002060"/>
                </a:solidFill>
              </a:rPr>
              <a:t>- игры  предусматривает  особый,      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       многосторонний  тип коммуникации  педагога и  детей,  а  также  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      общение  между  детьми. 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При выполнении </a:t>
            </a:r>
            <a:r>
              <a:rPr lang="ru-RU" sz="2000" b="1" dirty="0" smtClean="0">
                <a:solidFill>
                  <a:srgbClr val="C00000"/>
                </a:solidFill>
              </a:rPr>
              <a:t>групповых заданий </a:t>
            </a:r>
            <a:r>
              <a:rPr lang="ru-RU" sz="2000" dirty="0" smtClean="0">
                <a:solidFill>
                  <a:srgbClr val="002060"/>
                </a:solidFill>
              </a:rPr>
              <a:t>дети</a:t>
            </a:r>
            <a:r>
              <a:rPr lang="ru-RU" sz="2000" dirty="0" smtClean="0"/>
              <a:t> </a:t>
            </a:r>
            <a:r>
              <a:rPr lang="ru-RU" sz="2000" b="1" dirty="0" smtClean="0">
                <a:solidFill>
                  <a:srgbClr val="C00000"/>
                </a:solidFill>
              </a:rPr>
              <a:t>учатся слушать     </a:t>
            </a:r>
          </a:p>
          <a:p>
            <a:r>
              <a:rPr lang="ru-RU" sz="2000" b="1" dirty="0" smtClean="0">
                <a:solidFill>
                  <a:srgbClr val="C00000"/>
                </a:solidFill>
              </a:rPr>
              <a:t>      собеседника  не перебивая; оценивать  свою  работу,  работу  </a:t>
            </a:r>
          </a:p>
          <a:p>
            <a:r>
              <a:rPr lang="ru-RU" sz="2000" b="1" dirty="0" smtClean="0">
                <a:solidFill>
                  <a:srgbClr val="C00000"/>
                </a:solidFill>
              </a:rPr>
              <a:t>      товарища,  помогать друг  другу.</a:t>
            </a:r>
            <a:r>
              <a:rPr lang="ru-RU" sz="2000" b="1" dirty="0" smtClean="0"/>
              <a:t> </a:t>
            </a:r>
            <a:r>
              <a:rPr lang="ru-RU" sz="2000" dirty="0" smtClean="0">
                <a:solidFill>
                  <a:srgbClr val="002060"/>
                </a:solidFill>
              </a:rPr>
              <a:t>( т.е </a:t>
            </a:r>
            <a:r>
              <a:rPr lang="ru-RU" sz="2000" dirty="0" err="1" smtClean="0">
                <a:solidFill>
                  <a:srgbClr val="002060"/>
                </a:solidFill>
              </a:rPr>
              <a:t>квесты</a:t>
            </a:r>
            <a:r>
              <a:rPr lang="ru-RU" sz="2000" dirty="0" smtClean="0">
                <a:solidFill>
                  <a:srgbClr val="002060"/>
                </a:solidFill>
              </a:rPr>
              <a:t>  помогают  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      реализовать  принцип  сотрудничества).</a:t>
            </a:r>
          </a:p>
          <a:p>
            <a:pPr marL="342900" indent="-342900">
              <a:buAutoNum type="arabicPeriod" startAt="7"/>
            </a:pPr>
            <a:r>
              <a:rPr lang="ru-RU" sz="2000" dirty="0" smtClean="0">
                <a:solidFill>
                  <a:srgbClr val="002060"/>
                </a:solidFill>
              </a:rPr>
              <a:t>В  ходе  реализации  </a:t>
            </a:r>
            <a:r>
              <a:rPr lang="ru-RU" sz="2000" dirty="0" err="1" smtClean="0">
                <a:solidFill>
                  <a:srgbClr val="002060"/>
                </a:solidFill>
              </a:rPr>
              <a:t>квест-игры</a:t>
            </a:r>
            <a:r>
              <a:rPr lang="ru-RU" sz="2000" dirty="0" smtClean="0">
                <a:solidFill>
                  <a:srgbClr val="002060"/>
                </a:solidFill>
              </a:rPr>
              <a:t>  можно  естественным  образом  </a:t>
            </a:r>
            <a:r>
              <a:rPr lang="ru-RU" sz="2000" b="1" u="sng" dirty="0" smtClean="0">
                <a:solidFill>
                  <a:srgbClr val="C00000"/>
                </a:solidFill>
              </a:rPr>
              <a:t>осуществлять  интеграцию  образовательных  областей</a:t>
            </a:r>
            <a:r>
              <a:rPr lang="ru-RU" sz="2000" u="sng" dirty="0" smtClean="0">
                <a:solidFill>
                  <a:srgbClr val="C00000"/>
                </a:solidFill>
              </a:rPr>
              <a:t>, </a:t>
            </a:r>
            <a:r>
              <a:rPr lang="ru-RU" sz="2000" dirty="0" smtClean="0">
                <a:solidFill>
                  <a:srgbClr val="002060"/>
                </a:solidFill>
              </a:rPr>
              <a:t>комбинировать разные виды детской деятельности  и  формы  работы  с  детьми,  решать  образовательные  задачи  в  самостоятельной и совместной деятельности детей и взрослого.</a:t>
            </a:r>
          </a:p>
          <a:p>
            <a:pPr marL="342900" indent="-342900">
              <a:buAutoNum type="arabicPeriod" startAt="7"/>
            </a:pPr>
            <a:r>
              <a:rPr lang="ru-RU" sz="2000" b="1" dirty="0" err="1" smtClean="0">
                <a:solidFill>
                  <a:srgbClr val="C00000"/>
                </a:solidFill>
              </a:rPr>
              <a:t>Квест-игра</a:t>
            </a:r>
            <a:r>
              <a:rPr lang="ru-RU" sz="2000" b="1" dirty="0" smtClean="0">
                <a:solidFill>
                  <a:srgbClr val="C00000"/>
                </a:solidFill>
              </a:rPr>
              <a:t>  создаёт  </a:t>
            </a:r>
            <a:r>
              <a:rPr lang="ru-RU" sz="2000" dirty="0" smtClean="0">
                <a:solidFill>
                  <a:srgbClr val="002060"/>
                </a:solidFill>
              </a:rPr>
              <a:t>условия  для  поддержки  и  развития  детских  интересов  и способностей  и  нацелена  на  развитие  индивидуальности  ребёнка,  его самостоятельности,  инициативности,  поисковой  активности. </a:t>
            </a:r>
          </a:p>
          <a:p>
            <a:pPr marL="342900" indent="-342900">
              <a:buFontTx/>
              <a:buAutoNum type="arabicPeriod" startAt="7"/>
            </a:pPr>
            <a:r>
              <a:rPr lang="ru-RU" sz="2000" b="1" dirty="0" smtClean="0"/>
              <a:t> </a:t>
            </a:r>
            <a:r>
              <a:rPr lang="ru-RU" sz="2000" b="1" dirty="0" smtClean="0">
                <a:solidFill>
                  <a:srgbClr val="C00000"/>
                </a:solidFill>
              </a:rPr>
              <a:t>Квест  - уникальная </a:t>
            </a:r>
            <a:r>
              <a:rPr lang="ru-RU" sz="2000" dirty="0" smtClean="0">
                <a:solidFill>
                  <a:srgbClr val="002060"/>
                </a:solidFill>
              </a:rPr>
              <a:t>возможность  введения  в  игру  разнообразных  заданий , позволяющих  решать бесчисленное множество интеллектуальных и творческих задач.  </a:t>
            </a:r>
            <a:r>
              <a:rPr lang="ru-RU" sz="2000" b="1" dirty="0" smtClean="0">
                <a:solidFill>
                  <a:srgbClr val="C00000"/>
                </a:solidFill>
              </a:rPr>
              <a:t>В КВЕСТЕ - создаются  комфортные  условия  обучения,  при  которых  каждый  ребёнок чувствует свою успешность. </a:t>
            </a:r>
            <a:endParaRPr lang="ru-RU" sz="2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 advTm="16000">
    <p:dissolv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D:\КАРТИНКИ ВСЕ\Фоны  дала  Галя и Трушин\99841384_fundo_margarida_ceu.jpg"/>
          <p:cNvPicPr>
            <a:picLocks noChangeAspect="1" noChangeArrowheads="1"/>
          </p:cNvPicPr>
          <p:nvPr/>
        </p:nvPicPr>
        <p:blipFill>
          <a:blip r:embed="rId2" cstate="print"/>
          <a:srcRect b="8571"/>
          <a:stretch>
            <a:fillRect/>
          </a:stretch>
        </p:blipFill>
        <p:spPr bwMode="auto">
          <a:xfrm>
            <a:off x="0" y="0"/>
            <a:ext cx="9167812" cy="6858000"/>
          </a:xfrm>
          <a:prstGeom prst="rect">
            <a:avLst/>
          </a:prstGeom>
          <a:noFill/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214282" y="2653348"/>
            <a:ext cx="878684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СПАСИБО</a:t>
            </a:r>
            <a:r>
              <a:rPr kumimoji="0" lang="ru-RU" sz="3600" b="1" i="1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  ЗА  ВНИМАНИЕ !!!!</a:t>
            </a:r>
            <a:endParaRPr kumimoji="0" lang="ru-RU" sz="3600" b="1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Tm="16000"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D:\КАРТИНКИ ВСЕ\Фоны  дала  Галя и Трушин\99841384_fundo_margarida_ceu.jpg"/>
          <p:cNvPicPr>
            <a:picLocks noChangeAspect="1" noChangeArrowheads="1"/>
          </p:cNvPicPr>
          <p:nvPr/>
        </p:nvPicPr>
        <p:blipFill>
          <a:blip r:embed="rId2" cstate="print"/>
          <a:srcRect b="8571"/>
          <a:stretch>
            <a:fillRect/>
          </a:stretch>
        </p:blipFill>
        <p:spPr bwMode="auto">
          <a:xfrm>
            <a:off x="0" y="0"/>
            <a:ext cx="9167812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85852" y="214291"/>
            <a:ext cx="7572428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" indent="0"/>
            <a:r>
              <a:rPr lang="ru-RU" sz="2800" b="1" dirty="0" smtClean="0">
                <a:solidFill>
                  <a:srgbClr val="FF0000"/>
                </a:solidFill>
              </a:rPr>
              <a:t>Историческая  справка: </a:t>
            </a:r>
          </a:p>
          <a:p>
            <a:pPr marL="137160" indent="0"/>
            <a:endParaRPr lang="ru-RU" sz="2400" b="1" dirty="0" smtClean="0"/>
          </a:p>
          <a:p>
            <a:pPr marL="137160" indent="0"/>
            <a:endParaRPr lang="ru-RU" sz="2400" b="1" dirty="0" smtClean="0"/>
          </a:p>
          <a:p>
            <a:pPr marL="137160" indent="0"/>
            <a:endParaRPr lang="ru-RU" sz="2400" b="1" dirty="0" smtClean="0"/>
          </a:p>
          <a:p>
            <a:pPr marL="137160" indent="0"/>
            <a:endParaRPr lang="ru-RU" sz="2400" b="1" dirty="0" smtClean="0"/>
          </a:p>
          <a:p>
            <a:pPr marL="137160" indent="0"/>
            <a:endParaRPr lang="ru-RU" sz="2400" b="1" dirty="0" smtClean="0"/>
          </a:p>
          <a:p>
            <a:pPr marL="137160" indent="0"/>
            <a:endParaRPr lang="ru-RU" sz="2400" b="1" dirty="0" smtClean="0"/>
          </a:p>
          <a:p>
            <a:pPr marL="137160" indent="0"/>
            <a:endParaRPr lang="ru-RU" sz="2400" b="1" dirty="0" smtClean="0"/>
          </a:p>
          <a:p>
            <a:pPr marL="137160" indent="0"/>
            <a:endParaRPr lang="ru-RU" sz="2400" b="1" dirty="0" smtClean="0"/>
          </a:p>
          <a:p>
            <a:pPr marL="137160" indent="0"/>
            <a:endParaRPr lang="ru-RU" sz="2400" b="1" dirty="0" smtClean="0"/>
          </a:p>
          <a:p>
            <a:pPr marL="137160" indent="0"/>
            <a:endParaRPr lang="ru-RU" sz="2400" b="1" dirty="0" smtClean="0"/>
          </a:p>
          <a:p>
            <a:pPr marL="137160" indent="0"/>
            <a:endParaRPr lang="ru-RU" sz="2400" b="1" dirty="0" smtClean="0"/>
          </a:p>
          <a:p>
            <a:pPr marL="137160" indent="0"/>
            <a:endParaRPr lang="ru-RU" sz="2400" b="1" dirty="0" smtClean="0"/>
          </a:p>
          <a:p>
            <a:pPr marL="137160" indent="0"/>
            <a:endParaRPr lang="ru-RU" sz="2400" b="1" dirty="0" smtClean="0"/>
          </a:p>
          <a:p>
            <a:pPr marL="137160" indent="0"/>
            <a:endParaRPr lang="ru-RU" sz="2400" b="1" dirty="0" smtClean="0"/>
          </a:p>
          <a:p>
            <a:pPr marL="137160" indent="0"/>
            <a:endParaRPr lang="ru-RU" sz="2400" b="1" dirty="0" smtClean="0"/>
          </a:p>
          <a:p>
            <a:pPr marL="137160" indent="0"/>
            <a:endParaRPr lang="ru-RU" sz="2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429124" y="1214422"/>
            <a:ext cx="4429156" cy="230832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137160" indent="0">
              <a:buNone/>
            </a:pPr>
            <a:r>
              <a:rPr lang="ru-RU" sz="2400" b="1" u="sng" dirty="0" smtClean="0">
                <a:solidFill>
                  <a:srgbClr val="FF0000"/>
                </a:solidFill>
              </a:rPr>
              <a:t>«</a:t>
            </a:r>
            <a:r>
              <a:rPr lang="ru-RU" sz="2400" b="1" u="sng" dirty="0" err="1" smtClean="0">
                <a:solidFill>
                  <a:srgbClr val="FF0000"/>
                </a:solidFill>
              </a:rPr>
              <a:t>квест</a:t>
            </a:r>
            <a:r>
              <a:rPr lang="ru-RU" sz="2400" b="1" u="sng" dirty="0" smtClean="0">
                <a:solidFill>
                  <a:srgbClr val="FF0000"/>
                </a:solidFill>
              </a:rPr>
              <a:t>» </a:t>
            </a:r>
            <a:r>
              <a:rPr lang="ru-RU" sz="2400" b="1" dirty="0" smtClean="0">
                <a:solidFill>
                  <a:srgbClr val="FF0000"/>
                </a:solidFill>
              </a:rPr>
              <a:t>- </a:t>
            </a:r>
            <a:r>
              <a:rPr lang="ru-RU" sz="2400" dirty="0" smtClean="0"/>
              <a:t> (</a:t>
            </a:r>
            <a:r>
              <a:rPr lang="ru-RU" sz="2400" dirty="0" smtClean="0">
                <a:solidFill>
                  <a:srgbClr val="002060"/>
                </a:solidFill>
              </a:rPr>
              <a:t>квестор) – </a:t>
            </a:r>
          </a:p>
          <a:p>
            <a:pPr marL="137160" indent="0"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от латинского слова </a:t>
            </a:r>
          </a:p>
          <a:p>
            <a:pPr marL="137160" indent="0">
              <a:buNone/>
            </a:pPr>
            <a:r>
              <a:rPr lang="ru-RU" sz="2400" b="1" dirty="0" err="1" smtClean="0">
                <a:solidFill>
                  <a:srgbClr val="002060"/>
                </a:solidFill>
              </a:rPr>
              <a:t>q</a:t>
            </a:r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</a:rPr>
              <a:t>u</a:t>
            </a:r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</a:rPr>
              <a:t>a</a:t>
            </a:r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</a:rPr>
              <a:t>e</a:t>
            </a:r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</a:rPr>
              <a:t>r</a:t>
            </a:r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</a:rPr>
              <a:t>o</a:t>
            </a:r>
            <a:r>
              <a:rPr lang="ru-RU" sz="2400" dirty="0" smtClean="0">
                <a:solidFill>
                  <a:srgbClr val="002060"/>
                </a:solidFill>
              </a:rPr>
              <a:t> – ищу, разыскиваю, веду следствие.</a:t>
            </a:r>
          </a:p>
          <a:p>
            <a:pPr marL="137160" indent="0"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С английского языка переводится как </a:t>
            </a:r>
            <a:r>
              <a:rPr lang="ru-RU" sz="2400" b="1" u="sng" dirty="0" smtClean="0">
                <a:solidFill>
                  <a:srgbClr val="FF0000"/>
                </a:solidFill>
              </a:rPr>
              <a:t>«Поиск».</a:t>
            </a: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857224" y="4071942"/>
            <a:ext cx="7715304" cy="224676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22860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Термин -  </a:t>
            </a:r>
            <a:r>
              <a:rPr lang="ru-RU" sz="2800" b="1" u="sng" dirty="0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КВЕСТ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 </a:t>
            </a:r>
          </a:p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редложен</a:t>
            </a:r>
            <a:r>
              <a:rPr lang="ru-RU" sz="2800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профессором Университета Сан - Диего (США), Доджем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Берни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в </a:t>
            </a:r>
            <a:r>
              <a:rPr kumimoji="0" lang="ru-RU" sz="2800" b="0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1995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году как способ организации поисковой деятельности в учебном процессе.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2" descr="https://www.monroe.k12.nj.us/cms/lib/NJ01000268/Centricity/Domain/747/bdod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785794"/>
            <a:ext cx="3143272" cy="3143272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16000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D:\КАРТИНКИ ВСЕ\Фоны  дала  Галя и Трушин\99841384_fundo_margarida_ceu.jpg"/>
          <p:cNvPicPr>
            <a:picLocks noChangeAspect="1" noChangeArrowheads="1"/>
          </p:cNvPicPr>
          <p:nvPr/>
        </p:nvPicPr>
        <p:blipFill>
          <a:blip r:embed="rId2" cstate="print"/>
          <a:srcRect b="8571"/>
          <a:stretch>
            <a:fillRect/>
          </a:stretch>
        </p:blipFill>
        <p:spPr bwMode="auto">
          <a:xfrm>
            <a:off x="0" y="0"/>
            <a:ext cx="9167812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14348" y="357166"/>
            <a:ext cx="7786742" cy="541686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137160" indent="0">
              <a:buNone/>
            </a:pPr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Квест</a:t>
            </a:r>
            <a:r>
              <a:rPr lang="ru-RU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это командная игра. Идея игры проста – команда, перемещаясь по точкам, выполняют различные задания. Но изюминка такой организации игровой деятельности состоит в том, что, выполнив одно задание, дети получают подсказку или сюрприз-одобрение к выполнению следующего, что является эффективным средством повышения двигательной активности и мотивационной готовности к познанию и исследованию.</a:t>
            </a:r>
          </a:p>
          <a:p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Квест-игры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одно из интересных средств, направленных на самовоспитание и саморазвитие ребёнка как личности творческой, физически здоровой, с активной познавательной позицией. Что и является основным требованием Дошкольного образования.</a:t>
            </a:r>
          </a:p>
          <a:p>
            <a:pPr marL="137160" indent="0"/>
            <a:endParaRPr lang="ru-RU" sz="2400" b="1" dirty="0" smtClean="0"/>
          </a:p>
          <a:p>
            <a:pPr marL="137160"/>
            <a:r>
              <a:rPr lang="ru-RU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Образовательный  КВЕСТ</a:t>
            </a:r>
            <a:r>
              <a:rPr lang="ru-RU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дошкольной организации – реализуется как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игра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в которой участники должны решать определённые задачи, продвигаясь </a:t>
            </a:r>
          </a:p>
          <a:p>
            <a:pPr marL="137160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по определенному сюжету  </a:t>
            </a:r>
          </a:p>
          <a:p>
            <a:pPr marL="137160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 ДОСТИЖЕНИЯ 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КОНКРЕТНОЙ  ЦЕЛИ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137160" indent="0">
              <a:buFont typeface="Wingdings" pitchFamily="2" charset="2"/>
              <a:buChar char="Ø"/>
            </a:pPr>
            <a:endParaRPr lang="ru-RU" sz="2400" b="1" dirty="0"/>
          </a:p>
        </p:txBody>
      </p:sp>
      <p:pic>
        <p:nvPicPr>
          <p:cNvPr id="6" name="Picture 3" descr="C:\Users\Марина.Марина-ПК\Desktop\фото к квесту\квест карта.jpg"/>
          <p:cNvPicPr>
            <a:picLocks noChangeAspect="1" noChangeArrowheads="1"/>
          </p:cNvPicPr>
          <p:nvPr/>
        </p:nvPicPr>
        <p:blipFill>
          <a:blip r:embed="rId3" cstate="print">
            <a:lum contrast="30000"/>
          </a:blip>
          <a:srcRect b="7830"/>
          <a:stretch>
            <a:fillRect/>
          </a:stretch>
        </p:blipFill>
        <p:spPr bwMode="auto">
          <a:xfrm>
            <a:off x="6500826" y="4500570"/>
            <a:ext cx="2249071" cy="2216638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16000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КАРТИНКИ ВСЕ\Фоны  дала  Галя и Трушин\99841384_fundo_margarida_ceu.jpg"/>
          <p:cNvPicPr>
            <a:picLocks noChangeAspect="1" noChangeArrowheads="1"/>
          </p:cNvPicPr>
          <p:nvPr/>
        </p:nvPicPr>
        <p:blipFill>
          <a:blip r:embed="rId2" cstate="print"/>
          <a:srcRect b="8571"/>
          <a:stretch>
            <a:fillRect/>
          </a:stretch>
        </p:blipFill>
        <p:spPr bwMode="auto">
          <a:xfrm>
            <a:off x="0" y="0"/>
            <a:ext cx="9167812" cy="6858000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000232" y="714356"/>
            <a:ext cx="664370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реализовать проектную и игровую деятельность, познакомить с новой информацией, закрепить имеющиеся знания, отработать на практике умения детей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8-конечная звезда 5"/>
          <p:cNvSpPr/>
          <p:nvPr/>
        </p:nvSpPr>
        <p:spPr>
          <a:xfrm>
            <a:off x="142844" y="142852"/>
            <a:ext cx="1785950" cy="1785950"/>
          </a:xfrm>
          <a:prstGeom prst="star8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u="sng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</a:t>
            </a:r>
            <a:r>
              <a:rPr lang="ru-RU" sz="240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</a:t>
            </a:r>
            <a:endParaRPr lang="ru-RU" sz="2400" dirty="0"/>
          </a:p>
        </p:txBody>
      </p:sp>
      <p:sp>
        <p:nvSpPr>
          <p:cNvPr id="8" name="Овал 7"/>
          <p:cNvSpPr/>
          <p:nvPr/>
        </p:nvSpPr>
        <p:spPr>
          <a:xfrm>
            <a:off x="3357554" y="1857364"/>
            <a:ext cx="2000264" cy="1214446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трелка вниз 8"/>
          <p:cNvSpPr/>
          <p:nvPr/>
        </p:nvSpPr>
        <p:spPr>
          <a:xfrm rot="3823998">
            <a:off x="2525300" y="2232660"/>
            <a:ext cx="571504" cy="1366998"/>
          </a:xfrm>
          <a:prstGeom prst="downArrow">
            <a:avLst/>
          </a:prstGeom>
          <a:solidFill>
            <a:srgbClr val="FFFF0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571736" y="4429132"/>
            <a:ext cx="3714776" cy="2286016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развивающие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(в процессе игры происходит повышение образовательной мотивации, развитие творческих способностей и индивидуальных положительных психологических качеств, формирование исследовательских навыков, самореализация детей)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низ 11"/>
          <p:cNvSpPr/>
          <p:nvPr/>
        </p:nvSpPr>
        <p:spPr>
          <a:xfrm>
            <a:off x="4000496" y="3071810"/>
            <a:ext cx="571504" cy="1366998"/>
          </a:xfrm>
          <a:prstGeom prst="downArrow">
            <a:avLst/>
          </a:prstGeom>
          <a:solidFill>
            <a:srgbClr val="FFFF0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357158" y="3214686"/>
            <a:ext cx="2000264" cy="214314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образовательные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(участники усваивают новые знания и закрепляют имеющиеся)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трелка вниз 13"/>
          <p:cNvSpPr/>
          <p:nvPr/>
        </p:nvSpPr>
        <p:spPr>
          <a:xfrm rot="18446019">
            <a:off x="5574182" y="2387732"/>
            <a:ext cx="571504" cy="1366998"/>
          </a:xfrm>
          <a:prstGeom prst="downArrow">
            <a:avLst/>
          </a:prstGeom>
          <a:solidFill>
            <a:srgbClr val="FFFF0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6429388" y="3286124"/>
            <a:ext cx="2286016" cy="214314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воспитательные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(формируются навыки взаимодействия со сверстниками, доброжелательность, взаимопомощь и другие)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Tm="2000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D:\КАРТИНКИ ВСЕ\Фоны  дала  Галя и Трушин\99841384_fundo_margarida_ceu.jpg"/>
          <p:cNvPicPr>
            <a:picLocks noChangeAspect="1" noChangeArrowheads="1"/>
          </p:cNvPicPr>
          <p:nvPr/>
        </p:nvPicPr>
        <p:blipFill>
          <a:blip r:embed="rId2" cstate="print"/>
          <a:srcRect b="8571"/>
          <a:stretch>
            <a:fillRect/>
          </a:stretch>
        </p:blipFill>
        <p:spPr bwMode="auto">
          <a:xfrm>
            <a:off x="0" y="0"/>
            <a:ext cx="9167812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714348" y="500042"/>
            <a:ext cx="7715304" cy="526297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u="sng" dirty="0" smtClean="0">
                <a:solidFill>
                  <a:srgbClr val="C00000"/>
                </a:solidFill>
                <a:ea typeface="Times New Roman" pitchFamily="18" charset="0"/>
                <a:cs typeface="Arial" pitchFamily="34" charset="0"/>
              </a:rPr>
              <a:t>ПРИНЦИПЫ ОРГАНИЗАЦИИ КВЕСТА:</a:t>
            </a:r>
            <a:endParaRPr lang="ru-RU" sz="2400" b="1" u="sng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C00000"/>
                </a:solidFill>
                <a:ea typeface="Times New Roman" pitchFamily="18" charset="0"/>
                <a:cs typeface="Arial" pitchFamily="34" charset="0"/>
              </a:rPr>
              <a:t> </a:t>
            </a:r>
            <a:r>
              <a:rPr lang="ru-RU" sz="2400" b="1" u="sng" dirty="0" smtClean="0">
                <a:solidFill>
                  <a:srgbClr val="C00000"/>
                </a:solidFill>
                <a:cs typeface="Arial" pitchFamily="34" charset="0"/>
              </a:rPr>
              <a:t>Продуманность организации игры: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cs typeface="Arial" pitchFamily="34" charset="0"/>
              </a:rPr>
              <a:t>Чёткая постановка цели, распределение ролей;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</a:rPr>
              <a:t>Учет  технических возможностей организации мероприятия , формы  и места проведения, их безопасность. Учет участников </a:t>
            </a:r>
            <a:r>
              <a:rPr lang="ru-RU" sz="2400" dirty="0" err="1" smtClean="0">
                <a:solidFill>
                  <a:srgbClr val="002060"/>
                </a:solidFill>
              </a:rPr>
              <a:t>квеста</a:t>
            </a:r>
            <a:r>
              <a:rPr lang="ru-RU" sz="2400" dirty="0" smtClean="0">
                <a:solidFill>
                  <a:srgbClr val="002060"/>
                </a:solidFill>
              </a:rPr>
              <a:t>.  </a:t>
            </a:r>
            <a:endParaRPr lang="ru-RU" sz="2400" dirty="0" smtClean="0">
              <a:solidFill>
                <a:srgbClr val="002060"/>
              </a:solidFill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cs typeface="Arial" pitchFamily="34" charset="0"/>
              </a:rPr>
              <a:t>Связность, последовательность  и логичность заданий, их </a:t>
            </a:r>
            <a:r>
              <a:rPr lang="ru-RU" sz="2400" dirty="0" smtClean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соответствие возрасту, индивидуальным особенностям и потребностям детей</a:t>
            </a:r>
            <a:r>
              <a:rPr lang="ru-RU" sz="2400" dirty="0" smtClean="0">
                <a:solidFill>
                  <a:srgbClr val="002060"/>
                </a:solidFill>
                <a:cs typeface="Arial" pitchFamily="34" charset="0"/>
              </a:rPr>
              <a:t>;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cs typeface="Arial" pitchFamily="34" charset="0"/>
              </a:rPr>
              <a:t>Постоянная смена деятельности;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cs typeface="Arial" pitchFamily="34" charset="0"/>
              </a:rPr>
              <a:t>Эмоциональная окраска;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u="sng" dirty="0" smtClean="0">
                <a:solidFill>
                  <a:srgbClr val="C00000"/>
                </a:solidFill>
                <a:cs typeface="Arial" pitchFamily="34" charset="0"/>
              </a:rPr>
              <a:t>Уважение достоинств ребёнка: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cs typeface="Arial" pitchFamily="34" charset="0"/>
              </a:rPr>
              <a:t>Самовыражение, самостоятельность суждений детей; умение подводить итог</a:t>
            </a:r>
          </a:p>
        </p:txBody>
      </p:sp>
    </p:spTree>
  </p:cSld>
  <p:clrMapOvr>
    <a:masterClrMapping/>
  </p:clrMapOvr>
  <p:transition spd="med" advTm="16000"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КАРТИНКИ ВСЕ\Фоны  дала  Галя и Трушин\99841384_fundo_margarida_ceu.jpg"/>
          <p:cNvPicPr>
            <a:picLocks noChangeAspect="1" noChangeArrowheads="1"/>
          </p:cNvPicPr>
          <p:nvPr/>
        </p:nvPicPr>
        <p:blipFill>
          <a:blip r:embed="rId2" cstate="print"/>
          <a:srcRect b="8571"/>
          <a:stretch>
            <a:fillRect/>
          </a:stretch>
        </p:blipFill>
        <p:spPr bwMode="auto">
          <a:xfrm>
            <a:off x="0" y="0"/>
            <a:ext cx="9167812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214282" y="214290"/>
            <a:ext cx="2071702" cy="785818"/>
          </a:xfrm>
          <a:prstGeom prst="roundRect">
            <a:avLst/>
          </a:prstGeom>
          <a:solidFill>
            <a:srgbClr val="19F319"/>
          </a:solidFill>
          <a:ln>
            <a:solidFill>
              <a:srgbClr val="19F31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0" y="428604"/>
            <a:ext cx="228601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 основных условия:</a:t>
            </a:r>
            <a:endParaRPr kumimoji="0" lang="ru-RU" sz="18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трелка углом 9"/>
          <p:cNvSpPr/>
          <p:nvPr/>
        </p:nvSpPr>
        <p:spPr>
          <a:xfrm rot="5400000">
            <a:off x="2071670" y="714356"/>
            <a:ext cx="857256" cy="428628"/>
          </a:xfrm>
          <a:prstGeom prst="bentArrow">
            <a:avLst/>
          </a:prstGeom>
          <a:solidFill>
            <a:srgbClr val="19F319"/>
          </a:solidFill>
          <a:ln>
            <a:solidFill>
              <a:srgbClr val="19F31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214414" y="1142984"/>
            <a:ext cx="2500330" cy="1643074"/>
          </a:xfrm>
          <a:prstGeom prst="roundRect">
            <a:avLst/>
          </a:prstGeom>
          <a:solidFill>
            <a:srgbClr val="19F319"/>
          </a:solidFill>
          <a:ln>
            <a:solidFill>
              <a:srgbClr val="19F31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1987" name="Rectangle 3"/>
          <p:cNvSpPr>
            <a:spLocks noChangeArrowheads="1"/>
          </p:cNvSpPr>
          <p:nvPr/>
        </p:nvSpPr>
        <p:spPr bwMode="auto">
          <a:xfrm>
            <a:off x="1357290" y="1214422"/>
            <a:ext cx="235745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Игры должны быть безопасными. Недопустимо ставить к выполнению задачи, которые связаны с риском для здоровья.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трелка углом 13"/>
          <p:cNvSpPr/>
          <p:nvPr/>
        </p:nvSpPr>
        <p:spPr>
          <a:xfrm rot="5400000">
            <a:off x="5036347" y="3750471"/>
            <a:ext cx="857256" cy="500066"/>
          </a:xfrm>
          <a:prstGeom prst="bentArrow">
            <a:avLst>
              <a:gd name="adj1" fmla="val 25000"/>
              <a:gd name="adj2" fmla="val 29525"/>
              <a:gd name="adj3" fmla="val 25000"/>
              <a:gd name="adj4" fmla="val 43750"/>
            </a:avLst>
          </a:prstGeom>
          <a:solidFill>
            <a:srgbClr val="19F319"/>
          </a:solidFill>
          <a:ln>
            <a:solidFill>
              <a:srgbClr val="19F31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643174" y="2928934"/>
            <a:ext cx="2571768" cy="1285884"/>
          </a:xfrm>
          <a:prstGeom prst="roundRect">
            <a:avLst/>
          </a:prstGeom>
          <a:solidFill>
            <a:srgbClr val="19F319"/>
          </a:solidFill>
          <a:ln>
            <a:solidFill>
              <a:srgbClr val="19F31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auto">
          <a:xfrm>
            <a:off x="2786050" y="3071810"/>
            <a:ext cx="235745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Вопросы и задания должны соответствовать возрасту детей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Стрелка углом 16"/>
          <p:cNvSpPr/>
          <p:nvPr/>
        </p:nvSpPr>
        <p:spPr>
          <a:xfrm rot="5400000">
            <a:off x="3500430" y="2214554"/>
            <a:ext cx="1000132" cy="714380"/>
          </a:xfrm>
          <a:prstGeom prst="bentArrow">
            <a:avLst>
              <a:gd name="adj1" fmla="val 25000"/>
              <a:gd name="adj2" fmla="val 29525"/>
              <a:gd name="adj3" fmla="val 25000"/>
              <a:gd name="adj4" fmla="val 43750"/>
            </a:avLst>
          </a:prstGeom>
          <a:solidFill>
            <a:srgbClr val="19F319"/>
          </a:solidFill>
          <a:ln>
            <a:solidFill>
              <a:srgbClr val="19F31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143372" y="4357694"/>
            <a:ext cx="2500330" cy="1357322"/>
          </a:xfrm>
          <a:prstGeom prst="roundRect">
            <a:avLst/>
          </a:prstGeom>
          <a:solidFill>
            <a:srgbClr val="19F319"/>
          </a:solidFill>
          <a:ln>
            <a:solidFill>
              <a:srgbClr val="19F31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1989" name="Rectangle 5"/>
          <p:cNvSpPr>
            <a:spLocks noChangeArrowheads="1"/>
          </p:cNvSpPr>
          <p:nvPr/>
        </p:nvSpPr>
        <p:spPr bwMode="auto">
          <a:xfrm>
            <a:off x="4286248" y="4429132"/>
            <a:ext cx="221457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Недопустимо унижать достоинство ребенка. К примеру, нельзя заставлять танцевать, если ребенок стеснителен.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трелка углом 19"/>
          <p:cNvSpPr/>
          <p:nvPr/>
        </p:nvSpPr>
        <p:spPr>
          <a:xfrm rot="5400000">
            <a:off x="6536545" y="5179231"/>
            <a:ext cx="857256" cy="500066"/>
          </a:xfrm>
          <a:prstGeom prst="bentArrow">
            <a:avLst>
              <a:gd name="adj1" fmla="val 25000"/>
              <a:gd name="adj2" fmla="val 29525"/>
              <a:gd name="adj3" fmla="val 25000"/>
              <a:gd name="adj4" fmla="val 43750"/>
            </a:avLst>
          </a:prstGeom>
          <a:solidFill>
            <a:srgbClr val="19F319"/>
          </a:solidFill>
          <a:ln>
            <a:solidFill>
              <a:srgbClr val="19F31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072198" y="5857892"/>
            <a:ext cx="2428860" cy="785818"/>
          </a:xfrm>
          <a:prstGeom prst="roundRect">
            <a:avLst/>
          </a:prstGeom>
          <a:solidFill>
            <a:srgbClr val="19F319"/>
          </a:solidFill>
          <a:ln>
            <a:solidFill>
              <a:srgbClr val="19F31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6000760" y="5857892"/>
            <a:ext cx="2500298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Споры и конфликты надо решать только мирным путем.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Tm="16000"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D:\КАРТИНКИ ВСЕ\Фоны  дала  Галя и Трушин\99841384_fundo_margarida_ceu.jpg"/>
          <p:cNvPicPr>
            <a:picLocks noChangeAspect="1" noChangeArrowheads="1"/>
          </p:cNvPicPr>
          <p:nvPr/>
        </p:nvPicPr>
        <p:blipFill>
          <a:blip r:embed="rId2" cstate="print"/>
          <a:srcRect b="8571"/>
          <a:stretch>
            <a:fillRect/>
          </a:stretch>
        </p:blipFill>
        <p:spPr bwMode="auto">
          <a:xfrm>
            <a:off x="0" y="0"/>
            <a:ext cx="9167812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85786" y="285728"/>
            <a:ext cx="7715304" cy="603242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3200" b="1" u="sng" dirty="0" smtClean="0">
                <a:solidFill>
                  <a:srgbClr val="C00000"/>
                </a:solidFill>
              </a:rPr>
              <a:t>КВЕСТЫ  ДЕЛЯТСЯ:</a:t>
            </a:r>
          </a:p>
          <a:p>
            <a:r>
              <a:rPr lang="ru-RU" sz="2800" b="1" u="sng" dirty="0" smtClean="0">
                <a:solidFill>
                  <a:srgbClr val="7030A0"/>
                </a:solidFill>
              </a:rPr>
              <a:t>по числу участников:</a:t>
            </a:r>
          </a:p>
          <a:p>
            <a:pPr marL="514350" indent="-514350"/>
            <a:r>
              <a:rPr lang="ru-RU" sz="2800" dirty="0" smtClean="0">
                <a:solidFill>
                  <a:srgbClr val="002060"/>
                </a:solidFill>
              </a:rPr>
              <a:t>1.Одиночные</a:t>
            </a:r>
          </a:p>
          <a:p>
            <a:pPr marL="514350" indent="-514350"/>
            <a:r>
              <a:rPr lang="ru-RU" sz="2800" dirty="0" smtClean="0">
                <a:solidFill>
                  <a:srgbClr val="002060"/>
                </a:solidFill>
              </a:rPr>
              <a:t>2. Групповые.</a:t>
            </a:r>
          </a:p>
          <a:p>
            <a:pPr marL="514350" indent="-514350"/>
            <a:r>
              <a:rPr lang="ru-RU" sz="2800" dirty="0" smtClean="0">
                <a:solidFill>
                  <a:srgbClr val="FF0000"/>
                </a:solidFill>
              </a:rPr>
              <a:t>3.Коллективные.</a:t>
            </a:r>
          </a:p>
          <a:p>
            <a:r>
              <a:rPr lang="ru-RU" sz="2800" dirty="0" smtClean="0"/>
              <a:t> </a:t>
            </a:r>
          </a:p>
          <a:p>
            <a:r>
              <a:rPr lang="ru-RU" sz="2800" b="1" u="sng" dirty="0" smtClean="0">
                <a:solidFill>
                  <a:srgbClr val="7030A0"/>
                </a:solidFill>
              </a:rPr>
              <a:t>по продолжительности: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1. Кратковременные.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2. Долговременные. </a:t>
            </a:r>
          </a:p>
          <a:p>
            <a:r>
              <a:rPr lang="ru-RU" sz="2800" dirty="0" smtClean="0"/>
              <a:t> </a:t>
            </a:r>
          </a:p>
          <a:p>
            <a:r>
              <a:rPr lang="ru-RU" sz="2800" b="1" u="sng" dirty="0" smtClean="0">
                <a:solidFill>
                  <a:srgbClr val="7030A0"/>
                </a:solidFill>
              </a:rPr>
              <a:t>по содержанию: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1. Сюжетные.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2. Несюжетные.</a:t>
            </a:r>
          </a:p>
          <a:p>
            <a:pPr algn="ctr"/>
            <a:endParaRPr lang="ru-RU" dirty="0"/>
          </a:p>
        </p:txBody>
      </p:sp>
      <p:pic>
        <p:nvPicPr>
          <p:cNvPr id="6" name="Рисунок 5" descr="http://xn-----7kcablefcdl4h1avobfe.xn--p1ai/wp-content/uploads/2017/10/image2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1071546"/>
            <a:ext cx="2071702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www.clipartmasters.com/clip-arts/192/clock-half-hour-clip-art-192359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6446" y="3214686"/>
            <a:ext cx="1032679" cy="1038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s://img-fotki.yandex.ru/get/6308/200418627.8f/0_12290e_541f744e_orig.pn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8" y="5214950"/>
            <a:ext cx="1714512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16000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D:\КАРТИНКИ ВСЕ\Фоны  дала  Галя и Трушин\99841384_fundo_margarida_ceu.jpg"/>
          <p:cNvPicPr>
            <a:picLocks noChangeAspect="1" noChangeArrowheads="1"/>
          </p:cNvPicPr>
          <p:nvPr/>
        </p:nvPicPr>
        <p:blipFill>
          <a:blip r:embed="rId2" cstate="print"/>
          <a:srcRect b="8571"/>
          <a:stretch>
            <a:fillRect/>
          </a:stretch>
        </p:blipFill>
        <p:spPr bwMode="auto">
          <a:xfrm>
            <a:off x="0" y="0"/>
            <a:ext cx="9167812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071670" y="142852"/>
            <a:ext cx="4786346" cy="9233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3600" b="1" u="sng" dirty="0" smtClean="0">
                <a:solidFill>
                  <a:srgbClr val="C00000"/>
                </a:solidFill>
              </a:rPr>
              <a:t>По структуре сюжетов: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1142984"/>
            <a:ext cx="7858148" cy="526297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2800" b="1" i="1" u="sng" dirty="0" smtClean="0">
                <a:solidFill>
                  <a:srgbClr val="7030A0"/>
                </a:solidFill>
              </a:rPr>
              <a:t>Линейный</a:t>
            </a:r>
            <a:r>
              <a:rPr lang="ru-RU" sz="2800" dirty="0" smtClean="0">
                <a:solidFill>
                  <a:srgbClr val="C00000"/>
                </a:solidFill>
              </a:rPr>
              <a:t> </a:t>
            </a:r>
            <a:r>
              <a:rPr lang="ru-RU" sz="2800" dirty="0" smtClean="0"/>
              <a:t>- </a:t>
            </a:r>
            <a:r>
              <a:rPr lang="ru-RU" sz="2800" dirty="0" smtClean="0">
                <a:solidFill>
                  <a:srgbClr val="002060"/>
                </a:solidFill>
              </a:rPr>
              <a:t>основное содержание </a:t>
            </a:r>
            <a:r>
              <a:rPr lang="ru-RU" sz="2800" dirty="0" err="1" smtClean="0">
                <a:solidFill>
                  <a:srgbClr val="002060"/>
                </a:solidFill>
              </a:rPr>
              <a:t>квеста</a:t>
            </a:r>
            <a:r>
              <a:rPr lang="ru-RU" sz="2800" dirty="0" smtClean="0">
                <a:solidFill>
                  <a:srgbClr val="002060"/>
                </a:solidFill>
              </a:rPr>
              <a:t> построено </a:t>
            </a:r>
            <a:r>
              <a:rPr lang="ru-RU" sz="2800" b="1" dirty="0" smtClean="0">
                <a:solidFill>
                  <a:srgbClr val="C00000"/>
                </a:solidFill>
              </a:rPr>
              <a:t>по цепочке</a:t>
            </a:r>
            <a:r>
              <a:rPr lang="ru-RU" sz="2800" dirty="0" smtClean="0"/>
              <a:t>. </a:t>
            </a:r>
            <a:r>
              <a:rPr lang="ru-RU" sz="2800" dirty="0" smtClean="0">
                <a:solidFill>
                  <a:srgbClr val="002060"/>
                </a:solidFill>
              </a:rPr>
              <a:t>Разгадаешь одно задание – получишь следующее, и так пока не дойдешь до финиша.</a:t>
            </a:r>
          </a:p>
          <a:p>
            <a:endParaRPr lang="ru-RU" sz="2800" dirty="0" smtClean="0"/>
          </a:p>
          <a:p>
            <a:r>
              <a:rPr lang="ru-RU" sz="2800" b="1" i="1" u="sng" dirty="0" smtClean="0">
                <a:solidFill>
                  <a:srgbClr val="7030A0"/>
                </a:solidFill>
              </a:rPr>
              <a:t>Штурмовой</a:t>
            </a:r>
            <a:r>
              <a:rPr lang="ru-RU" sz="2800" dirty="0" smtClean="0">
                <a:solidFill>
                  <a:srgbClr val="7030A0"/>
                </a:solidFill>
              </a:rPr>
              <a:t> </a:t>
            </a:r>
            <a:r>
              <a:rPr lang="ru-RU" sz="2800" dirty="0" smtClean="0"/>
              <a:t>– </a:t>
            </a:r>
            <a:r>
              <a:rPr lang="ru-RU" sz="2800" dirty="0" smtClean="0">
                <a:solidFill>
                  <a:srgbClr val="002060"/>
                </a:solidFill>
              </a:rPr>
              <a:t>каждый игрок решает свою цепочку загадок, чтобы в конце собрать их воедино.</a:t>
            </a:r>
          </a:p>
          <a:p>
            <a:endParaRPr lang="ru-RU" sz="2800" dirty="0" smtClean="0"/>
          </a:p>
          <a:p>
            <a:r>
              <a:rPr lang="ru-RU" sz="2800" b="1" i="1" u="sng" dirty="0" smtClean="0">
                <a:solidFill>
                  <a:srgbClr val="7030A0"/>
                </a:solidFill>
              </a:rPr>
              <a:t>Кольцевой</a:t>
            </a:r>
            <a:r>
              <a:rPr lang="ru-RU" sz="2800" dirty="0" smtClean="0">
                <a:solidFill>
                  <a:srgbClr val="C00000"/>
                </a:solidFill>
              </a:rPr>
              <a:t> </a:t>
            </a:r>
            <a:r>
              <a:rPr lang="ru-RU" sz="2800" dirty="0" smtClean="0"/>
              <a:t>– </a:t>
            </a:r>
            <a:r>
              <a:rPr lang="ru-RU" sz="2800" dirty="0" smtClean="0">
                <a:solidFill>
                  <a:srgbClr val="002060"/>
                </a:solidFill>
              </a:rPr>
              <a:t>отправляется по кольцевой траектории: выполняя определенные задания он вновь и вновь возвращается в пункт «А».</a:t>
            </a:r>
          </a:p>
        </p:txBody>
      </p:sp>
    </p:spTree>
  </p:cSld>
  <p:clrMapOvr>
    <a:masterClrMapping/>
  </p:clrMapOvr>
  <p:transition spd="med" advTm="16000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D:\КАРТИНКИ ВСЕ\Фоны  дала  Галя и Трушин\99841384_fundo_margarida_ceu.jpg"/>
          <p:cNvPicPr>
            <a:picLocks noChangeAspect="1" noChangeArrowheads="1"/>
          </p:cNvPicPr>
          <p:nvPr/>
        </p:nvPicPr>
        <p:blipFill>
          <a:blip r:embed="rId2" cstate="print"/>
          <a:srcRect b="8571"/>
          <a:stretch>
            <a:fillRect/>
          </a:stretch>
        </p:blipFill>
        <p:spPr bwMode="auto">
          <a:xfrm>
            <a:off x="0" y="0"/>
            <a:ext cx="9167812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928662" y="642918"/>
            <a:ext cx="7500990" cy="47089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800" b="1" u="sng" dirty="0" smtClean="0">
                <a:solidFill>
                  <a:srgbClr val="C00000"/>
                </a:solidFill>
              </a:rPr>
              <a:t>Форма  проведения :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соревнования, путешествия (</a:t>
            </a:r>
            <a:r>
              <a:rPr lang="ru-RU" sz="2800" dirty="0" err="1" smtClean="0">
                <a:solidFill>
                  <a:srgbClr val="002060"/>
                </a:solidFill>
              </a:rPr>
              <a:t>бродилки</a:t>
            </a:r>
            <a:r>
              <a:rPr lang="ru-RU" sz="2800" dirty="0" smtClean="0">
                <a:solidFill>
                  <a:srgbClr val="002060"/>
                </a:solidFill>
              </a:rPr>
              <a:t>),поиск , исследования, эксперименты, проекты…</a:t>
            </a:r>
          </a:p>
          <a:p>
            <a:pPr algn="ctr"/>
            <a:endParaRPr lang="ru-RU" sz="2800" b="1" u="sng" dirty="0" smtClean="0">
              <a:solidFill>
                <a:srgbClr val="FF0000"/>
              </a:solidFill>
            </a:endParaRPr>
          </a:p>
          <a:p>
            <a:pPr algn="ctr"/>
            <a:r>
              <a:rPr lang="ru-RU" sz="2800" b="1" u="sng" dirty="0" smtClean="0">
                <a:solidFill>
                  <a:srgbClr val="C00000"/>
                </a:solidFill>
              </a:rPr>
              <a:t>Место  проведения :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в замкнутом помещении - в группе, в зале, на территория детского сада; </a:t>
            </a:r>
            <a:r>
              <a:rPr lang="ru-RU" sz="2800" dirty="0" err="1" smtClean="0">
                <a:solidFill>
                  <a:srgbClr val="002060"/>
                </a:solidFill>
              </a:rPr>
              <a:t>квесты</a:t>
            </a:r>
            <a:r>
              <a:rPr lang="ru-RU" sz="2800" dirty="0" smtClean="0">
                <a:solidFill>
                  <a:srgbClr val="002060"/>
                </a:solidFill>
              </a:rPr>
              <a:t> на природе , на участке в процессе  экскурсии;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за пределами детского сада </a:t>
            </a:r>
          </a:p>
          <a:p>
            <a:endParaRPr lang="ru-RU" sz="2400" dirty="0" smtClean="0">
              <a:solidFill>
                <a:srgbClr val="002060"/>
              </a:solidFill>
            </a:endParaRPr>
          </a:p>
          <a:p>
            <a:endParaRPr lang="ru-RU" sz="2400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 advTm="16000">
    <p:dissolve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693</TotalTime>
  <Words>750</Words>
  <Application>Microsoft Office PowerPoint</Application>
  <PresentationFormat>Экран (4:3)</PresentationFormat>
  <Paragraphs>111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Arial</vt:lpstr>
      <vt:lpstr>Calibri</vt:lpstr>
      <vt:lpstr>Helvetica</vt:lpstr>
      <vt:lpstr>Monotype Corsiva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Марина</dc:creator>
  <cp:lastModifiedBy>Sad</cp:lastModifiedBy>
  <cp:revision>83</cp:revision>
  <dcterms:created xsi:type="dcterms:W3CDTF">2018-01-24T17:53:50Z</dcterms:created>
  <dcterms:modified xsi:type="dcterms:W3CDTF">2020-12-03T10:28:17Z</dcterms:modified>
</cp:coreProperties>
</file>