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58" r:id="rId2"/>
    <p:sldId id="256" r:id="rId3"/>
    <p:sldId id="279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11" r:id="rId35"/>
    <p:sldId id="362" r:id="rId36"/>
    <p:sldId id="361" r:id="rId37"/>
    <p:sldId id="315" r:id="rId38"/>
    <p:sldId id="363" r:id="rId39"/>
    <p:sldId id="359" r:id="rId4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FF00"/>
    <a:srgbClr val="009999"/>
    <a:srgbClr val="003366"/>
    <a:srgbClr val="000066"/>
    <a:srgbClr val="FF0000"/>
    <a:srgbClr val="0000FF"/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8" autoAdjust="0"/>
    <p:restoredTop sz="94660"/>
  </p:normalViewPr>
  <p:slideViewPr>
    <p:cSldViewPr>
      <p:cViewPr varScale="1">
        <p:scale>
          <a:sx n="77" d="100"/>
          <a:sy n="77" d="100"/>
        </p:scale>
        <p:origin x="-130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9B4C98A-E8DE-4984-8B97-B34214350A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D34EA-44AA-40B8-950C-9DF64AAA4489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04FD9D-7891-4887-A609-2212663F7F16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21378-B485-4792-9F5F-426B7F5E53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67ECF-4FA4-40AD-A39B-F6684C0143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43646-8784-43D7-A389-D90FEEACF5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C4A74-9775-47FF-8048-94B73BEC6B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25206-E0E3-4133-90D8-55E033CA84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E88DB-6B48-4809-92F7-B22F09ABD7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5DF65-B31B-4221-BB11-2E6F7B92D3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6FF2-8006-44DB-972C-B6A2EC550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3F714-561F-44E7-B7B3-11EFEE5358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26DDA-81EE-462D-87C9-1C84E6B6ED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7EADD-AF06-4F72-A533-36637E2509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F2DFB-546B-4A21-B128-66A9CE47A4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7F779-F209-478E-9FA2-06F2E884BD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89706AB-ADAE-4CEF-B545-7B845285C3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.xml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0.gif"/><Relationship Id="rId7" Type="http://schemas.openxmlformats.org/officeDocument/2006/relationships/image" Target="../media/image27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10" Type="http://schemas.openxmlformats.org/officeDocument/2006/relationships/image" Target="../media/image29.png"/><Relationship Id="rId4" Type="http://schemas.openxmlformats.org/officeDocument/2006/relationships/slide" Target="slide3.xml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10.gif"/><Relationship Id="rId7" Type="http://schemas.openxmlformats.org/officeDocument/2006/relationships/image" Target="../media/image3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10.gif"/><Relationship Id="rId7" Type="http://schemas.openxmlformats.org/officeDocument/2006/relationships/image" Target="../media/image3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0.gif"/><Relationship Id="rId7" Type="http://schemas.openxmlformats.org/officeDocument/2006/relationships/image" Target="../media/image4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10" Type="http://schemas.openxmlformats.org/officeDocument/2006/relationships/image" Target="../media/image44.jpeg"/><Relationship Id="rId4" Type="http://schemas.openxmlformats.org/officeDocument/2006/relationships/slide" Target="slide3.xml"/><Relationship Id="rId9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gif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10" Type="http://schemas.openxmlformats.org/officeDocument/2006/relationships/image" Target="../media/image47.jpeg"/><Relationship Id="rId4" Type="http://schemas.openxmlformats.org/officeDocument/2006/relationships/slide" Target="slide3.xml"/><Relationship Id="rId9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0.gif"/><Relationship Id="rId7" Type="http://schemas.openxmlformats.org/officeDocument/2006/relationships/image" Target="../media/image4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0.gif"/><Relationship Id="rId7" Type="http://schemas.openxmlformats.org/officeDocument/2006/relationships/image" Target="../media/image5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11" Type="http://schemas.openxmlformats.org/officeDocument/2006/relationships/image" Target="../media/image54.jpeg"/><Relationship Id="rId5" Type="http://schemas.openxmlformats.org/officeDocument/2006/relationships/image" Target="../media/image9.jpeg"/><Relationship Id="rId10" Type="http://schemas.openxmlformats.org/officeDocument/2006/relationships/image" Target="../media/image53.jpeg"/><Relationship Id="rId4" Type="http://schemas.openxmlformats.org/officeDocument/2006/relationships/slide" Target="slide3.xml"/><Relationship Id="rId9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59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10" Type="http://schemas.openxmlformats.org/officeDocument/2006/relationships/image" Target="../media/image62.png"/><Relationship Id="rId4" Type="http://schemas.openxmlformats.org/officeDocument/2006/relationships/slide" Target="slide3.xml"/><Relationship Id="rId9" Type="http://schemas.openxmlformats.org/officeDocument/2006/relationships/image" Target="../media/image6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0.gif"/><Relationship Id="rId7" Type="http://schemas.openxmlformats.org/officeDocument/2006/relationships/image" Target="../media/image6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64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gif"/><Relationship Id="rId3" Type="http://schemas.openxmlformats.org/officeDocument/2006/relationships/image" Target="../media/image10.gif"/><Relationship Id="rId7" Type="http://schemas.openxmlformats.org/officeDocument/2006/relationships/image" Target="../media/image3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5.xml"/><Relationship Id="rId18" Type="http://schemas.openxmlformats.org/officeDocument/2006/relationships/slide" Target="slide30.xml"/><Relationship Id="rId26" Type="http://schemas.openxmlformats.org/officeDocument/2006/relationships/slide" Target="slide9.xml"/><Relationship Id="rId39" Type="http://schemas.openxmlformats.org/officeDocument/2006/relationships/slide" Target="slide2.xml"/><Relationship Id="rId3" Type="http://schemas.openxmlformats.org/officeDocument/2006/relationships/slide" Target="slide13.xml"/><Relationship Id="rId21" Type="http://schemas.openxmlformats.org/officeDocument/2006/relationships/slide" Target="slide24.xml"/><Relationship Id="rId34" Type="http://schemas.openxmlformats.org/officeDocument/2006/relationships/slide" Target="slide20.xml"/><Relationship Id="rId7" Type="http://schemas.openxmlformats.org/officeDocument/2006/relationships/slide" Target="slide22.xml"/><Relationship Id="rId12" Type="http://schemas.openxmlformats.org/officeDocument/2006/relationships/slide" Target="slide23.xml"/><Relationship Id="rId17" Type="http://schemas.openxmlformats.org/officeDocument/2006/relationships/slide" Target="slide7.xml"/><Relationship Id="rId25" Type="http://schemas.openxmlformats.org/officeDocument/2006/relationships/slide" Target="slide10.xml"/><Relationship Id="rId33" Type="http://schemas.openxmlformats.org/officeDocument/2006/relationships/slide" Target="slide32.xml"/><Relationship Id="rId38" Type="http://schemas.openxmlformats.org/officeDocument/2006/relationships/slide" Target="slide34.xml"/><Relationship Id="rId2" Type="http://schemas.openxmlformats.org/officeDocument/2006/relationships/image" Target="../media/image8.jpeg"/><Relationship Id="rId16" Type="http://schemas.openxmlformats.org/officeDocument/2006/relationships/slide" Target="slide8.xml"/><Relationship Id="rId20" Type="http://schemas.openxmlformats.org/officeDocument/2006/relationships/slide" Target="slide36.xml"/><Relationship Id="rId29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slide" Target="slide21.xml"/><Relationship Id="rId24" Type="http://schemas.openxmlformats.org/officeDocument/2006/relationships/slide" Target="slide17.xml"/><Relationship Id="rId32" Type="http://schemas.openxmlformats.org/officeDocument/2006/relationships/slide" Target="slide11.xml"/><Relationship Id="rId37" Type="http://schemas.openxmlformats.org/officeDocument/2006/relationships/slide" Target="slide19.xml"/><Relationship Id="rId40" Type="http://schemas.openxmlformats.org/officeDocument/2006/relationships/slide" Target="slide39.xml"/><Relationship Id="rId5" Type="http://schemas.openxmlformats.org/officeDocument/2006/relationships/slide" Target="slide29.xml"/><Relationship Id="rId15" Type="http://schemas.openxmlformats.org/officeDocument/2006/relationships/slide" Target="slide35.xml"/><Relationship Id="rId23" Type="http://schemas.openxmlformats.org/officeDocument/2006/relationships/slide" Target="slide16.xml"/><Relationship Id="rId28" Type="http://schemas.openxmlformats.org/officeDocument/2006/relationships/slide" Target="slide26.xml"/><Relationship Id="rId36" Type="http://schemas.openxmlformats.org/officeDocument/2006/relationships/slide" Target="slide38.xml"/><Relationship Id="rId10" Type="http://schemas.openxmlformats.org/officeDocument/2006/relationships/slide" Target="slide4.xml"/><Relationship Id="rId19" Type="http://schemas.openxmlformats.org/officeDocument/2006/relationships/slide" Target="slide37.xml"/><Relationship Id="rId31" Type="http://schemas.openxmlformats.org/officeDocument/2006/relationships/slide" Target="slide25.xml"/><Relationship Id="rId4" Type="http://schemas.openxmlformats.org/officeDocument/2006/relationships/image" Target="../media/image9.jpeg"/><Relationship Id="rId9" Type="http://schemas.openxmlformats.org/officeDocument/2006/relationships/slide" Target="slide28.xml"/><Relationship Id="rId14" Type="http://schemas.openxmlformats.org/officeDocument/2006/relationships/slide" Target="slide6.xml"/><Relationship Id="rId22" Type="http://schemas.openxmlformats.org/officeDocument/2006/relationships/slide" Target="slide31.xml"/><Relationship Id="rId27" Type="http://schemas.openxmlformats.org/officeDocument/2006/relationships/slide" Target="slide12.xml"/><Relationship Id="rId30" Type="http://schemas.openxmlformats.org/officeDocument/2006/relationships/slide" Target="slide18.xml"/><Relationship Id="rId35" Type="http://schemas.openxmlformats.org/officeDocument/2006/relationships/slide" Target="slide2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gif"/><Relationship Id="rId3" Type="http://schemas.openxmlformats.org/officeDocument/2006/relationships/image" Target="../media/image10.gif"/><Relationship Id="rId7" Type="http://schemas.openxmlformats.org/officeDocument/2006/relationships/image" Target="../media/image3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68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10.gif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slide" Target="slide2.xml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0.gif"/><Relationship Id="rId4" Type="http://schemas.openxmlformats.org/officeDocument/2006/relationships/slide" Target="slide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7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0.gif"/><Relationship Id="rId4" Type="http://schemas.openxmlformats.org/officeDocument/2006/relationships/image" Target="../media/image33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slide" Target="slide2.xml"/><Relationship Id="rId7" Type="http://schemas.openxmlformats.org/officeDocument/2006/relationships/image" Target="../media/image1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0.gif"/><Relationship Id="rId4" Type="http://schemas.openxmlformats.org/officeDocument/2006/relationships/slide" Target="slide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10.gif"/><Relationship Id="rId7" Type="http://schemas.openxmlformats.org/officeDocument/2006/relationships/image" Target="../media/image1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slide" Target="slide3.xml"/><Relationship Id="rId9" Type="http://schemas.openxmlformats.org/officeDocument/2006/relationships/image" Target="../media/image1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0.gif"/><Relationship Id="rId7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0.gif"/><Relationship Id="rId7" Type="http://schemas.openxmlformats.org/officeDocument/2006/relationships/image" Target="../media/image17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audio" Target="../media/audio1.wav"/><Relationship Id="rId7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slide" Target="slide3.xml"/><Relationship Id="rId10" Type="http://schemas.openxmlformats.org/officeDocument/2006/relationships/image" Target="../media/image20.jpeg"/><Relationship Id="rId4" Type="http://schemas.openxmlformats.org/officeDocument/2006/relationships/image" Target="../media/image10.gif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0.gif"/><Relationship Id="rId7" Type="http://schemas.openxmlformats.org/officeDocument/2006/relationships/image" Target="../media/image2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" Target="slide2.xml"/><Relationship Id="rId11" Type="http://schemas.openxmlformats.org/officeDocument/2006/relationships/image" Target="../media/image24.png"/><Relationship Id="rId5" Type="http://schemas.openxmlformats.org/officeDocument/2006/relationships/image" Target="../media/image9.jpeg"/><Relationship Id="rId10" Type="http://schemas.openxmlformats.org/officeDocument/2006/relationships/image" Target="../media/image23.jpeg"/><Relationship Id="rId4" Type="http://schemas.openxmlformats.org/officeDocument/2006/relationships/slide" Target="slide3.xml"/><Relationship Id="rId9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0.gif"/><Relationship Id="rId7" Type="http://schemas.openxmlformats.org/officeDocument/2006/relationships/image" Target="../media/image25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jpeg"/><Relationship Id="rId4" Type="http://schemas.openxmlformats.org/officeDocument/2006/relationships/slide" Target="slide3.xml"/><Relationship Id="rId9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42" name="Rectangle 1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524750" y="6381750"/>
            <a:ext cx="1420813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dirty="0">
                <a:cs typeface="+mn-cs"/>
              </a:rPr>
              <a:t>Правила игры</a:t>
            </a:r>
          </a:p>
        </p:txBody>
      </p:sp>
      <p:sp>
        <p:nvSpPr>
          <p:cNvPr id="2053" name="WordArt 19"/>
          <p:cNvSpPr>
            <a:spLocks noChangeArrowheads="1" noChangeShapeType="1" noTextEdit="1"/>
          </p:cNvSpPr>
          <p:nvPr/>
        </p:nvSpPr>
        <p:spPr bwMode="auto">
          <a:xfrm rot="20603091">
            <a:off x="67005" y="739820"/>
            <a:ext cx="8640762" cy="1730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Математический </a:t>
            </a:r>
            <a:r>
              <a:rPr lang="ru-RU" sz="36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калейдоскоп</a:t>
            </a:r>
            <a:endParaRPr lang="ru-RU" sz="3600" b="1" i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60" name="WordArt 12"/>
          <p:cNvSpPr>
            <a:spLocks noChangeArrowheads="1" noChangeShapeType="1" noTextEdit="1"/>
          </p:cNvSpPr>
          <p:nvPr/>
        </p:nvSpPr>
        <p:spPr bwMode="auto">
          <a:xfrm rot="20653082">
            <a:off x="379340" y="856773"/>
            <a:ext cx="55324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…вокруг нас...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2061" name="WordArt 13"/>
          <p:cNvSpPr>
            <a:spLocks noGrp="1" noChangeArrowheads="1" noChangeShapeType="1" noTextEdit="1"/>
          </p:cNvSpPr>
          <p:nvPr>
            <p:ph sz="quarter" idx="4294967295"/>
          </p:nvPr>
        </p:nvSpPr>
        <p:spPr bwMode="auto">
          <a:xfrm>
            <a:off x="179512" y="3717032"/>
            <a:ext cx="6177086" cy="122644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Дорогу осилит идущий, а математику мыслящий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2065" name="Picture 17" descr="https://im0-tub-ru.yandex.net/i?id=21900a4afa3d67b4e8c3d6f8b7a51cd0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60232" y="4005064"/>
            <a:ext cx="216024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7" name="Picture 19" descr="https://ds05.infourok.ru/uploads/ex/083f/000524d6-6b05d1a3/hello_html_m3d84db1f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4653136"/>
            <a:ext cx="3213147" cy="2088232"/>
          </a:xfrm>
          <a:prstGeom prst="rect">
            <a:avLst/>
          </a:prstGeom>
          <a:noFill/>
        </p:spPr>
      </p:pic>
      <p:pic>
        <p:nvPicPr>
          <p:cNvPr id="15" name="Рисунок 14" descr="анимация-1.gif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779912" y="4869160"/>
            <a:ext cx="1704216" cy="1812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анимация-2.gif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20872373">
            <a:off x="72241" y="291463"/>
            <a:ext cx="2880320" cy="993710"/>
          </a:xfrm>
          <a:prstGeom prst="rect">
            <a:avLst/>
          </a:prstGeom>
        </p:spPr>
      </p:pic>
      <p:pic>
        <p:nvPicPr>
          <p:cNvPr id="17" name="Рисунок 16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95936" y="2636912"/>
            <a:ext cx="1944216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https://i.sunhome.ru/poetry/251/neobratimost-dat-i-srokov.orig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16216" y="1988840"/>
            <a:ext cx="2452505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736" y="1052736"/>
            <a:ext cx="6480720" cy="1800200"/>
          </a:xfrm>
          <a:solidFill>
            <a:srgbClr val="FFFF00">
              <a:alpha val="34117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3000" b="1" dirty="0" smtClean="0"/>
              <a:t>Что такое отношение длины отрезка на карте к длине соответствующего отрезка на местности?</a:t>
            </a:r>
          </a:p>
          <a:p>
            <a:pPr algn="just" eaLnBrk="1" hangingPunct="1">
              <a:buFontTx/>
              <a:buNone/>
            </a:pPr>
            <a:endParaRPr lang="ru-RU" altLang="ru-RU" sz="3000" b="1" dirty="0" smtClean="0">
              <a:solidFill>
                <a:srgbClr val="000099"/>
              </a:solidFill>
            </a:endParaRPr>
          </a:p>
        </p:txBody>
      </p:sp>
      <p:pic>
        <p:nvPicPr>
          <p:cNvPr id="11268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127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6477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22</a:t>
            </a:r>
          </a:p>
        </p:txBody>
      </p:sp>
      <p:sp>
        <p:nvSpPr>
          <p:cNvPr id="3482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482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482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482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482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34828" name="Rectangle 12"/>
          <p:cNvSpPr>
            <a:spLocks noChangeArrowheads="1"/>
          </p:cNvSpPr>
          <p:nvPr/>
        </p:nvSpPr>
        <p:spPr bwMode="auto">
          <a:xfrm>
            <a:off x="4357688" y="3071813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4829" name="AutoShape 13"/>
          <p:cNvSpPr>
            <a:spLocks noChangeArrowheads="1"/>
          </p:cNvSpPr>
          <p:nvPr/>
        </p:nvSpPr>
        <p:spPr bwMode="auto">
          <a:xfrm rot="10800000">
            <a:off x="5292080" y="4005064"/>
            <a:ext cx="3311525" cy="941238"/>
          </a:xfrm>
          <a:prstGeom prst="wedgeRectCallout">
            <a:avLst>
              <a:gd name="adj1" fmla="val 1403"/>
              <a:gd name="adj2" fmla="val 78588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70000"/>
              </a:lnSpc>
            </a:pPr>
            <a:r>
              <a:rPr lang="ru-RU" altLang="ru-RU" sz="4000" b="1" dirty="0" smtClean="0">
                <a:solidFill>
                  <a:srgbClr val="CC0000"/>
                </a:solidFill>
              </a:rPr>
              <a:t>Масштаб</a:t>
            </a:r>
            <a:endParaRPr lang="ru-RU" altLang="ru-RU" sz="4000" b="1" dirty="0">
              <a:solidFill>
                <a:srgbClr val="CC0000"/>
              </a:solidFill>
            </a:endParaRPr>
          </a:p>
        </p:txBody>
      </p:sp>
      <p:sp>
        <p:nvSpPr>
          <p:cNvPr id="11278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4836" name="Rectangl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4838" name="Rectangle 2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40971" name="Picture 4" descr="C:\Users\drosha\AppData\Local\Microsoft\Windows\Temporary Internet Files\Content.IE5\4B7YTKB5\MCj04375610000[1].wm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3" y="1857375"/>
            <a:ext cx="1563687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57875" y="4929188"/>
            <a:ext cx="1947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9" name="Picture 25" descr="https://fs00.infourok.ru/images/doc/268/272937/img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3068960"/>
            <a:ext cx="3960440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2" descr="116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923928" y="3717032"/>
            <a:ext cx="138015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19" grpId="0" build="p" animBg="1" autoUpdateAnimBg="0" advAuto="0"/>
      <p:bldP spid="34823" grpId="0" animBg="1" autoUpdateAnimBg="0"/>
      <p:bldP spid="34824" grpId="0" animBg="1" autoUpdateAnimBg="0"/>
      <p:bldP spid="34825" grpId="0" animBg="1" autoUpdateAnimBg="0"/>
      <p:bldP spid="34826" grpId="0" animBg="1" autoUpdateAnimBg="0"/>
      <p:bldP spid="34827" grpId="0" animBg="1" autoUpdateAnimBg="0"/>
      <p:bldP spid="34828" grpId="0" animBg="1" autoUpdateAnimBg="0"/>
      <p:bldP spid="3482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052736"/>
            <a:ext cx="6840760" cy="1872208"/>
          </a:xfrm>
          <a:solidFill>
            <a:srgbClr val="FFFF00">
              <a:alpha val="34117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just" eaLnBrk="1" hangingPunct="1">
              <a:spcBef>
                <a:spcPct val="30000"/>
              </a:spcBef>
              <a:buFontTx/>
              <a:buNone/>
              <a:defRPr/>
            </a:pPr>
            <a:r>
              <a:rPr lang="ru-RU" sz="3000" b="1" dirty="0" smtClean="0">
                <a:latin typeface="+mj-lt"/>
              </a:rPr>
              <a:t>Как называются вместе натуральные числа, им противоположные и число ноль?</a:t>
            </a:r>
          </a:p>
          <a:p>
            <a:pPr algn="just" eaLnBrk="1" hangingPunct="1">
              <a:buFontTx/>
              <a:buNone/>
              <a:defRPr/>
            </a:pPr>
            <a:endParaRPr lang="ru-RU" sz="3000" b="1" dirty="0" smtClean="0">
              <a:solidFill>
                <a:srgbClr val="000099"/>
              </a:solidFill>
              <a:latin typeface="+mj-lt"/>
            </a:endParaRPr>
          </a:p>
        </p:txBody>
      </p:sp>
      <p:pic>
        <p:nvPicPr>
          <p:cNvPr id="12292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22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25</a:t>
            </a:r>
          </a:p>
        </p:txBody>
      </p:sp>
      <p:sp>
        <p:nvSpPr>
          <p:cNvPr id="3584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584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584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585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585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35852" name="Rectangle 12"/>
          <p:cNvSpPr>
            <a:spLocks noChangeArrowheads="1"/>
          </p:cNvSpPr>
          <p:nvPr/>
        </p:nvSpPr>
        <p:spPr bwMode="auto">
          <a:xfrm>
            <a:off x="4499992" y="328498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5853" name="AutoShape 13"/>
          <p:cNvSpPr>
            <a:spLocks noChangeArrowheads="1"/>
          </p:cNvSpPr>
          <p:nvPr/>
        </p:nvSpPr>
        <p:spPr bwMode="auto">
          <a:xfrm rot="10800000">
            <a:off x="4932040" y="4293096"/>
            <a:ext cx="3638550" cy="578916"/>
          </a:xfrm>
          <a:prstGeom prst="wedgeRectCallout">
            <a:avLst>
              <a:gd name="adj1" fmla="val 3736"/>
              <a:gd name="adj2" fmla="val 114604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3000" b="1" dirty="0" smtClean="0">
                <a:solidFill>
                  <a:srgbClr val="CC0000"/>
                </a:solidFill>
              </a:rPr>
              <a:t>Целые числа</a:t>
            </a:r>
            <a:endParaRPr lang="ru-RU" altLang="ru-RU" sz="3000" b="1" dirty="0">
              <a:solidFill>
                <a:srgbClr val="CC0000"/>
              </a:solidFill>
            </a:endParaRPr>
          </a:p>
        </p:txBody>
      </p:sp>
      <p:sp>
        <p:nvSpPr>
          <p:cNvPr id="12302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5859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5861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29313" y="4857750"/>
            <a:ext cx="19478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1" name="Picture 2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3212976"/>
            <a:ext cx="4142978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2" grpId="1"/>
      <p:bldP spid="35843" grpId="0" build="p" animBg="1"/>
      <p:bldP spid="35847" grpId="0" animBg="1"/>
      <p:bldP spid="35848" grpId="0" animBg="1"/>
      <p:bldP spid="35849" grpId="0" animBg="1"/>
      <p:bldP spid="35850" grpId="0" animBg="1"/>
      <p:bldP spid="35851" grpId="0" animBg="1"/>
      <p:bldP spid="35852" grpId="0" animBg="1"/>
      <p:bldP spid="358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712" y="1124744"/>
            <a:ext cx="6780212" cy="1857375"/>
          </a:xfrm>
          <a:solidFill>
            <a:srgbClr val="FFFF00">
              <a:alpha val="34117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ru-RU" sz="2800" b="1" dirty="0" smtClean="0">
                <a:latin typeface="+mj-lt"/>
              </a:rPr>
              <a:t>Как называется прямая с выбранным началом отсчета, выбранным единичным отрезком и выбранным направлением?</a:t>
            </a:r>
          </a:p>
        </p:txBody>
      </p:sp>
      <p:pic>
        <p:nvPicPr>
          <p:cNvPr id="13316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33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30</a:t>
            </a:r>
          </a:p>
        </p:txBody>
      </p:sp>
      <p:sp>
        <p:nvSpPr>
          <p:cNvPr id="3687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687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687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687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687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36876" name="Rectangle 12"/>
          <p:cNvSpPr>
            <a:spLocks noChangeArrowheads="1"/>
          </p:cNvSpPr>
          <p:nvPr/>
        </p:nvSpPr>
        <p:spPr bwMode="auto">
          <a:xfrm>
            <a:off x="4572000" y="3212976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6877" name="AutoShape 13"/>
          <p:cNvSpPr>
            <a:spLocks noChangeArrowheads="1"/>
          </p:cNvSpPr>
          <p:nvPr/>
        </p:nvSpPr>
        <p:spPr bwMode="auto">
          <a:xfrm rot="10800000">
            <a:off x="4139951" y="4149080"/>
            <a:ext cx="4718869" cy="1008112"/>
          </a:xfrm>
          <a:prstGeom prst="wedgeRectCallout">
            <a:avLst>
              <a:gd name="adj1" fmla="val -1908"/>
              <a:gd name="adj2" fmla="val 76544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3000" b="1" dirty="0" smtClean="0">
                <a:solidFill>
                  <a:srgbClr val="FF0000"/>
                </a:solidFill>
              </a:rPr>
              <a:t>Координатная прямая, числовая ось</a:t>
            </a:r>
            <a:endParaRPr lang="ru-RU" altLang="ru-RU" sz="3000" b="1" dirty="0">
              <a:solidFill>
                <a:srgbClr val="FF0000"/>
              </a:solidFill>
            </a:endParaRPr>
          </a:p>
        </p:txBody>
      </p:sp>
      <p:sp>
        <p:nvSpPr>
          <p:cNvPr id="13326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688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688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152" y="5157192"/>
            <a:ext cx="1784187" cy="130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6" name="Picture 2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3284984"/>
            <a:ext cx="3605714" cy="19442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6" grpId="1"/>
      <p:bldP spid="36867" grpId="0" build="p" animBg="1"/>
      <p:bldP spid="36871" grpId="0" animBg="1"/>
      <p:bldP spid="36872" grpId="0" animBg="1"/>
      <p:bldP spid="36873" grpId="0" animBg="1"/>
      <p:bldP spid="36874" grpId="0" animBg="1"/>
      <p:bldP spid="36875" grpId="0" animBg="1"/>
      <p:bldP spid="36876" grpId="0" animBg="1"/>
      <p:bldP spid="3687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124744"/>
            <a:ext cx="6264696" cy="1008112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just" eaLnBrk="1" hangingPunct="1">
              <a:lnSpc>
                <a:spcPct val="170000"/>
              </a:lnSpc>
              <a:buFontTx/>
              <a:buNone/>
              <a:defRPr/>
            </a:pPr>
            <a:r>
              <a:rPr lang="ru-RU" sz="4000" b="1" dirty="0" smtClean="0">
                <a:latin typeface="+mj-lt"/>
              </a:rPr>
              <a:t>Вычислите: - 23,5+20,3?</a:t>
            </a:r>
          </a:p>
        </p:txBody>
      </p:sp>
      <p:pic>
        <p:nvPicPr>
          <p:cNvPr id="14340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434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</a:t>
            </a:r>
          </a:p>
        </p:txBody>
      </p:sp>
      <p:sp>
        <p:nvSpPr>
          <p:cNvPr id="3789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789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789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789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789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499992" y="256490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4932040" y="3717032"/>
            <a:ext cx="3781425" cy="792088"/>
          </a:xfrm>
          <a:prstGeom prst="wedgeRectCallout">
            <a:avLst>
              <a:gd name="adj1" fmla="val -160"/>
              <a:gd name="adj2" fmla="val 115840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80000"/>
              </a:lnSpc>
            </a:pPr>
            <a:r>
              <a:rPr lang="ru-RU" altLang="ru-RU" sz="5000" b="1" dirty="0" smtClean="0">
                <a:solidFill>
                  <a:srgbClr val="CC0000"/>
                </a:solidFill>
              </a:rPr>
              <a:t>-3,2</a:t>
            </a:r>
            <a:endParaRPr lang="ru-RU" altLang="ru-RU" sz="5000" b="1" dirty="0">
              <a:solidFill>
                <a:srgbClr val="CC0000"/>
              </a:solidFill>
            </a:endParaRPr>
          </a:p>
        </p:txBody>
      </p:sp>
      <p:sp>
        <p:nvSpPr>
          <p:cNvPr id="14350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7908" name="Rectangl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7910" name="Rectangle 2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84168" y="4581128"/>
            <a:ext cx="1655763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0" name="Picture 24" descr="https://ds02.infourok.ru/uploads/ex/01ad/000126a4-5d3c70b9/img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2636912"/>
            <a:ext cx="3905963" cy="2079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build="p" animBg="1" autoUpdateAnimBg="0" advAuto="0"/>
      <p:bldP spid="37895" grpId="0" animBg="1" autoUpdateAnimBg="0"/>
      <p:bldP spid="37896" grpId="0" animBg="1" autoUpdateAnimBg="0"/>
      <p:bldP spid="37897" grpId="0" animBg="1" autoUpdateAnimBg="0"/>
      <p:bldP spid="37898" grpId="0" animBg="1" autoUpdateAnimBg="0"/>
      <p:bldP spid="37899" grpId="0" animBg="1" autoUpdateAnimBg="0"/>
      <p:bldP spid="37900" grpId="0" animBg="1" autoUpdateAnimBg="0"/>
      <p:bldP spid="37901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536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71550" y="765175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7</a:t>
            </a:r>
          </a:p>
        </p:txBody>
      </p:sp>
      <p:sp>
        <p:nvSpPr>
          <p:cNvPr id="1536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893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893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sp>
        <p:nvSpPr>
          <p:cNvPr id="17" name="WordArt 6"/>
          <p:cNvSpPr>
            <a:spLocks noChangeArrowheads="1" noChangeShapeType="1" noTextEdit="1"/>
          </p:cNvSpPr>
          <p:nvPr/>
        </p:nvSpPr>
        <p:spPr bwMode="auto">
          <a:xfrm>
            <a:off x="1857375" y="357188"/>
            <a:ext cx="698341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Повезло! </a:t>
            </a:r>
            <a:endParaRPr lang="ru-RU" sz="3600" b="1" i="1" kern="10" dirty="0" smtClean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666699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ru-RU" sz="3600" b="1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Дополнительно плюс 20 баллов!</a:t>
            </a:r>
            <a:endParaRPr lang="ru-RU" sz="3600" b="1" i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666699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73" name="WordArt 10"/>
          <p:cNvSpPr>
            <a:spLocks noChangeArrowheads="1" noChangeShapeType="1" noTextEdit="1"/>
          </p:cNvSpPr>
          <p:nvPr/>
        </p:nvSpPr>
        <p:spPr bwMode="auto">
          <a:xfrm>
            <a:off x="1071563" y="2357438"/>
            <a:ext cx="3260725" cy="30305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71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Ура</a:t>
            </a:r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!!!</a:t>
            </a:r>
          </a:p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Молодцы!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15375" name="AutoShape 9" descr="Букет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929188" y="4714875"/>
            <a:ext cx="3455987" cy="1152525"/>
          </a:xfrm>
          <a:prstGeom prst="notchedRightArrow">
            <a:avLst>
              <a:gd name="adj1" fmla="val 66954"/>
              <a:gd name="adj2" fmla="val 78311"/>
            </a:avLst>
          </a:prstGeom>
          <a:blipFill dpi="0" rotWithShape="1">
            <a:blip r:embed="rId7" cstate="email"/>
            <a:srcRect/>
            <a:tile tx="0" ty="0" sx="100000" sy="100000" flip="none" algn="tl"/>
          </a:blipFill>
          <a:ln w="76200" cmpd="tri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</a:rPr>
              <a:t>     ПЕРЕХОД ХОДА</a:t>
            </a:r>
          </a:p>
        </p:txBody>
      </p:sp>
      <p:pic>
        <p:nvPicPr>
          <p:cNvPr id="12" name="Рисунок 11" descr="анимация-9 ура класс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004048" y="2132856"/>
            <a:ext cx="26670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dirty="0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980728"/>
            <a:ext cx="6984776" cy="2069976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just" eaLnBrk="1" hangingPunct="1">
              <a:lnSpc>
                <a:spcPct val="170000"/>
              </a:lnSpc>
              <a:buFontTx/>
              <a:buNone/>
            </a:pPr>
            <a:r>
              <a:rPr lang="ru-RU" altLang="ru-RU" sz="2800" b="1" dirty="0" smtClean="0"/>
              <a:t>Как называется произведение нескольких одинаковых множителей?</a:t>
            </a:r>
          </a:p>
        </p:txBody>
      </p:sp>
      <p:pic>
        <p:nvPicPr>
          <p:cNvPr id="16388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639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11</a:t>
            </a:r>
          </a:p>
        </p:txBody>
      </p:sp>
      <p:sp>
        <p:nvSpPr>
          <p:cNvPr id="3994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994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994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99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994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39948" name="Rectangle 12"/>
          <p:cNvSpPr>
            <a:spLocks noChangeArrowheads="1"/>
          </p:cNvSpPr>
          <p:nvPr/>
        </p:nvSpPr>
        <p:spPr bwMode="auto">
          <a:xfrm>
            <a:off x="4427984" y="328498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9949" name="AutoShape 13"/>
          <p:cNvSpPr>
            <a:spLocks noChangeArrowheads="1"/>
          </p:cNvSpPr>
          <p:nvPr/>
        </p:nvSpPr>
        <p:spPr bwMode="auto">
          <a:xfrm rot="10800000">
            <a:off x="4860032" y="4221088"/>
            <a:ext cx="3311525" cy="936103"/>
          </a:xfrm>
          <a:prstGeom prst="wedgeRectCallout">
            <a:avLst>
              <a:gd name="adj1" fmla="val -824"/>
              <a:gd name="adj2" fmla="val 80079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70000"/>
              </a:lnSpc>
            </a:pPr>
            <a:r>
              <a:rPr lang="ru-RU" altLang="ru-RU" sz="3600" b="1" dirty="0" smtClean="0">
                <a:solidFill>
                  <a:srgbClr val="FF0000"/>
                </a:solidFill>
              </a:rPr>
              <a:t>Степень числа</a:t>
            </a:r>
            <a:endParaRPr lang="ru-RU" altLang="ru-RU" sz="3600" b="1" dirty="0">
              <a:solidFill>
                <a:srgbClr val="FF0000"/>
              </a:solidFill>
            </a:endParaRPr>
          </a:p>
        </p:txBody>
      </p:sp>
      <p:sp>
        <p:nvSpPr>
          <p:cNvPr id="16398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995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995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43563" y="4929188"/>
            <a:ext cx="19478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ds05.infourok.ru/uploads/ex/0c41/0012bd68-83e4d56e/img7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9552" y="3284984"/>
            <a:ext cx="3240360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https://ds04.infourok.ru/uploads/ex/0529/0003d5b8-89d531c7/1/img13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39552" y="2060848"/>
            <a:ext cx="792088" cy="720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99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8" grpId="1"/>
      <p:bldP spid="39939" grpId="0" build="p" animBg="1"/>
      <p:bldP spid="39943" grpId="0" animBg="1"/>
      <p:bldP spid="39944" grpId="0" animBg="1"/>
      <p:bldP spid="39945" grpId="0" animBg="1"/>
      <p:bldP spid="39946" grpId="0" animBg="1"/>
      <p:bldP spid="39947" grpId="0" animBg="1"/>
      <p:bldP spid="39948" grpId="0" animBg="1"/>
      <p:bldP spid="399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980728"/>
            <a:ext cx="7056784" cy="2645469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just" eaLnBrk="1" hangingPunct="1">
              <a:lnSpc>
                <a:spcPct val="170000"/>
              </a:lnSpc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в алгебре называется выражение, которое содержит числа, переменные (буквы), знаки арифметических действий, скобки?</a:t>
            </a:r>
          </a:p>
          <a:p>
            <a:pPr algn="just" eaLnBrk="1" hangingPunct="1">
              <a:lnSpc>
                <a:spcPct val="170000"/>
              </a:lnSpc>
              <a:buFontTx/>
              <a:buNone/>
            </a:pPr>
            <a:endParaRPr lang="ru-RU" altLang="ru-RU" sz="3000" b="1" dirty="0" smtClean="0"/>
          </a:p>
        </p:txBody>
      </p:sp>
      <p:pic>
        <p:nvPicPr>
          <p:cNvPr id="17412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741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19</a:t>
            </a:r>
          </a:p>
        </p:txBody>
      </p:sp>
      <p:sp>
        <p:nvSpPr>
          <p:cNvPr id="4096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096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096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097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097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40972" name="Rectangle 12"/>
          <p:cNvSpPr>
            <a:spLocks noChangeArrowheads="1"/>
          </p:cNvSpPr>
          <p:nvPr/>
        </p:nvSpPr>
        <p:spPr bwMode="auto">
          <a:xfrm>
            <a:off x="4572000" y="3789040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0973" name="AutoShape 13"/>
          <p:cNvSpPr>
            <a:spLocks noChangeArrowheads="1"/>
          </p:cNvSpPr>
          <p:nvPr/>
        </p:nvSpPr>
        <p:spPr bwMode="auto">
          <a:xfrm rot="10800000">
            <a:off x="5940152" y="4725144"/>
            <a:ext cx="2808312" cy="1584177"/>
          </a:xfrm>
          <a:prstGeom prst="wedgeRectCallout">
            <a:avLst>
              <a:gd name="adj1" fmla="val -2165"/>
              <a:gd name="adj2" fmla="val 68053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80000"/>
              </a:lnSpc>
            </a:pPr>
            <a:r>
              <a:rPr lang="ru-RU" altLang="ru-RU" sz="3000" b="1" dirty="0" smtClean="0">
                <a:solidFill>
                  <a:srgbClr val="CC0000"/>
                </a:solidFill>
              </a:rPr>
              <a:t>Буквенное выражение</a:t>
            </a:r>
            <a:endParaRPr lang="ru-RU" altLang="ru-RU" sz="3000" b="1" dirty="0">
              <a:solidFill>
                <a:srgbClr val="CC0000"/>
              </a:solidFill>
            </a:endParaRPr>
          </a:p>
        </p:txBody>
      </p:sp>
      <p:sp>
        <p:nvSpPr>
          <p:cNvPr id="17422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0979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40981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3928" y="4077072"/>
            <a:ext cx="1947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1" name="Picture 2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3789040"/>
            <a:ext cx="3384376" cy="16483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09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2" grpId="1"/>
      <p:bldP spid="40963" grpId="0" build="p" animBg="1"/>
      <p:bldP spid="40967" grpId="0" animBg="1"/>
      <p:bldP spid="40968" grpId="0" animBg="1"/>
      <p:bldP spid="40969" grpId="0" animBg="1"/>
      <p:bldP spid="40970" grpId="0" animBg="1"/>
      <p:bldP spid="40971" grpId="0" animBg="1"/>
      <p:bldP spid="40972" grpId="0" animBg="1"/>
      <p:bldP spid="4097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28813" y="1143000"/>
            <a:ext cx="6715125" cy="2357438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just" eaLnBrk="1" hangingPunct="1">
              <a:lnSpc>
                <a:spcPct val="170000"/>
              </a:lnSpc>
              <a:buFontTx/>
              <a:buNone/>
            </a:pPr>
            <a:r>
              <a:rPr lang="ru-RU" altLang="ru-RU" sz="2800" b="1" smtClean="0"/>
              <a:t>Как называется равенство, содержащее неизвестное число, обозначенное буквой?</a:t>
            </a:r>
            <a:endParaRPr lang="ru-RU" altLang="ru-RU" sz="3000" b="1" smtClean="0"/>
          </a:p>
        </p:txBody>
      </p:sp>
      <p:pic>
        <p:nvPicPr>
          <p:cNvPr id="18436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843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23</a:t>
            </a:r>
          </a:p>
        </p:txBody>
      </p:sp>
      <p:sp>
        <p:nvSpPr>
          <p:cNvPr id="4199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99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99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99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99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41996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1997" name="AutoShape 13"/>
          <p:cNvSpPr>
            <a:spLocks noChangeArrowheads="1"/>
          </p:cNvSpPr>
          <p:nvPr/>
        </p:nvSpPr>
        <p:spPr bwMode="auto">
          <a:xfrm rot="10800000">
            <a:off x="5000625" y="4572000"/>
            <a:ext cx="3424238" cy="857250"/>
          </a:xfrm>
          <a:prstGeom prst="wedgeRectCallout">
            <a:avLst>
              <a:gd name="adj1" fmla="val 4301"/>
              <a:gd name="adj2" fmla="val 73051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10000"/>
              </a:lnSpc>
            </a:pPr>
            <a:r>
              <a:rPr lang="ru-RU" altLang="ru-RU" sz="4000" b="1">
                <a:solidFill>
                  <a:srgbClr val="CC0000"/>
                </a:solidFill>
              </a:rPr>
              <a:t>Уравнение</a:t>
            </a:r>
          </a:p>
        </p:txBody>
      </p:sp>
      <p:sp>
        <p:nvSpPr>
          <p:cNvPr id="18446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200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4200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20501" name="Picture 24" descr="abb7dee37f44ae66de3bc40da7b80ff7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214313" y="1643063"/>
            <a:ext cx="1546225" cy="1931987"/>
          </a:xfrm>
        </p:spPr>
      </p:pic>
      <p:pic>
        <p:nvPicPr>
          <p:cNvPr id="23554" name="Picture 2" descr="https://fs00.infourok.ru/images/doc/133/155499/img1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4348" y="3876538"/>
            <a:ext cx="3286148" cy="13853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5000" y="5214938"/>
            <a:ext cx="1558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19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6" grpId="1"/>
      <p:bldP spid="41987" grpId="0" build="p" animBg="1"/>
      <p:bldP spid="41991" grpId="0" animBg="1"/>
      <p:bldP spid="41992" grpId="0" animBg="1"/>
      <p:bldP spid="41993" grpId="0" animBg="1"/>
      <p:bldP spid="41994" grpId="0" animBg="1"/>
      <p:bldP spid="41995" grpId="0" animBg="1"/>
      <p:bldP spid="41996" grpId="0" animBg="1"/>
      <p:bldP spid="4199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57438" y="1071563"/>
            <a:ext cx="6215062" cy="1493341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just" eaLnBrk="1" hangingPunct="1">
              <a:lnSpc>
                <a:spcPct val="120000"/>
              </a:lnSpc>
              <a:buFontTx/>
              <a:buNone/>
              <a:defRPr/>
            </a:pPr>
            <a:r>
              <a:rPr lang="ru-RU" sz="2400" b="1" dirty="0" smtClean="0">
                <a:latin typeface="+mj-lt"/>
                <a:cs typeface="Arial" charset="0"/>
              </a:rPr>
              <a:t>Какое число получится при возведении отрицательного числа в нечетную степень?</a:t>
            </a:r>
            <a:endParaRPr lang="en-US" sz="2400" b="1" dirty="0" smtClean="0">
              <a:latin typeface="+mj-lt"/>
              <a:cs typeface="Arial" charset="0"/>
            </a:endParaRPr>
          </a:p>
        </p:txBody>
      </p:sp>
      <p:pic>
        <p:nvPicPr>
          <p:cNvPr id="19460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946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27</a:t>
            </a:r>
          </a:p>
        </p:txBody>
      </p:sp>
      <p:sp>
        <p:nvSpPr>
          <p:cNvPr id="4301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301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301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301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301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43020" name="Rectangle 12"/>
          <p:cNvSpPr>
            <a:spLocks noChangeArrowheads="1"/>
          </p:cNvSpPr>
          <p:nvPr/>
        </p:nvSpPr>
        <p:spPr bwMode="auto">
          <a:xfrm>
            <a:off x="4357688" y="3000375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3021" name="AutoShape 13"/>
          <p:cNvSpPr>
            <a:spLocks noChangeArrowheads="1"/>
          </p:cNvSpPr>
          <p:nvPr/>
        </p:nvSpPr>
        <p:spPr bwMode="auto">
          <a:xfrm rot="10800000">
            <a:off x="5004048" y="4071936"/>
            <a:ext cx="3672408" cy="928687"/>
          </a:xfrm>
          <a:prstGeom prst="wedgeRectCallout">
            <a:avLst>
              <a:gd name="adj1" fmla="val -2315"/>
              <a:gd name="adj2" fmla="val 9335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ru-RU" sz="3500" b="1" dirty="0" smtClean="0">
                <a:solidFill>
                  <a:srgbClr val="FF0000"/>
                </a:solidFill>
                <a:latin typeface="+mj-lt"/>
                <a:cs typeface="+mn-cs"/>
              </a:rPr>
              <a:t>Отрицательное число</a:t>
            </a:r>
            <a:endParaRPr lang="ru-RU" sz="3500" b="1" dirty="0">
              <a:solidFill>
                <a:srgbClr val="FF0000"/>
              </a:solidFill>
              <a:latin typeface="+mj-lt"/>
              <a:cs typeface="+mn-cs"/>
            </a:endParaRPr>
          </a:p>
        </p:txBody>
      </p:sp>
      <p:sp>
        <p:nvSpPr>
          <p:cNvPr id="19470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302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4302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21525" name="Picture 13" descr="Безымянный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D8E9EC"/>
              </a:clrFrom>
              <a:clrTo>
                <a:srgbClr val="D8E9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3789040"/>
            <a:ext cx="16192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MCj0428071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572125" y="5000625"/>
            <a:ext cx="1947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1" name="Picture 25" descr="https://theslide.ru/img/thumbs/44fa160338c737d5469e7fd2af446a3c-800x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2708920"/>
            <a:ext cx="3492896" cy="1966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430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1" grpId="0" build="p" animBg="1" autoUpdateAnimBg="0" advAuto="0"/>
      <p:bldP spid="43015" grpId="0" animBg="1" autoUpdateAnimBg="0"/>
      <p:bldP spid="43016" grpId="0" animBg="1" autoUpdateAnimBg="0"/>
      <p:bldP spid="43017" grpId="0" animBg="1" autoUpdateAnimBg="0"/>
      <p:bldP spid="43018" grpId="0" animBg="1" autoUpdateAnimBg="0"/>
      <p:bldP spid="43019" grpId="0" animBg="1" autoUpdateAnimBg="0"/>
      <p:bldP spid="43020" grpId="0" animBg="1" autoUpdateAnimBg="0"/>
      <p:bldP spid="43021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35696" y="1052736"/>
            <a:ext cx="5760640" cy="2376264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just" eaLnBrk="1" hangingPunct="1">
              <a:lnSpc>
                <a:spcPct val="120000"/>
              </a:lnSpc>
              <a:buFontTx/>
              <a:buNone/>
            </a:pPr>
            <a:r>
              <a:rPr lang="ru-RU" altLang="ru-RU" sz="3000" b="1" dirty="0" smtClean="0"/>
              <a:t>Как называется произведение чисел, переменных и их степеней?</a:t>
            </a:r>
          </a:p>
        </p:txBody>
      </p:sp>
      <p:pic>
        <p:nvPicPr>
          <p:cNvPr id="20483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0485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31</a:t>
            </a:r>
          </a:p>
        </p:txBody>
      </p:sp>
      <p:sp>
        <p:nvSpPr>
          <p:cNvPr id="4403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404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404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404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404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44044" name="Rectangle 12"/>
          <p:cNvSpPr>
            <a:spLocks noChangeArrowheads="1"/>
          </p:cNvSpPr>
          <p:nvPr/>
        </p:nvSpPr>
        <p:spPr bwMode="auto">
          <a:xfrm>
            <a:off x="4499992" y="364502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4045" name="AutoShape 13"/>
          <p:cNvSpPr>
            <a:spLocks noChangeArrowheads="1"/>
          </p:cNvSpPr>
          <p:nvPr/>
        </p:nvSpPr>
        <p:spPr bwMode="auto">
          <a:xfrm rot="10800000">
            <a:off x="5148064" y="4509120"/>
            <a:ext cx="3147244" cy="648072"/>
          </a:xfrm>
          <a:prstGeom prst="wedgeRectCallout">
            <a:avLst>
              <a:gd name="adj1" fmla="val 4190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4000" b="1" dirty="0" smtClean="0">
                <a:solidFill>
                  <a:srgbClr val="CC0000"/>
                </a:solidFill>
              </a:rPr>
              <a:t>Одночлен</a:t>
            </a:r>
            <a:endParaRPr lang="ru-RU" altLang="ru-RU" sz="4000" b="1" dirty="0">
              <a:solidFill>
                <a:srgbClr val="CC0000"/>
              </a:solidFill>
            </a:endParaRPr>
          </a:p>
        </p:txBody>
      </p:sp>
      <p:sp>
        <p:nvSpPr>
          <p:cNvPr id="2049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405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4405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642938" y="2143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3600" b="1" i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ВНИМАНИЕ !  ВОПРОС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4941168"/>
            <a:ext cx="165576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900igr.net/up/datas/69109/009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99792" y="4149080"/>
            <a:ext cx="1440160" cy="1008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4" name="Picture 24" descr="https://img2.freepng.ru/20180323/ocq/kisspng-powerpoint-animation-presentation-stick-figure-cli-thinking-man-5ab50482c5e5e1.6064157515218126108106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631832" y="0"/>
            <a:ext cx="151216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2" descr="http://uslide.ru/images/1/7443/960/img3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95536" y="3717032"/>
            <a:ext cx="1872208" cy="11493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440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nimBg="1" autoUpdateAnimBg="0" advAuto="0"/>
      <p:bldP spid="44039" grpId="0" animBg="1" autoUpdateAnimBg="0"/>
      <p:bldP spid="44040" grpId="0" animBg="1" autoUpdateAnimBg="0"/>
      <p:bldP spid="44041" grpId="0" animBg="1" autoUpdateAnimBg="0"/>
      <p:bldP spid="44042" grpId="0" animBg="1" autoUpdateAnimBg="0"/>
      <p:bldP spid="44043" grpId="0" animBg="1" autoUpdateAnimBg="0"/>
      <p:bldP spid="44044" grpId="0" animBg="1" autoUpdateAnimBg="0"/>
      <p:bldP spid="44045" grpId="0" animBg="1" autoUpdateAnimBg="0"/>
      <p:bldP spid="2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7"/>
          <p:cNvSpPr>
            <a:spLocks noChangeArrowheads="1"/>
          </p:cNvSpPr>
          <p:nvPr/>
        </p:nvSpPr>
        <p:spPr bwMode="auto">
          <a:xfrm>
            <a:off x="755650" y="2565400"/>
            <a:ext cx="2808288" cy="6477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075" name="WordArt 16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2916238" y="404813"/>
            <a:ext cx="3384550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884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Правила игры</a:t>
            </a:r>
          </a:p>
        </p:txBody>
      </p:sp>
      <p:sp>
        <p:nvSpPr>
          <p:cNvPr id="2065" name="Rectangle 17">
            <a:hlinkClick r:id="rId3" action="ppaction://hlinksldjump" tooltip="Щёлкни мышкой по кнопке и начнёшь игру &quot;АТЫ -БАТЫ&quot;"/>
          </p:cNvPr>
          <p:cNvSpPr>
            <a:spLocks noChangeArrowheads="1"/>
          </p:cNvSpPr>
          <p:nvPr/>
        </p:nvSpPr>
        <p:spPr bwMode="auto">
          <a:xfrm>
            <a:off x="6588125" y="6381750"/>
            <a:ext cx="1420813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Начать игру</a:t>
            </a:r>
          </a:p>
        </p:txBody>
      </p:sp>
      <p:sp>
        <p:nvSpPr>
          <p:cNvPr id="3079" name="Text Box 19"/>
          <p:cNvSpPr txBox="1">
            <a:spLocks noChangeArrowheads="1"/>
          </p:cNvSpPr>
          <p:nvPr/>
        </p:nvSpPr>
        <p:spPr bwMode="auto">
          <a:xfrm>
            <a:off x="3786188" y="928688"/>
            <a:ext cx="4643437" cy="51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eaLnBrk="1" hangingPunct="1">
              <a:lnSpc>
                <a:spcPct val="140000"/>
              </a:lnSpc>
              <a:buFontTx/>
              <a:buAutoNum type="arabicPeriod"/>
            </a:pPr>
            <a:r>
              <a:rPr lang="ru-RU" altLang="ru-RU" sz="1400">
                <a:solidFill>
                  <a:srgbClr val="000099"/>
                </a:solidFill>
              </a:rPr>
              <a:t>Выберите ячейку с номером </a:t>
            </a:r>
          </a:p>
          <a:p>
            <a:pPr marL="342900" indent="-342900" algn="just" eaLnBrk="1" hangingPunct="1">
              <a:lnSpc>
                <a:spcPct val="140000"/>
              </a:lnSpc>
              <a:buFontTx/>
              <a:buAutoNum type="arabicPeriod"/>
            </a:pPr>
            <a:r>
              <a:rPr lang="ru-RU" altLang="ru-RU" sz="1400">
                <a:solidFill>
                  <a:srgbClr val="000099"/>
                </a:solidFill>
              </a:rPr>
              <a:t>Прочитайте вопрос на обсуждение (1 минута)</a:t>
            </a:r>
          </a:p>
          <a:p>
            <a:pPr marL="342900" indent="-342900" algn="just" eaLnBrk="1" hangingPunct="1">
              <a:lnSpc>
                <a:spcPct val="140000"/>
              </a:lnSpc>
              <a:buFontTx/>
              <a:buAutoNum type="arabicPeriod"/>
            </a:pPr>
            <a:r>
              <a:rPr lang="ru-RU" altLang="ru-RU" sz="1400">
                <a:solidFill>
                  <a:srgbClr val="000099"/>
                </a:solidFill>
              </a:rPr>
              <a:t>Обсудите ответ в команде и озвучьте его жюри, за каждый правильный ответ  можно получить 10 баллов</a:t>
            </a:r>
          </a:p>
          <a:p>
            <a:pPr marL="342900" indent="-342900" algn="just" eaLnBrk="1" hangingPunct="1">
              <a:lnSpc>
                <a:spcPct val="140000"/>
              </a:lnSpc>
            </a:pPr>
            <a:r>
              <a:rPr lang="ru-RU" altLang="ru-RU" sz="1400">
                <a:solidFill>
                  <a:srgbClr val="000099"/>
                </a:solidFill>
              </a:rPr>
              <a:t>4. В случае неверного ответа другим командам предоставляется право ответить на него и заработать баллы своей команде</a:t>
            </a:r>
          </a:p>
          <a:p>
            <a:pPr marL="342900" indent="-342900" algn="just" eaLnBrk="1" hangingPunct="1">
              <a:lnSpc>
                <a:spcPct val="140000"/>
              </a:lnSpc>
            </a:pPr>
            <a:r>
              <a:rPr lang="ru-RU" altLang="ru-RU" sz="1400">
                <a:solidFill>
                  <a:srgbClr val="000099"/>
                </a:solidFill>
              </a:rPr>
              <a:t>5. Если ни одна команда не ответила на вопрос, жюри показывает верный ответ для всех (баллы никому не присуждаются)</a:t>
            </a:r>
          </a:p>
          <a:p>
            <a:pPr marL="342900" indent="-342900" algn="just" eaLnBrk="1" hangingPunct="1">
              <a:lnSpc>
                <a:spcPct val="140000"/>
              </a:lnSpc>
            </a:pPr>
            <a:r>
              <a:rPr lang="ru-RU" altLang="ru-RU" sz="1400">
                <a:solidFill>
                  <a:srgbClr val="000099"/>
                </a:solidFill>
              </a:rPr>
              <a:t>6. Внимание: за некоторыми ячейками скрывается неожиданный приятный или не очень сюрприз (увеличение или уменьшение баллов)</a:t>
            </a:r>
          </a:p>
          <a:p>
            <a:pPr marL="342900" indent="-342900" algn="just" eaLnBrk="1" hangingPunct="1">
              <a:lnSpc>
                <a:spcPct val="140000"/>
              </a:lnSpc>
            </a:pPr>
            <a:r>
              <a:rPr lang="ru-RU" altLang="ru-RU" sz="1400">
                <a:solidFill>
                  <a:srgbClr val="000099"/>
                </a:solidFill>
              </a:rPr>
              <a:t>7. Команда занявшая </a:t>
            </a:r>
          </a:p>
          <a:p>
            <a:pPr marL="342900" indent="-342900" algn="just" eaLnBrk="1" hangingPunct="1">
              <a:lnSpc>
                <a:spcPct val="140000"/>
              </a:lnSpc>
            </a:pPr>
            <a:r>
              <a:rPr lang="ru-RU" altLang="ru-RU" sz="1400">
                <a:solidFill>
                  <a:srgbClr val="000099"/>
                </a:solidFill>
              </a:rPr>
              <a:t>    1-ое место получает «5»</a:t>
            </a:r>
          </a:p>
          <a:p>
            <a:pPr marL="342900" indent="-342900" algn="just" eaLnBrk="1" hangingPunct="1">
              <a:lnSpc>
                <a:spcPct val="140000"/>
              </a:lnSpc>
            </a:pPr>
            <a:r>
              <a:rPr lang="ru-RU" altLang="ru-RU" sz="1400">
                <a:solidFill>
                  <a:srgbClr val="000099"/>
                </a:solidFill>
              </a:rPr>
              <a:t>     2,3-и места «4»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8243888" y="6381750"/>
            <a:ext cx="701675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rgbClr val="FF0000"/>
                </a:solidFill>
                <a:cs typeface="+mn-cs"/>
                <a:hlinkClick r:id="rId4" action="ppaction://hlinksldjump"/>
              </a:rPr>
              <a:t>Выход</a:t>
            </a:r>
            <a:endParaRPr lang="ru-RU" sz="1400" b="1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3083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00338" y="1844675"/>
            <a:ext cx="503237" cy="46672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/>
              <a:t>5</a:t>
            </a:r>
          </a:p>
        </p:txBody>
      </p:sp>
      <p:sp>
        <p:nvSpPr>
          <p:cNvPr id="3084" name="Rectangle 36"/>
          <p:cNvSpPr>
            <a:spLocks noChangeArrowheads="1"/>
          </p:cNvSpPr>
          <p:nvPr/>
        </p:nvSpPr>
        <p:spPr bwMode="auto">
          <a:xfrm>
            <a:off x="468313" y="2492375"/>
            <a:ext cx="337502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400">
                <a:solidFill>
                  <a:srgbClr val="0033CC"/>
                </a:solidFill>
              </a:rPr>
              <a:t>Как называется…</a:t>
            </a:r>
          </a:p>
        </p:txBody>
      </p:sp>
      <p:sp>
        <p:nvSpPr>
          <p:cNvPr id="3085" name="Rectangle 40"/>
          <p:cNvSpPr>
            <a:spLocks noChangeArrowheads="1"/>
          </p:cNvSpPr>
          <p:nvPr/>
        </p:nvSpPr>
        <p:spPr bwMode="auto">
          <a:xfrm>
            <a:off x="1403350" y="3933825"/>
            <a:ext cx="2160588" cy="504825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b="1">
                <a:solidFill>
                  <a:srgbClr val="FF0000"/>
                </a:solidFill>
              </a:rPr>
              <a:t>Продолжить игру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728" y="980728"/>
            <a:ext cx="6780212" cy="2808312"/>
          </a:xfrm>
          <a:solidFill>
            <a:srgbClr val="FF0000">
              <a:alpha val="39999"/>
            </a:srgbClr>
          </a:solidFill>
          <a:ln w="57150" cmpd="thickThin">
            <a:solidFill>
              <a:srgbClr val="FF0000"/>
            </a:solidFill>
          </a:ln>
        </p:spPr>
        <p:txBody>
          <a:bodyPr/>
          <a:lstStyle/>
          <a:p>
            <a:pPr algn="just" eaLnBrk="1" hangingPunct="1">
              <a:lnSpc>
                <a:spcPct val="110000"/>
              </a:lnSpc>
              <a:buFontTx/>
              <a:buNone/>
              <a:defRPr/>
            </a:pPr>
            <a:r>
              <a:rPr lang="ru-RU" sz="4000" b="1" dirty="0" smtClean="0">
                <a:latin typeface="+mj-lt"/>
              </a:rPr>
              <a:t>Упростите:</a:t>
            </a:r>
          </a:p>
        </p:txBody>
      </p:sp>
      <p:pic>
        <p:nvPicPr>
          <p:cNvPr id="21508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151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35</a:t>
            </a:r>
          </a:p>
        </p:txBody>
      </p:sp>
      <p:sp>
        <p:nvSpPr>
          <p:cNvPr id="4506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506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506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506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506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45068" name="Rectangle 12"/>
          <p:cNvSpPr>
            <a:spLocks noChangeArrowheads="1"/>
          </p:cNvSpPr>
          <p:nvPr/>
        </p:nvSpPr>
        <p:spPr bwMode="auto">
          <a:xfrm>
            <a:off x="4355976" y="3933056"/>
            <a:ext cx="4321175" cy="504056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5069" name="AutoShape 13"/>
          <p:cNvSpPr>
            <a:spLocks noChangeArrowheads="1"/>
          </p:cNvSpPr>
          <p:nvPr/>
        </p:nvSpPr>
        <p:spPr bwMode="auto">
          <a:xfrm rot="10800000">
            <a:off x="2843808" y="4797150"/>
            <a:ext cx="6019576" cy="504058"/>
          </a:xfrm>
          <a:prstGeom prst="wedgeRectCallout">
            <a:avLst>
              <a:gd name="adj1" fmla="val -4028"/>
              <a:gd name="adj2" fmla="val 83074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70000"/>
              </a:lnSpc>
            </a:pPr>
            <a:endParaRPr lang="ru-RU" altLang="ru-RU" sz="4000" b="1" dirty="0">
              <a:solidFill>
                <a:srgbClr val="CC0000"/>
              </a:solidFill>
            </a:endParaRPr>
          </a:p>
        </p:txBody>
      </p:sp>
      <p:sp>
        <p:nvSpPr>
          <p:cNvPr id="21518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507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4507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5013176"/>
            <a:ext cx="1947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s://ds04.infourok.ru/uploads/ex/0cc8/0016dc9f-0918ffe2/hello_html_m5a11e89f.gif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27784" y="1628800"/>
            <a:ext cx="5940425" cy="21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7" name="Picture 23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4941168"/>
            <a:ext cx="5472608" cy="255232"/>
          </a:xfrm>
          <a:prstGeom prst="rect">
            <a:avLst/>
          </a:prstGeom>
          <a:noFill/>
        </p:spPr>
      </p:pic>
      <p:pic>
        <p:nvPicPr>
          <p:cNvPr id="22" name="Рисунок 21" descr="https://im0-tub-ru.yandex.net/i?id=b0cd0826affbcfa1eb509f9bd265fd2e&amp;n=13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07504" y="2060848"/>
            <a:ext cx="1872208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  <p:bldP spid="45059" grpId="0" build="p" animBg="1" autoUpdateAnimBg="0" advAuto="0"/>
      <p:bldP spid="45063" grpId="0" animBg="1" autoUpdateAnimBg="0"/>
      <p:bldP spid="45064" grpId="0" animBg="1" autoUpdateAnimBg="0"/>
      <p:bldP spid="45065" grpId="0" animBg="1" autoUpdateAnimBg="0"/>
      <p:bldP spid="45066" grpId="0" animBg="1" autoUpdateAnimBg="0"/>
      <p:bldP spid="45067" grpId="0" animBg="1" autoUpdateAnimBg="0"/>
      <p:bldP spid="45068" grpId="0" animBg="1" autoUpdateAnimBg="0"/>
      <p:bldP spid="45069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63688" y="1124744"/>
            <a:ext cx="4032448" cy="2736304"/>
          </a:xfrm>
          <a:solidFill>
            <a:srgbClr val="00CC00">
              <a:alpha val="25882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2200" b="1" dirty="0" smtClean="0"/>
              <a:t>Как называется плоскость, на которой задана система координат (т.е. две взаимно перпендикулярные координатные прямые с общим началом координат)?</a:t>
            </a:r>
          </a:p>
        </p:txBody>
      </p:sp>
      <p:pic>
        <p:nvPicPr>
          <p:cNvPr id="22532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253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</a:t>
            </a:r>
          </a:p>
        </p:txBody>
      </p:sp>
      <p:sp>
        <p:nvSpPr>
          <p:cNvPr id="4608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608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608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609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609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46092" name="Rectangle 12"/>
          <p:cNvSpPr>
            <a:spLocks noChangeArrowheads="1"/>
          </p:cNvSpPr>
          <p:nvPr/>
        </p:nvSpPr>
        <p:spPr bwMode="auto">
          <a:xfrm>
            <a:off x="4644008" y="4149080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6093" name="AutoShape 13"/>
          <p:cNvSpPr>
            <a:spLocks noChangeArrowheads="1"/>
          </p:cNvSpPr>
          <p:nvPr/>
        </p:nvSpPr>
        <p:spPr bwMode="auto">
          <a:xfrm rot="10800000">
            <a:off x="4932040" y="5013174"/>
            <a:ext cx="3960366" cy="1296145"/>
          </a:xfrm>
          <a:prstGeom prst="wedgeRectCallout">
            <a:avLst>
              <a:gd name="adj1" fmla="val -1779"/>
              <a:gd name="adj2" fmla="val 67500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70000"/>
              </a:lnSpc>
            </a:pPr>
            <a:r>
              <a:rPr lang="ru-RU" altLang="ru-RU" sz="1600" b="1" dirty="0" smtClean="0">
                <a:solidFill>
                  <a:srgbClr val="FF0000"/>
                </a:solidFill>
              </a:rPr>
              <a:t>Координатная плоскость, прямоугольная система координат, декартова система координат  </a:t>
            </a:r>
          </a:p>
          <a:p>
            <a:pPr algn="ctr" eaLnBrk="1" hangingPunct="1">
              <a:lnSpc>
                <a:spcPct val="170000"/>
              </a:lnSpc>
            </a:pP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endParaRPr lang="ru-RU" altLang="ru-RU" sz="2000" b="1" dirty="0">
              <a:solidFill>
                <a:srgbClr val="FF0000"/>
              </a:solidFill>
            </a:endParaRPr>
          </a:p>
        </p:txBody>
      </p:sp>
      <p:sp>
        <p:nvSpPr>
          <p:cNvPr id="22542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6099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46101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22549" name="Picture 24" descr="3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323528" y="4005064"/>
            <a:ext cx="2233612" cy="1314450"/>
          </a:xfrm>
        </p:spPr>
      </p:pic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71800" y="4005064"/>
            <a:ext cx="1947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2" name="Picture 2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012160" y="1196752"/>
            <a:ext cx="2892486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60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2" grpId="1"/>
      <p:bldP spid="46083" grpId="0" build="p" animBg="1"/>
      <p:bldP spid="46087" grpId="0" animBg="1"/>
      <p:bldP spid="46088" grpId="0" animBg="1"/>
      <p:bldP spid="46089" grpId="0" animBg="1"/>
      <p:bldP spid="46090" grpId="0" animBg="1"/>
      <p:bldP spid="46091" grpId="0" animBg="1"/>
      <p:bldP spid="46092" grpId="0" animBg="1"/>
      <p:bldP spid="4609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5938" y="1000125"/>
            <a:ext cx="7215187" cy="2357438"/>
          </a:xfrm>
          <a:solidFill>
            <a:srgbClr val="00CC00">
              <a:alpha val="25882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just" eaLnBrk="1" hangingPunct="1">
              <a:lnSpc>
                <a:spcPct val="170000"/>
              </a:lnSpc>
              <a:buFontTx/>
              <a:buNone/>
              <a:defRPr/>
            </a:pPr>
            <a:r>
              <a:rPr lang="ru-RU" sz="2200" b="1" dirty="0" smtClean="0">
                <a:latin typeface="+mj-lt"/>
              </a:rPr>
              <a:t>Как называется одночлен, содержащий только один числовой множитель (отличный от 0 и стоящий на 1 месте) и степени с различными основаниями?</a:t>
            </a:r>
          </a:p>
        </p:txBody>
      </p:sp>
      <p:pic>
        <p:nvPicPr>
          <p:cNvPr id="23556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355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6</a:t>
            </a:r>
          </a:p>
        </p:txBody>
      </p:sp>
      <p:sp>
        <p:nvSpPr>
          <p:cNvPr id="4711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711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711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711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711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47116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47117" name="AutoShape 13"/>
          <p:cNvSpPr>
            <a:spLocks noChangeArrowheads="1"/>
          </p:cNvSpPr>
          <p:nvPr/>
        </p:nvSpPr>
        <p:spPr bwMode="auto">
          <a:xfrm rot="10800000">
            <a:off x="5580112" y="4581128"/>
            <a:ext cx="3096344" cy="1161256"/>
          </a:xfrm>
          <a:prstGeom prst="wedgeRectCallout">
            <a:avLst>
              <a:gd name="adj1" fmla="val -738"/>
              <a:gd name="adj2" fmla="val 71479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80000"/>
              </a:lnSpc>
            </a:pPr>
            <a:endParaRPr lang="ru-RU" altLang="ru-RU" sz="3000" b="1" dirty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</a:pPr>
            <a:r>
              <a:rPr lang="ru-RU" altLang="ru-RU" sz="3000" b="1" dirty="0" smtClean="0">
                <a:solidFill>
                  <a:srgbClr val="FF0000"/>
                </a:solidFill>
              </a:rPr>
              <a:t>Стандартный вид одночлена</a:t>
            </a:r>
            <a:endParaRPr lang="ru-RU" altLang="ru-RU" sz="3000" b="1" dirty="0">
              <a:solidFill>
                <a:srgbClr val="FF0000"/>
              </a:solidFill>
            </a:endParaRPr>
          </a:p>
        </p:txBody>
      </p:sp>
      <p:sp>
        <p:nvSpPr>
          <p:cNvPr id="23566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712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4712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20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3928" y="4365103"/>
            <a:ext cx="1368152" cy="1120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/>
          <p:cNvPicPr/>
          <p:nvPr/>
        </p:nvPicPr>
        <p:blipFill>
          <a:blip r:embed="rId8" cstate="email">
            <a:lum bright="-40000" contrast="40000"/>
          </a:blip>
          <a:srcRect t="9009" r="6723" b="13513"/>
          <a:stretch>
            <a:fillRect/>
          </a:stretch>
        </p:blipFill>
        <p:spPr bwMode="auto">
          <a:xfrm>
            <a:off x="251520" y="3573016"/>
            <a:ext cx="3744416" cy="1152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71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6" grpId="1"/>
      <p:bldP spid="47107" grpId="0" build="p" animBg="1"/>
      <p:bldP spid="47111" grpId="0" animBg="1"/>
      <p:bldP spid="47112" grpId="0" animBg="1"/>
      <p:bldP spid="47113" grpId="0" animBg="1"/>
      <p:bldP spid="47114" grpId="0" animBg="1"/>
      <p:bldP spid="47115" grpId="0" animBg="1"/>
      <p:bldP spid="47116" grpId="0" animBg="1"/>
      <p:bldP spid="471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pic>
        <p:nvPicPr>
          <p:cNvPr id="24579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4581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10</a:t>
            </a:r>
          </a:p>
        </p:txBody>
      </p:sp>
      <p:sp>
        <p:nvSpPr>
          <p:cNvPr id="4813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813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813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813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813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48140" name="Rectangle 12"/>
          <p:cNvSpPr>
            <a:spLocks noChangeArrowheads="1"/>
          </p:cNvSpPr>
          <p:nvPr/>
        </p:nvSpPr>
        <p:spPr bwMode="auto">
          <a:xfrm>
            <a:off x="6012160" y="2348880"/>
            <a:ext cx="2771800" cy="1008112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 dirty="0">
                <a:solidFill>
                  <a:srgbClr val="660033"/>
                </a:solidFill>
              </a:rPr>
              <a:t>Правильный </a:t>
            </a:r>
            <a:endParaRPr lang="ru-RU" altLang="ru-RU" sz="3200" b="1" i="1" dirty="0" smtClean="0">
              <a:solidFill>
                <a:srgbClr val="660033"/>
              </a:solidFill>
            </a:endParaRPr>
          </a:p>
          <a:p>
            <a:pPr algn="ctr" eaLnBrk="1" hangingPunct="1"/>
            <a:r>
              <a:rPr lang="ru-RU" altLang="ru-RU" sz="3200" b="1" i="1" dirty="0" smtClean="0">
                <a:solidFill>
                  <a:srgbClr val="660033"/>
                </a:solidFill>
              </a:rPr>
              <a:t>ответ</a:t>
            </a:r>
            <a:endParaRPr lang="ru-RU" altLang="ru-RU" sz="3200" b="1" i="1" dirty="0">
              <a:solidFill>
                <a:srgbClr val="660033"/>
              </a:solidFill>
            </a:endParaRPr>
          </a:p>
        </p:txBody>
      </p:sp>
      <p:sp useBgFill="1">
        <p:nvSpPr>
          <p:cNvPr id="48141" name="AutoShape 13"/>
          <p:cNvSpPr>
            <a:spLocks noChangeArrowheads="1"/>
          </p:cNvSpPr>
          <p:nvPr/>
        </p:nvSpPr>
        <p:spPr bwMode="auto">
          <a:xfrm rot="10800000">
            <a:off x="7164288" y="3789040"/>
            <a:ext cx="1673225" cy="928687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70000"/>
              </a:lnSpc>
            </a:pPr>
            <a:r>
              <a:rPr lang="ru-RU" altLang="ru-RU" sz="4000" b="1" dirty="0" smtClean="0">
                <a:solidFill>
                  <a:srgbClr val="FF0000"/>
                </a:solidFill>
              </a:rPr>
              <a:t>32</a:t>
            </a:r>
            <a:endParaRPr lang="ru-RU" altLang="ru-RU" sz="4000" b="1" dirty="0">
              <a:solidFill>
                <a:srgbClr val="FF0000"/>
              </a:solidFill>
            </a:endParaRPr>
          </a:p>
        </p:txBody>
      </p:sp>
      <p:sp>
        <p:nvSpPr>
          <p:cNvPr id="2458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814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4814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26645" name="Picture 24" descr="e188aaa3434e66288ee778c007748f25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4716016" y="2348880"/>
            <a:ext cx="962025" cy="857250"/>
          </a:xfrm>
        </p:spPr>
      </p:pic>
      <p:sp>
        <p:nvSpPr>
          <p:cNvPr id="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5" y="1196752"/>
            <a:ext cx="6408712" cy="936104"/>
          </a:xfrm>
          <a:solidFill>
            <a:srgbClr val="00CC00">
              <a:alpha val="25882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endParaRPr lang="ru-RU" altLang="ru-RU" sz="2800" b="1" dirty="0" smtClean="0">
              <a:solidFill>
                <a:srgbClr val="003300"/>
              </a:solidFill>
            </a:endParaRPr>
          </a:p>
        </p:txBody>
      </p:sp>
      <p:pic>
        <p:nvPicPr>
          <p:cNvPr id="20" name="Picture 5" descr="MCj0428071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20272" y="4797152"/>
            <a:ext cx="1947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07704" y="1196752"/>
            <a:ext cx="640871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01" name="Picture 25" descr="https://cf2.ppt-online.org/files2/slide/n/NoWJCy0QMRVi5zbk8wFGUlncmPqs3SdgTLE16IeXBK/slide-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427984" y="3501008"/>
            <a:ext cx="2502162" cy="18722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603" name="Picture 27" descr="http://lenbaza.ru/baza/pict/3791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79512" y="2276872"/>
            <a:ext cx="401187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5" grpId="0" animBg="1" autoUpdateAnimBg="0"/>
      <p:bldP spid="48136" grpId="0" animBg="1" autoUpdateAnimBg="0"/>
      <p:bldP spid="48137" grpId="0" animBg="1" autoUpdateAnimBg="0"/>
      <p:bldP spid="48138" grpId="0" animBg="1" autoUpdateAnimBg="0"/>
      <p:bldP spid="48139" grpId="0" animBg="1" autoUpdateAnimBg="0"/>
      <p:bldP spid="48140" grpId="0" animBg="1" autoUpdateAnimBg="0"/>
      <p:bldP spid="48141" grpId="0" animBg="1" autoUpdateAnimBg="0"/>
      <p:bldP spid="21" grpId="0" build="p" animBg="1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720" y="1196752"/>
            <a:ext cx="3384376" cy="1208161"/>
          </a:xfrm>
          <a:solidFill>
            <a:srgbClr val="00CC00">
              <a:alpha val="25882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 sz="4000" b="1" dirty="0" smtClean="0"/>
              <a:t>Вычислите: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 sz="4000" b="1" dirty="0" smtClean="0"/>
              <a:t>-15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:3-0,5⋅8</a:t>
            </a:r>
            <a:r>
              <a:rPr lang="ru-RU" altLang="ru-RU" sz="4000" b="1" dirty="0" smtClean="0"/>
              <a:t>?</a:t>
            </a:r>
            <a:endParaRPr lang="ru-RU" altLang="ru-RU" sz="4000" b="1" dirty="0" smtClean="0">
              <a:solidFill>
                <a:srgbClr val="003300"/>
              </a:solidFill>
            </a:endParaRPr>
          </a:p>
        </p:txBody>
      </p:sp>
      <p:pic>
        <p:nvPicPr>
          <p:cNvPr id="25604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560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18</a:t>
            </a:r>
          </a:p>
        </p:txBody>
      </p:sp>
      <p:sp>
        <p:nvSpPr>
          <p:cNvPr id="4915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916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916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916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916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49164" name="Rectangle 12"/>
          <p:cNvSpPr>
            <a:spLocks noChangeArrowheads="1"/>
          </p:cNvSpPr>
          <p:nvPr/>
        </p:nvSpPr>
        <p:spPr bwMode="auto">
          <a:xfrm>
            <a:off x="5076057" y="2636912"/>
            <a:ext cx="3456384" cy="1005259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 dirty="0">
                <a:solidFill>
                  <a:srgbClr val="660033"/>
                </a:solidFill>
              </a:rPr>
              <a:t>Правильный </a:t>
            </a:r>
            <a:endParaRPr lang="ru-RU" altLang="ru-RU" sz="3200" b="1" i="1" dirty="0" smtClean="0">
              <a:solidFill>
                <a:srgbClr val="660033"/>
              </a:solidFill>
            </a:endParaRPr>
          </a:p>
          <a:p>
            <a:pPr algn="ctr" eaLnBrk="1" hangingPunct="1"/>
            <a:r>
              <a:rPr lang="ru-RU" altLang="ru-RU" sz="3200" b="1" i="1" dirty="0" smtClean="0">
                <a:solidFill>
                  <a:srgbClr val="660033"/>
                </a:solidFill>
              </a:rPr>
              <a:t>ответ</a:t>
            </a:r>
            <a:endParaRPr lang="ru-RU" altLang="ru-RU" sz="3200" b="1" i="1" dirty="0">
              <a:solidFill>
                <a:srgbClr val="660033"/>
              </a:solidFill>
            </a:endParaRPr>
          </a:p>
        </p:txBody>
      </p:sp>
      <p:sp useBgFill="1">
        <p:nvSpPr>
          <p:cNvPr id="49165" name="AutoShape 13"/>
          <p:cNvSpPr>
            <a:spLocks noChangeArrowheads="1"/>
          </p:cNvSpPr>
          <p:nvPr/>
        </p:nvSpPr>
        <p:spPr bwMode="auto">
          <a:xfrm rot="10800000">
            <a:off x="7524328" y="4293096"/>
            <a:ext cx="1294159" cy="864096"/>
          </a:xfrm>
          <a:prstGeom prst="wedgeRectCallout">
            <a:avLst>
              <a:gd name="adj1" fmla="val 67833"/>
              <a:gd name="adj2" fmla="val 106291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70000"/>
              </a:lnSpc>
            </a:pPr>
            <a:r>
              <a:rPr lang="ru-RU" altLang="ru-RU" sz="4000" b="1" dirty="0" smtClean="0">
                <a:solidFill>
                  <a:srgbClr val="CC0000"/>
                </a:solidFill>
              </a:rPr>
              <a:t>-9</a:t>
            </a:r>
            <a:endParaRPr lang="ru-RU" altLang="ru-RU" sz="4000" b="1" dirty="0">
              <a:solidFill>
                <a:srgbClr val="CC0000"/>
              </a:solidFill>
            </a:endParaRPr>
          </a:p>
        </p:txBody>
      </p:sp>
      <p:sp>
        <p:nvSpPr>
          <p:cNvPr id="25614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917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4917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sp>
        <p:nvSpPr>
          <p:cNvPr id="25621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endParaRPr lang="ru-RU" altLang="ru-RU"/>
          </a:p>
        </p:txBody>
      </p:sp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4048" y="4077072"/>
            <a:ext cx="19478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4" name="Picture 2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868144" y="1052736"/>
            <a:ext cx="2655193" cy="1291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https://cf2.ppt-online.org/files2/slide/t/T9UzuF41X6mdCslrecofGQ8WSOPBnAp2vwayk0hiM/slide-2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3528" y="2564904"/>
            <a:ext cx="367240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491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4" grpId="1"/>
      <p:bldP spid="49155" grpId="0" build="p" animBg="1"/>
      <p:bldP spid="49160" grpId="0" animBg="1"/>
      <p:bldP spid="49161" grpId="0" animBg="1"/>
      <p:bldP spid="49162" grpId="0" animBg="1"/>
      <p:bldP spid="49163" grpId="0" animBg="1"/>
      <p:bldP spid="49164" grpId="0" animBg="1"/>
      <p:bldP spid="4916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4563" y="1071563"/>
            <a:ext cx="5237757" cy="1565349"/>
          </a:xfrm>
          <a:solidFill>
            <a:srgbClr val="00CC00">
              <a:alpha val="25882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marL="360363" indent="-360363">
              <a:buFontTx/>
              <a:buNone/>
            </a:pPr>
            <a:r>
              <a:rPr lang="ru-RU" altLang="ru-RU" sz="3000" b="1" dirty="0" smtClean="0"/>
              <a:t>Как называется числовой множитель одночлена стандартного вида</a:t>
            </a:r>
            <a:r>
              <a:rPr lang="ru-RU" altLang="ru-RU" sz="4000" b="1" dirty="0" smtClean="0"/>
              <a:t>?</a:t>
            </a:r>
          </a:p>
        </p:txBody>
      </p:sp>
      <p:pic>
        <p:nvPicPr>
          <p:cNvPr id="26628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663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26</a:t>
            </a:r>
          </a:p>
        </p:txBody>
      </p:sp>
      <p:sp>
        <p:nvSpPr>
          <p:cNvPr id="5018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018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018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018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018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50188" name="Rectangle 12"/>
          <p:cNvSpPr>
            <a:spLocks noChangeArrowheads="1"/>
          </p:cNvSpPr>
          <p:nvPr/>
        </p:nvSpPr>
        <p:spPr bwMode="auto">
          <a:xfrm>
            <a:off x="3923928" y="292494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0189" name="AutoShape 13"/>
          <p:cNvSpPr>
            <a:spLocks noChangeArrowheads="1"/>
          </p:cNvSpPr>
          <p:nvPr/>
        </p:nvSpPr>
        <p:spPr bwMode="auto">
          <a:xfrm rot="10800000">
            <a:off x="5148064" y="3861048"/>
            <a:ext cx="3569021" cy="1731044"/>
          </a:xfrm>
          <a:prstGeom prst="wedgeRectCallout">
            <a:avLst>
              <a:gd name="adj1" fmla="val 2074"/>
              <a:gd name="adj2" fmla="val 67040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70000"/>
              </a:lnSpc>
            </a:pPr>
            <a:r>
              <a:rPr lang="ru-RU" altLang="ru-RU" sz="3600" b="1" dirty="0" smtClean="0">
                <a:solidFill>
                  <a:srgbClr val="CC0000"/>
                </a:solidFill>
              </a:rPr>
              <a:t>Коэффициент одночлена</a:t>
            </a:r>
            <a:endParaRPr lang="ru-RU" altLang="ru-RU" sz="3600" b="1" dirty="0">
              <a:solidFill>
                <a:srgbClr val="CC0000"/>
              </a:solidFill>
            </a:endParaRPr>
          </a:p>
        </p:txBody>
      </p:sp>
      <p:sp>
        <p:nvSpPr>
          <p:cNvPr id="26638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019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019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27784" y="3789040"/>
            <a:ext cx="18049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7" name="Picture 2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7544" y="2780928"/>
            <a:ext cx="1800200" cy="2513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01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8" grpId="1"/>
      <p:bldP spid="50179" grpId="0" build="p" animBg="1"/>
      <p:bldP spid="50183" grpId="0" animBg="1"/>
      <p:bldP spid="50184" grpId="0" animBg="1"/>
      <p:bldP spid="50185" grpId="0" animBg="1"/>
      <p:bldP spid="50186" grpId="0" animBg="1"/>
      <p:bldP spid="50187" grpId="0" animBg="1"/>
      <p:bldP spid="50188" grpId="0" animBg="1"/>
      <p:bldP spid="5018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50" y="1071563"/>
            <a:ext cx="6715125" cy="2286000"/>
          </a:xfrm>
          <a:solidFill>
            <a:srgbClr val="00CC00">
              <a:alpha val="25882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just" eaLnBrk="1" hangingPunct="1">
              <a:lnSpc>
                <a:spcPct val="170000"/>
              </a:lnSpc>
              <a:buFontTx/>
              <a:buNone/>
            </a:pPr>
            <a:r>
              <a:rPr lang="ru-RU" altLang="ru-RU" sz="3000" b="1" dirty="0" smtClean="0"/>
              <a:t>Как называются числа вида </a:t>
            </a:r>
            <a:r>
              <a:rPr lang="en-US" altLang="ru-RU" sz="3000" b="1" dirty="0" smtClean="0"/>
              <a:t>m/n</a:t>
            </a:r>
            <a:r>
              <a:rPr lang="ru-RU" altLang="ru-RU" sz="3000" b="1" dirty="0" smtClean="0"/>
              <a:t>, где </a:t>
            </a:r>
            <a:r>
              <a:rPr lang="en-US" altLang="ru-RU" sz="3000" b="1" dirty="0" smtClean="0"/>
              <a:t>m – </a:t>
            </a:r>
            <a:r>
              <a:rPr lang="ru-RU" altLang="ru-RU" sz="3000" b="1" dirty="0" smtClean="0"/>
              <a:t>целое число, </a:t>
            </a:r>
            <a:r>
              <a:rPr lang="en-US" altLang="ru-RU" sz="3000" b="1" dirty="0" smtClean="0"/>
              <a:t>n – </a:t>
            </a:r>
            <a:r>
              <a:rPr lang="ru-RU" altLang="ru-RU" sz="3000" b="1" dirty="0" smtClean="0"/>
              <a:t>натуральное число?</a:t>
            </a:r>
          </a:p>
        </p:txBody>
      </p:sp>
      <p:pic>
        <p:nvPicPr>
          <p:cNvPr id="27652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765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29</a:t>
            </a:r>
          </a:p>
        </p:txBody>
      </p:sp>
      <p:sp>
        <p:nvSpPr>
          <p:cNvPr id="5120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120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120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12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12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51212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1213" name="AutoShape 13"/>
          <p:cNvSpPr>
            <a:spLocks noChangeArrowheads="1"/>
          </p:cNvSpPr>
          <p:nvPr/>
        </p:nvSpPr>
        <p:spPr bwMode="auto">
          <a:xfrm rot="10800000">
            <a:off x="4860032" y="4653135"/>
            <a:ext cx="4074790" cy="936105"/>
          </a:xfrm>
          <a:prstGeom prst="wedgeRectCallout">
            <a:avLst>
              <a:gd name="adj1" fmla="val 2435"/>
              <a:gd name="adj2" fmla="val 84085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70000"/>
              </a:lnSpc>
            </a:pPr>
            <a:r>
              <a:rPr lang="ru-RU" altLang="ru-RU" sz="4000" b="1" dirty="0" smtClean="0">
                <a:solidFill>
                  <a:srgbClr val="CC0000"/>
                </a:solidFill>
              </a:rPr>
              <a:t>Рациональные числа</a:t>
            </a:r>
            <a:endParaRPr lang="ru-RU" altLang="ru-RU" sz="4000" b="1" dirty="0">
              <a:solidFill>
                <a:srgbClr val="CC0000"/>
              </a:solidFill>
            </a:endParaRPr>
          </a:p>
        </p:txBody>
      </p:sp>
      <p:sp>
        <p:nvSpPr>
          <p:cNvPr id="27662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1219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1221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2188" y="5286375"/>
            <a:ext cx="1500187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s://cf2.ppt-online.org/files2/slide/r/RZAjcpwt2iXDPLbkysvMe8SzEWfGqTg5Qo4KYHmBl/slide-2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1844824"/>
            <a:ext cx="146688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25" descr="https://1.bp.blogspot.com/-zQK5LyPgxgw/XXStQY-U9aI/AAAAAAAABjI/FSl05jXl4XMcSJ9XpGFe97nJAkDQiTh7gCLcBGAs/s1600/img1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5576" y="3501008"/>
            <a:ext cx="2882552" cy="18138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12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2" grpId="1"/>
      <p:bldP spid="51203" grpId="0" build="p" animBg="1"/>
      <p:bldP spid="51207" grpId="0" animBg="1"/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8813" y="1143000"/>
            <a:ext cx="4227363" cy="3510136"/>
          </a:xfrm>
          <a:solidFill>
            <a:srgbClr val="00CC00">
              <a:alpha val="25882"/>
            </a:srgbClr>
          </a:solidFill>
          <a:ln w="57150" cmpd="thickThin">
            <a:solidFill>
              <a:srgbClr val="008000"/>
            </a:solidFill>
          </a:ln>
        </p:spPr>
        <p:txBody>
          <a:bodyPr/>
          <a:lstStyle/>
          <a:p>
            <a:pPr algn="just" eaLnBrk="1" hangingPunct="1">
              <a:buFontTx/>
              <a:buNone/>
            </a:pPr>
            <a:endParaRPr lang="ru-RU" altLang="ru-RU" b="1" dirty="0" smtClean="0"/>
          </a:p>
        </p:txBody>
      </p:sp>
      <p:pic>
        <p:nvPicPr>
          <p:cNvPr id="28675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8677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34</a:t>
            </a:r>
          </a:p>
        </p:txBody>
      </p:sp>
      <p:sp>
        <p:nvSpPr>
          <p:cNvPr id="5223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223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22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22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22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52236" name="Rectangle 12"/>
          <p:cNvSpPr>
            <a:spLocks noChangeArrowheads="1"/>
          </p:cNvSpPr>
          <p:nvPr/>
        </p:nvSpPr>
        <p:spPr bwMode="auto">
          <a:xfrm>
            <a:off x="6372200" y="2924944"/>
            <a:ext cx="2592983" cy="1152128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dirty="0">
                <a:solidFill>
                  <a:srgbClr val="660033"/>
                </a:solidFill>
              </a:rPr>
              <a:t>Правильный </a:t>
            </a:r>
            <a:endParaRPr lang="ru-RU" altLang="ru-RU" sz="3200" b="1" dirty="0" smtClean="0">
              <a:solidFill>
                <a:srgbClr val="660033"/>
              </a:solidFill>
            </a:endParaRPr>
          </a:p>
          <a:p>
            <a:pPr algn="ctr" eaLnBrk="1" hangingPunct="1"/>
            <a:r>
              <a:rPr lang="ru-RU" altLang="ru-RU" sz="3200" b="1" dirty="0" smtClean="0">
                <a:solidFill>
                  <a:srgbClr val="660033"/>
                </a:solidFill>
              </a:rPr>
              <a:t>ответ</a:t>
            </a:r>
            <a:endParaRPr lang="ru-RU" altLang="ru-RU" sz="3200" b="1" dirty="0">
              <a:solidFill>
                <a:srgbClr val="660033"/>
              </a:solidFill>
            </a:endParaRPr>
          </a:p>
        </p:txBody>
      </p:sp>
      <p:sp useBgFill="1">
        <p:nvSpPr>
          <p:cNvPr id="52237" name="AutoShape 13"/>
          <p:cNvSpPr>
            <a:spLocks noChangeArrowheads="1"/>
          </p:cNvSpPr>
          <p:nvPr/>
        </p:nvSpPr>
        <p:spPr bwMode="auto">
          <a:xfrm rot="10800000">
            <a:off x="611560" y="4941167"/>
            <a:ext cx="8136904" cy="517276"/>
          </a:xfrm>
          <a:prstGeom prst="wedgeRectCallout">
            <a:avLst>
              <a:gd name="adj1" fmla="val -39446"/>
              <a:gd name="adj2" fmla="val 203265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80000"/>
              </a:lnSpc>
            </a:pPr>
            <a:endParaRPr lang="ru-RU" altLang="ru-RU" sz="4000" b="1" dirty="0">
              <a:solidFill>
                <a:srgbClr val="CC0000"/>
              </a:solidFill>
            </a:endParaRPr>
          </a:p>
        </p:txBody>
      </p:sp>
      <p:sp>
        <p:nvSpPr>
          <p:cNvPr id="2868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224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224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642938" y="2143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3600" b="1" i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ВНИМАНИЕ !  ВОПРОС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8024" y="5517232"/>
            <a:ext cx="1555178" cy="114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5" name="Picture 2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996564" y="1196752"/>
            <a:ext cx="408760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allyslide.com/thumbs/6d51366f73cb1d15be3baf437a783790/img11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72200" y="1412776"/>
            <a:ext cx="2612916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9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98" name="Picture 26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013176"/>
            <a:ext cx="7704856" cy="378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522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 animBg="1" autoUpdateAnimBg="0" advAuto="0"/>
      <p:bldP spid="52231" grpId="0" animBg="1" autoUpdateAnimBg="0"/>
      <p:bldP spid="52232" grpId="0" animBg="1" autoUpdateAnimBg="0"/>
      <p:bldP spid="52233" grpId="0" animBg="1" autoUpdateAnimBg="0"/>
      <p:bldP spid="52234" grpId="0" animBg="1" autoUpdateAnimBg="0"/>
      <p:bldP spid="52235" grpId="0" animBg="1" autoUpdateAnimBg="0"/>
      <p:bldP spid="52236" grpId="0" animBg="1" autoUpdateAnimBg="0"/>
      <p:bldP spid="52237" grpId="0" animBg="1" autoUpdateAnimBg="0"/>
      <p:bldP spid="2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720" y="1052736"/>
            <a:ext cx="6357937" cy="2232248"/>
          </a:xfrm>
          <a:solidFill>
            <a:srgbClr val="0066FF">
              <a:alpha val="18823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just" eaLnBrk="1" hangingPunct="1">
              <a:lnSpc>
                <a:spcPct val="180000"/>
              </a:lnSpc>
              <a:buFontTx/>
              <a:buNone/>
            </a:pPr>
            <a:r>
              <a:rPr lang="ru-RU" altLang="ru-RU" sz="2800" b="1" dirty="0" smtClean="0"/>
              <a:t>Что такое буквенное равенство, показывающее зависимость между величинами?</a:t>
            </a:r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4</a:t>
            </a:r>
          </a:p>
        </p:txBody>
      </p:sp>
      <p:sp>
        <p:nvSpPr>
          <p:cNvPr id="5325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325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325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325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325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53260" name="Rectangle 12"/>
          <p:cNvSpPr>
            <a:spLocks noChangeArrowheads="1"/>
          </p:cNvSpPr>
          <p:nvPr/>
        </p:nvSpPr>
        <p:spPr bwMode="auto">
          <a:xfrm>
            <a:off x="4427984" y="350100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 dirty="0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3261" name="AutoShape 13"/>
          <p:cNvSpPr>
            <a:spLocks noChangeArrowheads="1"/>
          </p:cNvSpPr>
          <p:nvPr/>
        </p:nvSpPr>
        <p:spPr bwMode="auto">
          <a:xfrm rot="10800000">
            <a:off x="4932040" y="4437112"/>
            <a:ext cx="3311525" cy="785812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80000"/>
              </a:lnSpc>
            </a:pPr>
            <a:r>
              <a:rPr lang="ru-RU" altLang="ru-RU" sz="3000" b="1" dirty="0" smtClean="0">
                <a:solidFill>
                  <a:srgbClr val="CC0000"/>
                </a:solidFill>
              </a:rPr>
              <a:t>Формула</a:t>
            </a:r>
            <a:endParaRPr lang="ru-RU" altLang="ru-RU" sz="3000" b="1" dirty="0">
              <a:solidFill>
                <a:srgbClr val="CC0000"/>
              </a:solidFill>
            </a:endParaRPr>
          </a:p>
        </p:txBody>
      </p:sp>
      <p:sp>
        <p:nvSpPr>
          <p:cNvPr id="29710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326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326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31765" name="Picture 23" descr="01111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5856" y="3573016"/>
            <a:ext cx="118586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67388" y="4929188"/>
            <a:ext cx="17526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ds04.infourok.ru/uploads/ex/0f77/00078986-5add5421/2/img8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3528" y="3501008"/>
            <a:ext cx="2984371" cy="18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3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0" grpId="1"/>
      <p:bldP spid="53251" grpId="0" build="p" animBg="1"/>
      <p:bldP spid="53255" grpId="0" animBg="1"/>
      <p:bldP spid="53256" grpId="0" animBg="1"/>
      <p:bldP spid="53257" grpId="0" animBg="1"/>
      <p:bldP spid="53258" grpId="0" animBg="1"/>
      <p:bldP spid="53259" grpId="0" animBg="1"/>
      <p:bldP spid="53260" grpId="0" animBg="1"/>
      <p:bldP spid="5326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072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8</a:t>
            </a:r>
          </a:p>
        </p:txBody>
      </p:sp>
      <p:sp>
        <p:nvSpPr>
          <p:cNvPr id="30725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429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429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sp>
        <p:nvSpPr>
          <p:cNvPr id="19" name="WordArt 10"/>
          <p:cNvSpPr>
            <a:spLocks noChangeArrowheads="1" noChangeShapeType="1" noTextEdit="1"/>
          </p:cNvSpPr>
          <p:nvPr/>
        </p:nvSpPr>
        <p:spPr bwMode="auto">
          <a:xfrm>
            <a:off x="1928813" y="642938"/>
            <a:ext cx="6983412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Класс! Плюс 10 баллов! </a:t>
            </a:r>
            <a:endParaRPr lang="ru-RU" sz="3600" b="1" i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666699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30734" name="AutoShape 11" descr="Букет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857750" y="4714875"/>
            <a:ext cx="3455988" cy="1152525"/>
          </a:xfrm>
          <a:prstGeom prst="notchedRightArrow">
            <a:avLst>
              <a:gd name="adj1" fmla="val 66954"/>
              <a:gd name="adj2" fmla="val 78311"/>
            </a:avLst>
          </a:prstGeom>
          <a:blipFill dpi="0" rotWithShape="1">
            <a:blip r:embed="rId7" cstate="email"/>
            <a:srcRect/>
            <a:tile tx="0" ty="0" sx="100000" sy="100000" flip="none" algn="tl"/>
          </a:blipFill>
          <a:ln w="76200" cmpd="tri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</a:rPr>
              <a:t>     ПЕРЕХОД ХОДА</a:t>
            </a:r>
          </a:p>
        </p:txBody>
      </p:sp>
      <p:sp>
        <p:nvSpPr>
          <p:cNvPr id="30735" name="WordArt 13"/>
          <p:cNvSpPr>
            <a:spLocks noChangeArrowheads="1" noChangeShapeType="1" noTextEdit="1"/>
          </p:cNvSpPr>
          <p:nvPr/>
        </p:nvSpPr>
        <p:spPr bwMode="auto">
          <a:xfrm>
            <a:off x="539552" y="2564904"/>
            <a:ext cx="4046537" cy="23828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71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err="1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Супер</a:t>
            </a:r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!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12" name="Рисунок 11" descr="анимация-8 ура класс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076056" y="2204864"/>
            <a:ext cx="2790056" cy="2404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099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0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1" name="AutoShape 4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3716338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2" name="AutoShape 4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3" name="AutoShape 4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1412875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4" name="AutoShape 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5" name="AutoShape 5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3716338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6" name="AutoShape 5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7" name="AutoShape 5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256540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8" name="AutoShape 5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09" name="AutoShape 5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4868863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0" name="AutoShape 5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2603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1" name="AutoShape 5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2" name="AutoShape 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256540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3" name="AutoShape 5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4" name="AutoShape 6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4868863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5" name="AutoShape 6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71775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6" name="AutoShape 6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1412875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7" name="AutoShape 6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8" name="AutoShape 6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3716338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19" name="AutoShape 6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0" name="AutoShape 6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2603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1" name="AutoShape 6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2" name="AutoShape 6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256540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3" name="AutoShape 6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4" name="AutoShape 7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19700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5" name="AutoShape 7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1412875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6" name="AutoShape 7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256540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7" name="AutoShape 7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443663" y="260350"/>
            <a:ext cx="1042987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8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14128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29" name="AutoShape 7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4868863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30" name="AutoShape 7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67625" y="260350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31" name="AutoShape 8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3850" y="3716338"/>
            <a:ext cx="1042988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4132" name="AutoShape 8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4868863"/>
            <a:ext cx="1042987" cy="1042987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5685" name="WordArt 85" descr="Орех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132138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</a:t>
            </a:r>
          </a:p>
        </p:txBody>
      </p:sp>
      <p:sp>
        <p:nvSpPr>
          <p:cNvPr id="25686" name="WordArt 86" descr="Орех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4213" y="16287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8</a:t>
            </a:r>
          </a:p>
        </p:txBody>
      </p:sp>
      <p:sp>
        <p:nvSpPr>
          <p:cNvPr id="25690" name="WordArt 90" descr="Орех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027988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7</a:t>
            </a:r>
          </a:p>
        </p:txBody>
      </p:sp>
      <p:sp>
        <p:nvSpPr>
          <p:cNvPr id="25691" name="WordArt 91" descr="Орех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04025" y="476250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6</a:t>
            </a:r>
          </a:p>
        </p:txBody>
      </p:sp>
      <p:sp>
        <p:nvSpPr>
          <p:cNvPr id="25692" name="WordArt 92" descr="Орех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580063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5</a:t>
            </a:r>
          </a:p>
        </p:txBody>
      </p:sp>
      <p:sp>
        <p:nvSpPr>
          <p:cNvPr id="25693" name="WordArt 93" descr="Орех">
            <a:hlinkClick r:id="rId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56100" y="476250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4</a:t>
            </a:r>
          </a:p>
        </p:txBody>
      </p:sp>
      <p:sp>
        <p:nvSpPr>
          <p:cNvPr id="25694" name="WordArt 94" descr="Орех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4213" y="476250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</a:t>
            </a:r>
          </a:p>
        </p:txBody>
      </p:sp>
      <p:sp>
        <p:nvSpPr>
          <p:cNvPr id="25695" name="WordArt 95" descr="Орех">
            <a:hlinkClick r:id="rId1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</a:t>
            </a:r>
          </a:p>
        </p:txBody>
      </p:sp>
      <p:sp>
        <p:nvSpPr>
          <p:cNvPr id="25696" name="WordArt 96" descr="Орех">
            <a:hlinkClick r:id="rId1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16287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10</a:t>
            </a:r>
          </a:p>
        </p:txBody>
      </p:sp>
      <p:sp>
        <p:nvSpPr>
          <p:cNvPr id="25697" name="WordArt 97" descr="Орех">
            <a:hlinkClick r:id="rId1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162877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11</a:t>
            </a:r>
          </a:p>
        </p:txBody>
      </p:sp>
      <p:sp>
        <p:nvSpPr>
          <p:cNvPr id="25698" name="WordArt 98" descr="Орех">
            <a:hlinkClick r:id="rId1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8175" y="1628775"/>
            <a:ext cx="2873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9</a:t>
            </a:r>
          </a:p>
        </p:txBody>
      </p:sp>
      <p:sp>
        <p:nvSpPr>
          <p:cNvPr id="25720" name="WordArt 120" descr="Орех">
            <a:hlinkClick r:id="rId1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16287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12</a:t>
            </a:r>
          </a:p>
        </p:txBody>
      </p:sp>
      <p:sp>
        <p:nvSpPr>
          <p:cNvPr id="25721" name="WordArt 121" descr="Орех">
            <a:hlinkClick r:id="rId1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278130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17</a:t>
            </a:r>
          </a:p>
        </p:txBody>
      </p:sp>
      <p:sp>
        <p:nvSpPr>
          <p:cNvPr id="25722" name="WordArt 122" descr="Орех">
            <a:hlinkClick r:id="rId1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162877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13</a:t>
            </a:r>
          </a:p>
        </p:txBody>
      </p:sp>
      <p:sp>
        <p:nvSpPr>
          <p:cNvPr id="25723" name="WordArt 123" descr="Орех">
            <a:hlinkClick r:id="rId1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16</a:t>
            </a:r>
          </a:p>
        </p:txBody>
      </p:sp>
      <p:sp>
        <p:nvSpPr>
          <p:cNvPr id="25724" name="WordArt 124" descr="Орех">
            <a:hlinkClick r:id="rId1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278130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15</a:t>
            </a:r>
          </a:p>
        </p:txBody>
      </p:sp>
      <p:sp>
        <p:nvSpPr>
          <p:cNvPr id="25725" name="WordArt 125" descr="Орех">
            <a:hlinkClick r:id="rId2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162877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14</a:t>
            </a:r>
          </a:p>
        </p:txBody>
      </p:sp>
      <p:sp>
        <p:nvSpPr>
          <p:cNvPr id="25726" name="WordArt 126" descr="Орех">
            <a:hlinkClick r:id="rId2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18</a:t>
            </a:r>
          </a:p>
        </p:txBody>
      </p:sp>
      <p:sp>
        <p:nvSpPr>
          <p:cNvPr id="25727" name="WordArt 127" descr="Орех">
            <a:hlinkClick r:id="rId2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20</a:t>
            </a:r>
          </a:p>
        </p:txBody>
      </p:sp>
      <p:sp>
        <p:nvSpPr>
          <p:cNvPr id="25728" name="WordArt 128" descr="Орех">
            <a:hlinkClick r:id="rId2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2781300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19</a:t>
            </a:r>
          </a:p>
        </p:txBody>
      </p:sp>
      <p:sp>
        <p:nvSpPr>
          <p:cNvPr id="25729" name="WordArt 129" descr="Орех">
            <a:hlinkClick r:id="rId2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23</a:t>
            </a:r>
          </a:p>
        </p:txBody>
      </p:sp>
      <p:sp>
        <p:nvSpPr>
          <p:cNvPr id="25730" name="WordArt 130" descr="Орех">
            <a:hlinkClick r:id="rId2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393382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22</a:t>
            </a:r>
          </a:p>
        </p:txBody>
      </p:sp>
      <p:sp>
        <p:nvSpPr>
          <p:cNvPr id="25731" name="WordArt 131" descr="Орех">
            <a:hlinkClick r:id="rId2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2781300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21</a:t>
            </a:r>
          </a:p>
        </p:txBody>
      </p:sp>
      <p:sp>
        <p:nvSpPr>
          <p:cNvPr id="25732" name="WordArt 132" descr="Орех">
            <a:hlinkClick r:id="rId2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6371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30</a:t>
            </a:r>
          </a:p>
        </p:txBody>
      </p:sp>
      <p:sp>
        <p:nvSpPr>
          <p:cNvPr id="25733" name="WordArt 133" descr="Орех">
            <a:hlinkClick r:id="rId2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9750" y="5084763"/>
            <a:ext cx="5762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29</a:t>
            </a:r>
          </a:p>
        </p:txBody>
      </p:sp>
      <p:sp>
        <p:nvSpPr>
          <p:cNvPr id="25734" name="WordArt 134" descr="Орех">
            <a:hlinkClick r:id="rId2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28</a:t>
            </a:r>
          </a:p>
        </p:txBody>
      </p:sp>
      <p:sp>
        <p:nvSpPr>
          <p:cNvPr id="25735" name="WordArt 135" descr="Орех">
            <a:hlinkClick r:id="rId3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27</a:t>
            </a:r>
          </a:p>
        </p:txBody>
      </p:sp>
      <p:sp>
        <p:nvSpPr>
          <p:cNvPr id="25736" name="WordArt 136" descr="Орех">
            <a:hlinkClick r:id="rId3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393382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26</a:t>
            </a:r>
          </a:p>
        </p:txBody>
      </p:sp>
      <p:sp>
        <p:nvSpPr>
          <p:cNvPr id="25737" name="WordArt 137" descr="Орех">
            <a:hlinkClick r:id="rId3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3933825"/>
            <a:ext cx="5762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25</a:t>
            </a:r>
          </a:p>
        </p:txBody>
      </p:sp>
      <p:sp>
        <p:nvSpPr>
          <p:cNvPr id="25738" name="WordArt 138" descr="Орех">
            <a:hlinkClick r:id="rId3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87675" y="393382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24</a:t>
            </a:r>
          </a:p>
        </p:txBody>
      </p:sp>
      <p:sp>
        <p:nvSpPr>
          <p:cNvPr id="25739" name="WordArt 139" descr="Орех">
            <a:hlinkClick r:id="rId3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35</a:t>
            </a:r>
          </a:p>
        </p:txBody>
      </p:sp>
      <p:sp>
        <p:nvSpPr>
          <p:cNvPr id="25740" name="WordArt 140" descr="Орех">
            <a:hlinkClick r:id="rId3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65956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34</a:t>
            </a:r>
          </a:p>
        </p:txBody>
      </p:sp>
      <p:sp>
        <p:nvSpPr>
          <p:cNvPr id="25741" name="WordArt 141" descr="Орех">
            <a:hlinkClick r:id="rId3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435600" y="5084763"/>
            <a:ext cx="5762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33</a:t>
            </a:r>
          </a:p>
        </p:txBody>
      </p:sp>
      <p:sp>
        <p:nvSpPr>
          <p:cNvPr id="25742" name="WordArt 142" descr="Орех">
            <a:hlinkClick r:id="rId3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059113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31</a:t>
            </a:r>
          </a:p>
        </p:txBody>
      </p:sp>
      <p:sp>
        <p:nvSpPr>
          <p:cNvPr id="25743" name="WordArt 143" descr="Орех">
            <a:hlinkClick r:id="rId3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211638" y="5084763"/>
            <a:ext cx="57626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tile tx="0" ty="0" sx="100000" sy="100000" flip="none" algn="tl"/>
                </a:blipFill>
                <a:latin typeface="Book Antiqua"/>
              </a:rPr>
              <a:t>32</a:t>
            </a:r>
          </a:p>
        </p:txBody>
      </p:sp>
      <p:sp>
        <p:nvSpPr>
          <p:cNvPr id="25751" name="Rectangle 151">
            <a:hlinkClick r:id="rId39" action="ppaction://hlinksldjump"/>
          </p:cNvPr>
          <p:cNvSpPr>
            <a:spLocks noChangeArrowheads="1"/>
          </p:cNvSpPr>
          <p:nvPr/>
        </p:nvSpPr>
        <p:spPr bwMode="auto">
          <a:xfrm>
            <a:off x="6588125" y="6381750"/>
            <a:ext cx="1420813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25754" name="Rectangle 154">
            <a:hlinkClick r:id="rId40" action="ppaction://hlinksldjump"/>
          </p:cNvPr>
          <p:cNvSpPr>
            <a:spLocks noChangeArrowheads="1"/>
          </p:cNvSpPr>
          <p:nvPr/>
        </p:nvSpPr>
        <p:spPr bwMode="auto">
          <a:xfrm>
            <a:off x="8243888" y="6381750"/>
            <a:ext cx="701675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dirty="0">
                <a:solidFill>
                  <a:srgbClr val="FF0000"/>
                </a:solidFill>
                <a:cs typeface="+mn-cs"/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6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8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6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56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8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56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56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6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56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56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56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5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6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56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6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25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56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6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56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56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5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9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57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57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57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57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1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5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25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7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57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5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25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4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57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25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5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5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 nodeType="clickPar">
                      <p:stCondLst>
                        <p:cond delay="0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25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57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 nodeType="clickPar">
                      <p:stCondLst>
                        <p:cond delay="0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257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7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25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 nodeType="clickPar">
                      <p:stCondLst>
                        <p:cond delay="0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25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57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 nodeType="clickPar">
                      <p:stCondLst>
                        <p:cond delay="0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57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2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257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257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0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57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57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1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57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 nodeType="clickPar">
                      <p:stCondLst>
                        <p:cond delay="0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257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2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257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 nodeType="clickPar">
                      <p:stCondLst>
                        <p:cond delay="0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57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3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257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 nodeType="clickPar">
                      <p:stCondLst>
                        <p:cond delay="0"/>
                      </p:stCondLst>
                      <p:childTnLst>
                        <p:par>
                          <p:cTn id="2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500"/>
                                        <p:tgtEl>
                                          <p:spTgt spid="257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4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257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 nodeType="clickPar">
                      <p:stCondLst>
                        <p:cond delay="0"/>
                      </p:stCondLst>
                      <p:childTnLst>
                        <p:par>
                          <p:cTn id="2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257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5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257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 nodeType="clickPar">
                      <p:stCondLst>
                        <p:cond delay="0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257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6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257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 nodeType="clickPar">
                      <p:stCondLst>
                        <p:cond delay="0"/>
                      </p:stCondLst>
                      <p:childTnLst>
                        <p:par>
                          <p:cTn id="2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2" dur="500"/>
                                        <p:tgtEl>
                                          <p:spTgt spid="257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7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257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 nodeType="clickPar">
                      <p:stCondLst>
                        <p:cond delay="0"/>
                      </p:stCondLst>
                      <p:childTnLst>
                        <p:par>
                          <p:cTn id="2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500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25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8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257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 nodeType="clickPar">
                      <p:stCondLst>
                        <p:cond delay="0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500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257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39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257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 nodeType="clickPar">
                      <p:stCondLst>
                        <p:cond delay="0"/>
                      </p:stCondLst>
                      <p:childTnLst>
                        <p:par>
                          <p:cTn id="2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25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0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257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 nodeType="clickPar">
                      <p:stCondLst>
                        <p:cond delay="0"/>
                      </p:stCondLst>
                      <p:childTnLst>
                        <p:par>
                          <p:cTn id="2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500"/>
                                        <p:tgtEl>
                                          <p:spTgt spid="25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1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257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 nodeType="clickPar">
                      <p:stCondLst>
                        <p:cond delay="0"/>
                      </p:stCondLst>
                      <p:childTnLst>
                        <p:par>
                          <p:cTn id="2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500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2" dur="500"/>
                                        <p:tgtEl>
                                          <p:spTgt spid="257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2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257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 nodeType="clickPar">
                      <p:stCondLst>
                        <p:cond delay="0"/>
                      </p:stCondLst>
                      <p:childTnLst>
                        <p:par>
                          <p:cTn id="2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8" dur="500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0" dur="500"/>
                                        <p:tgtEl>
                                          <p:spTgt spid="257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743"/>
                  </p:tgtEl>
                </p:cond>
              </p:nextCondLst>
            </p:seq>
          </p:childTnLst>
        </p:cTn>
      </p:par>
    </p:tnLst>
    <p:bldLst>
      <p:bldP spid="25685" grpId="0" animBg="1"/>
      <p:bldP spid="25686" grpId="0" animBg="1"/>
      <p:bldP spid="25690" grpId="0" animBg="1"/>
      <p:bldP spid="25691" grpId="0" animBg="1"/>
      <p:bldP spid="25692" grpId="0" animBg="1"/>
      <p:bldP spid="25693" grpId="0" animBg="1"/>
      <p:bldP spid="25694" grpId="0" animBg="1"/>
      <p:bldP spid="25695" grpId="0" animBg="1"/>
      <p:bldP spid="25696" grpId="0" animBg="1"/>
      <p:bldP spid="25697" grpId="0" animBg="1"/>
      <p:bldP spid="25698" grpId="0" animBg="1"/>
      <p:bldP spid="25720" grpId="0" animBg="1"/>
      <p:bldP spid="25721" grpId="0" animBg="1"/>
      <p:bldP spid="25722" grpId="0" animBg="1"/>
      <p:bldP spid="25723" grpId="0" animBg="1"/>
      <p:bldP spid="25724" grpId="0" animBg="1"/>
      <p:bldP spid="25725" grpId="0" animBg="1"/>
      <p:bldP spid="25726" grpId="0" animBg="1"/>
      <p:bldP spid="25727" grpId="0" animBg="1"/>
      <p:bldP spid="25728" grpId="0" animBg="1"/>
      <p:bldP spid="25729" grpId="0" animBg="1"/>
      <p:bldP spid="25730" grpId="0" animBg="1"/>
      <p:bldP spid="25731" grpId="0" animBg="1"/>
      <p:bldP spid="25732" grpId="0" animBg="1"/>
      <p:bldP spid="25733" grpId="0" animBg="1"/>
      <p:bldP spid="25734" grpId="0" animBg="1"/>
      <p:bldP spid="25735" grpId="0" animBg="1"/>
      <p:bldP spid="25736" grpId="0" animBg="1"/>
      <p:bldP spid="25737" grpId="0" animBg="1"/>
      <p:bldP spid="25738" grpId="0" animBg="1"/>
      <p:bldP spid="25739" grpId="0" animBg="1"/>
      <p:bldP spid="25740" grpId="0" animBg="1"/>
      <p:bldP spid="25741" grpId="0" animBg="1"/>
      <p:bldP spid="25742" grpId="0" animBg="1"/>
      <p:bldP spid="2574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174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16</a:t>
            </a:r>
          </a:p>
        </p:txBody>
      </p:sp>
      <p:sp>
        <p:nvSpPr>
          <p:cNvPr id="31749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531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531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sp>
        <p:nvSpPr>
          <p:cNvPr id="31756" name="Rectangle 25"/>
          <p:cNvSpPr>
            <a:spLocks noChangeArrowheads="1"/>
          </p:cNvSpPr>
          <p:nvPr/>
        </p:nvSpPr>
        <p:spPr bwMode="auto">
          <a:xfrm>
            <a:off x="0" y="29908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endParaRPr lang="ru-RU" altLang="ru-RU"/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1928813" y="428625"/>
            <a:ext cx="6696075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Увы! </a:t>
            </a:r>
          </a:p>
          <a:p>
            <a:pPr algn="ctr"/>
            <a:r>
              <a:rPr lang="ru-RU" sz="3600" b="1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Минус </a:t>
            </a:r>
            <a:r>
              <a:rPr lang="ru-RU" sz="3600" b="1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 </a:t>
            </a:r>
            <a:r>
              <a:rPr lang="ru-RU" sz="3600" b="1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баллов от общего количества!</a:t>
            </a:r>
          </a:p>
        </p:txBody>
      </p:sp>
      <p:sp>
        <p:nvSpPr>
          <p:cNvPr id="31759" name="AutoShape 7" descr="Букет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500563" y="4714875"/>
            <a:ext cx="3455987" cy="1152525"/>
          </a:xfrm>
          <a:prstGeom prst="notchedRightArrow">
            <a:avLst>
              <a:gd name="adj1" fmla="val 66954"/>
              <a:gd name="adj2" fmla="val 78311"/>
            </a:avLst>
          </a:prstGeom>
          <a:blipFill dpi="0" rotWithShape="1">
            <a:blip r:embed="rId7" cstate="email"/>
            <a:srcRect/>
            <a:tile tx="0" ty="0" sx="100000" sy="100000" flip="none" algn="tl"/>
          </a:blipFill>
          <a:ln w="76200" cmpd="tri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</a:rPr>
              <a:t>     ПЕРЕХОД ХОДА</a:t>
            </a:r>
          </a:p>
        </p:txBody>
      </p:sp>
      <p:sp>
        <p:nvSpPr>
          <p:cNvPr id="31760" name="WordArt 8"/>
          <p:cNvSpPr>
            <a:spLocks noChangeArrowheads="1" noChangeShapeType="1" noTextEdit="1"/>
          </p:cNvSpPr>
          <p:nvPr/>
        </p:nvSpPr>
        <p:spPr bwMode="auto">
          <a:xfrm>
            <a:off x="785813" y="2643188"/>
            <a:ext cx="3541712" cy="23098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71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Очень жаль!</a:t>
            </a:r>
          </a:p>
        </p:txBody>
      </p:sp>
      <p:pic>
        <p:nvPicPr>
          <p:cNvPr id="13" name="Рисунок 12" descr="анимация-12 грусть плохо.gif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148064" y="1988840"/>
            <a:ext cx="1584960" cy="288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35696" y="980728"/>
            <a:ext cx="3384376" cy="2520280"/>
          </a:xfrm>
          <a:solidFill>
            <a:srgbClr val="0066FF">
              <a:alpha val="18823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just" eaLnBrk="1" hangingPunct="1">
              <a:lnSpc>
                <a:spcPct val="170000"/>
              </a:lnSpc>
              <a:buFontTx/>
              <a:buNone/>
            </a:pPr>
            <a:endParaRPr lang="ru-RU" altLang="ru-RU" sz="3000" b="1" dirty="0" smtClean="0">
              <a:solidFill>
                <a:srgbClr val="660066"/>
              </a:solidFill>
            </a:endParaRPr>
          </a:p>
        </p:txBody>
      </p:sp>
      <p:pic>
        <p:nvPicPr>
          <p:cNvPr id="32772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277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20</a:t>
            </a:r>
          </a:p>
        </p:txBody>
      </p:sp>
      <p:sp>
        <p:nvSpPr>
          <p:cNvPr id="563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63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63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63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63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56332" name="Rectangle 12"/>
          <p:cNvSpPr>
            <a:spLocks noChangeArrowheads="1"/>
          </p:cNvSpPr>
          <p:nvPr/>
        </p:nvSpPr>
        <p:spPr bwMode="auto">
          <a:xfrm>
            <a:off x="6084168" y="1196752"/>
            <a:ext cx="2737570" cy="1224136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 dirty="0">
                <a:solidFill>
                  <a:srgbClr val="660033"/>
                </a:solidFill>
              </a:rPr>
              <a:t>Правильный </a:t>
            </a:r>
            <a:endParaRPr lang="ru-RU" altLang="ru-RU" sz="3200" b="1" i="1" dirty="0" smtClean="0">
              <a:solidFill>
                <a:srgbClr val="660033"/>
              </a:solidFill>
            </a:endParaRPr>
          </a:p>
          <a:p>
            <a:pPr algn="ctr" eaLnBrk="1" hangingPunct="1"/>
            <a:r>
              <a:rPr lang="ru-RU" altLang="ru-RU" sz="3200" b="1" i="1" dirty="0" smtClean="0">
                <a:solidFill>
                  <a:srgbClr val="660033"/>
                </a:solidFill>
              </a:rPr>
              <a:t>ответ</a:t>
            </a:r>
            <a:endParaRPr lang="ru-RU" altLang="ru-RU" sz="3200" b="1" i="1" dirty="0">
              <a:solidFill>
                <a:srgbClr val="660033"/>
              </a:solidFill>
            </a:endParaRPr>
          </a:p>
        </p:txBody>
      </p:sp>
      <p:sp useBgFill="1">
        <p:nvSpPr>
          <p:cNvPr id="56333" name="AutoShape 13"/>
          <p:cNvSpPr>
            <a:spLocks noChangeArrowheads="1"/>
          </p:cNvSpPr>
          <p:nvPr/>
        </p:nvSpPr>
        <p:spPr bwMode="auto">
          <a:xfrm rot="10800000">
            <a:off x="6228184" y="2852936"/>
            <a:ext cx="2375421" cy="2016224"/>
          </a:xfrm>
          <a:prstGeom prst="wedgeRectCallout">
            <a:avLst>
              <a:gd name="adj1" fmla="val -2445"/>
              <a:gd name="adj2" fmla="val 67970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10000"/>
              </a:lnSpc>
            </a:pPr>
            <a:r>
              <a:rPr lang="ru-RU" altLang="ru-RU" sz="3000" b="1" dirty="0" smtClean="0">
                <a:solidFill>
                  <a:srgbClr val="CC0000"/>
                </a:solidFill>
              </a:rPr>
              <a:t>1 столбик: 3;7;1;0;7</a:t>
            </a:r>
          </a:p>
          <a:p>
            <a:pPr algn="ctr" eaLnBrk="1" hangingPunct="1">
              <a:lnSpc>
                <a:spcPct val="110000"/>
              </a:lnSpc>
            </a:pPr>
            <a:r>
              <a:rPr lang="ru-RU" altLang="ru-RU" sz="3000" b="1" dirty="0" smtClean="0">
                <a:solidFill>
                  <a:srgbClr val="CC0000"/>
                </a:solidFill>
              </a:rPr>
              <a:t>2 столбик:</a:t>
            </a:r>
          </a:p>
          <a:p>
            <a:pPr algn="ctr" eaLnBrk="1" hangingPunct="1">
              <a:lnSpc>
                <a:spcPct val="110000"/>
              </a:lnSpc>
            </a:pPr>
            <a:r>
              <a:rPr lang="ru-RU" altLang="ru-RU" sz="3000" b="1" dirty="0" smtClean="0">
                <a:solidFill>
                  <a:srgbClr val="CC0000"/>
                </a:solidFill>
              </a:rPr>
              <a:t>3;3;2;2;9</a:t>
            </a:r>
            <a:endParaRPr lang="ru-RU" altLang="ru-RU" sz="3000" b="1" dirty="0">
              <a:solidFill>
                <a:srgbClr val="CC0000"/>
              </a:solidFill>
            </a:endParaRPr>
          </a:p>
        </p:txBody>
      </p:sp>
      <p:sp>
        <p:nvSpPr>
          <p:cNvPr id="32782" name="Rectangle 19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6341" name="Rectangle 2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6343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88224" y="5013176"/>
            <a:ext cx="1659830" cy="121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900igr.net/up/datas/69109/020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835696" y="980728"/>
            <a:ext cx="338437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present5.com/presentation/81659520_438262729/image-6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7544" y="3717032"/>
            <a:ext cx="4608512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63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2" grpId="1"/>
      <p:bldP spid="56323" grpId="0" build="p" animBg="1"/>
      <p:bldP spid="56327" grpId="0" animBg="1"/>
      <p:bldP spid="56328" grpId="0" animBg="1"/>
      <p:bldP spid="56329" grpId="0" animBg="1"/>
      <p:bldP spid="56330" grpId="0" animBg="1"/>
      <p:bldP spid="56331" grpId="0" animBg="1"/>
      <p:bldP spid="56332" grpId="0" animBg="1"/>
      <p:bldP spid="5633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24" y="1071563"/>
            <a:ext cx="6677347" cy="2069405"/>
          </a:xfrm>
          <a:solidFill>
            <a:srgbClr val="0066FF">
              <a:alpha val="18823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just" eaLnBrk="1" hangingPunct="1">
              <a:lnSpc>
                <a:spcPct val="110000"/>
              </a:lnSpc>
              <a:buNone/>
            </a:pPr>
            <a:r>
              <a:rPr lang="ru-RU" altLang="ru-RU" sz="3000" b="1" dirty="0" smtClean="0"/>
              <a:t>При вычитании многочленов учитывается правило: если перед скобками стоит знак минус, то… (продолжите фразу)</a:t>
            </a:r>
          </a:p>
          <a:p>
            <a:pPr algn="just" eaLnBrk="1" hangingPunct="1">
              <a:lnSpc>
                <a:spcPct val="110000"/>
              </a:lnSpc>
              <a:buFontTx/>
              <a:buNone/>
            </a:pPr>
            <a:endParaRPr lang="ru-RU" altLang="ru-RU" sz="5000" b="1" dirty="0" smtClean="0"/>
          </a:p>
        </p:txBody>
      </p:sp>
      <p:pic>
        <p:nvPicPr>
          <p:cNvPr id="33796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379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24</a:t>
            </a:r>
          </a:p>
        </p:txBody>
      </p:sp>
      <p:sp>
        <p:nvSpPr>
          <p:cNvPr id="5735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735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735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735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735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57356" name="Rectangle 12"/>
          <p:cNvSpPr>
            <a:spLocks noChangeArrowheads="1"/>
          </p:cNvSpPr>
          <p:nvPr/>
        </p:nvSpPr>
        <p:spPr bwMode="auto">
          <a:xfrm>
            <a:off x="4572000" y="350100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7357" name="AutoShape 13"/>
          <p:cNvSpPr>
            <a:spLocks noChangeArrowheads="1"/>
          </p:cNvSpPr>
          <p:nvPr/>
        </p:nvSpPr>
        <p:spPr bwMode="auto">
          <a:xfrm rot="10800000">
            <a:off x="4932040" y="4437112"/>
            <a:ext cx="3816424" cy="1224137"/>
          </a:xfrm>
          <a:prstGeom prst="wedgeRectCallout">
            <a:avLst>
              <a:gd name="adj1" fmla="val -2390"/>
              <a:gd name="adj2" fmla="val 74862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80000"/>
              </a:lnSpc>
            </a:pPr>
            <a:r>
              <a:rPr lang="ru-RU" altLang="ru-RU" sz="2000" b="1" dirty="0" smtClean="0">
                <a:solidFill>
                  <a:srgbClr val="CC0000"/>
                </a:solidFill>
              </a:rPr>
              <a:t>Скобки опускаем </a:t>
            </a:r>
          </a:p>
          <a:p>
            <a:pPr algn="ctr" eaLnBrk="1" hangingPunct="1">
              <a:lnSpc>
                <a:spcPct val="180000"/>
              </a:lnSpc>
            </a:pPr>
            <a:r>
              <a:rPr lang="ru-RU" altLang="ru-RU" sz="2000" b="1" dirty="0" smtClean="0">
                <a:solidFill>
                  <a:srgbClr val="CC0000"/>
                </a:solidFill>
              </a:rPr>
              <a:t>и знаки в скобках МЕНЯЕМ</a:t>
            </a:r>
            <a:endParaRPr lang="ru-RU" altLang="ru-RU" sz="2000" b="1" dirty="0">
              <a:solidFill>
                <a:srgbClr val="CC0000"/>
              </a:solidFill>
            </a:endParaRPr>
          </a:p>
        </p:txBody>
      </p:sp>
      <p:sp>
        <p:nvSpPr>
          <p:cNvPr id="33806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7363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7365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sp>
        <p:nvSpPr>
          <p:cNvPr id="33813" name="Rectangle 25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endParaRPr lang="ru-RU" altLang="ru-RU"/>
          </a:p>
        </p:txBody>
      </p:sp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31840" y="4221088"/>
            <a:ext cx="1655762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5" descr="https://fsd.multiurok.ru/html/2018/03/26/s_5ab8c998ed64c/img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3284984"/>
            <a:ext cx="288032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73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6" grpId="1"/>
      <p:bldP spid="57347" grpId="0" build="p" animBg="1"/>
      <p:bldP spid="57351" grpId="0" animBg="1"/>
      <p:bldP spid="57352" grpId="0" animBg="1"/>
      <p:bldP spid="57353" grpId="0" animBg="1"/>
      <p:bldP spid="57354" grpId="0" animBg="1"/>
      <p:bldP spid="57355" grpId="0" animBg="1"/>
      <p:bldP spid="57356" grpId="0" animBg="1"/>
      <p:bldP spid="5735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728" y="1052736"/>
            <a:ext cx="6440711" cy="1584176"/>
          </a:xfrm>
          <a:solidFill>
            <a:srgbClr val="0066FF">
              <a:alpha val="18823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ctr" eaLnBrk="1" hangingPunct="1">
              <a:lnSpc>
                <a:spcPct val="160000"/>
              </a:lnSpc>
              <a:buFontTx/>
              <a:buNone/>
            </a:pPr>
            <a:r>
              <a:rPr lang="ru-RU" altLang="ru-RU" b="1" dirty="0" smtClean="0"/>
              <a:t>Решите линейное уравнение:</a:t>
            </a:r>
          </a:p>
          <a:p>
            <a:pPr algn="ctr" eaLnBrk="1" hangingPunct="1">
              <a:lnSpc>
                <a:spcPct val="160000"/>
              </a:lnSpc>
              <a:buFontTx/>
              <a:buNone/>
            </a:pPr>
            <a:r>
              <a:rPr lang="ru-RU" altLang="ru-RU" b="1" dirty="0" smtClean="0"/>
              <a:t>8х+33=-2х-17</a:t>
            </a:r>
          </a:p>
        </p:txBody>
      </p:sp>
      <p:pic>
        <p:nvPicPr>
          <p:cNvPr id="34820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482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28</a:t>
            </a:r>
          </a:p>
        </p:txBody>
      </p:sp>
      <p:sp>
        <p:nvSpPr>
          <p:cNvPr id="5837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837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837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837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837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58380" name="Rectangle 12"/>
          <p:cNvSpPr>
            <a:spLocks noChangeArrowheads="1"/>
          </p:cNvSpPr>
          <p:nvPr/>
        </p:nvSpPr>
        <p:spPr bwMode="auto">
          <a:xfrm>
            <a:off x="4283968" y="314096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8381" name="AutoShape 13"/>
          <p:cNvSpPr>
            <a:spLocks noChangeArrowheads="1"/>
          </p:cNvSpPr>
          <p:nvPr/>
        </p:nvSpPr>
        <p:spPr bwMode="auto">
          <a:xfrm rot="10800000">
            <a:off x="4860032" y="4293096"/>
            <a:ext cx="1571625" cy="917575"/>
          </a:xfrm>
          <a:prstGeom prst="wedgeRectCallout">
            <a:avLst>
              <a:gd name="adj1" fmla="val -2787"/>
              <a:gd name="adj2" fmla="val 101491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5000" b="1" dirty="0" smtClean="0">
                <a:solidFill>
                  <a:srgbClr val="CC0000"/>
                </a:solidFill>
              </a:rPr>
              <a:t>-5</a:t>
            </a:r>
            <a:endParaRPr lang="ru-RU" altLang="ru-RU" sz="5000" b="1" dirty="0">
              <a:solidFill>
                <a:srgbClr val="CC0000"/>
              </a:solidFill>
            </a:endParaRPr>
          </a:p>
        </p:txBody>
      </p:sp>
      <p:sp>
        <p:nvSpPr>
          <p:cNvPr id="34830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838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838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86563" y="4572000"/>
            <a:ext cx="19478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40" name="Picture 24" descr="https://ds04.infourok.ru/uploads/ex/0a85/001812dc-676bfeb6/img2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2780928"/>
            <a:ext cx="3600400" cy="27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583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utoUpdateAnimBg="0"/>
      <p:bldP spid="58371" grpId="0" build="p" animBg="1" autoUpdateAnimBg="0" advAuto="0"/>
      <p:bldP spid="58375" grpId="0" animBg="1" autoUpdateAnimBg="0"/>
      <p:bldP spid="58376" grpId="0" animBg="1" autoUpdateAnimBg="0"/>
      <p:bldP spid="58377" grpId="0" animBg="1" autoUpdateAnimBg="0"/>
      <p:bldP spid="58378" grpId="0" animBg="1" autoUpdateAnimBg="0"/>
      <p:bldP spid="58379" grpId="0" animBg="1" autoUpdateAnimBg="0"/>
      <p:bldP spid="58380" grpId="0" animBg="1" autoUpdateAnimBg="0"/>
      <p:bldP spid="58381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728" y="1196752"/>
            <a:ext cx="6215062" cy="2287142"/>
          </a:xfrm>
          <a:solidFill>
            <a:srgbClr val="0066FF">
              <a:alpha val="18823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algn="just" eaLnBrk="1" hangingPunct="1">
              <a:lnSpc>
                <a:spcPct val="170000"/>
              </a:lnSpc>
              <a:buFontTx/>
              <a:buNone/>
            </a:pPr>
            <a:r>
              <a:rPr lang="ru-RU" altLang="ru-RU" sz="3000" b="1" dirty="0" smtClean="0"/>
              <a:t>Что такое наибольшая из степеней одночленов, входящих в многочлен?</a:t>
            </a:r>
          </a:p>
        </p:txBody>
      </p:sp>
      <p:pic>
        <p:nvPicPr>
          <p:cNvPr id="35843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5845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32</a:t>
            </a:r>
          </a:p>
        </p:txBody>
      </p:sp>
      <p:sp>
        <p:nvSpPr>
          <p:cNvPr id="5939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940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94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94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94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59404" name="Rectangle 12"/>
          <p:cNvSpPr>
            <a:spLocks noChangeArrowheads="1"/>
          </p:cNvSpPr>
          <p:nvPr/>
        </p:nvSpPr>
        <p:spPr bwMode="auto">
          <a:xfrm>
            <a:off x="4427984" y="3789040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9405" name="AutoShape 13"/>
          <p:cNvSpPr>
            <a:spLocks noChangeArrowheads="1"/>
          </p:cNvSpPr>
          <p:nvPr/>
        </p:nvSpPr>
        <p:spPr bwMode="auto">
          <a:xfrm rot="10800000">
            <a:off x="5364086" y="4869160"/>
            <a:ext cx="3311525" cy="1224136"/>
          </a:xfrm>
          <a:prstGeom prst="wedgeRectCallout">
            <a:avLst>
              <a:gd name="adj1" fmla="val 2527"/>
              <a:gd name="adj2" fmla="val 84424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4000" b="1" dirty="0" smtClean="0">
                <a:solidFill>
                  <a:srgbClr val="CC0000"/>
                </a:solidFill>
              </a:rPr>
              <a:t>Степень многочлена</a:t>
            </a:r>
            <a:endParaRPr lang="ru-RU" altLang="ru-RU" sz="4000" b="1" dirty="0">
              <a:solidFill>
                <a:srgbClr val="CC0000"/>
              </a:solidFill>
            </a:endParaRPr>
          </a:p>
        </p:txBody>
      </p:sp>
      <p:sp>
        <p:nvSpPr>
          <p:cNvPr id="35853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941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941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642938" y="2143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3600" b="1" i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ВНИМАНИЕ !  ВОПРОС</a:t>
            </a:r>
          </a:p>
        </p:txBody>
      </p:sp>
      <p:pic>
        <p:nvPicPr>
          <p:cNvPr id="18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35896" y="4221088"/>
            <a:ext cx="1643062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/>
          <p:cNvPicPr/>
          <p:nvPr/>
        </p:nvPicPr>
        <p:blipFill>
          <a:blip r:embed="rId8" cstate="email">
            <a:lum bright="-30000" contrast="40000"/>
          </a:blip>
          <a:srcRect/>
          <a:stretch>
            <a:fillRect/>
          </a:stretch>
        </p:blipFill>
        <p:spPr bwMode="auto">
          <a:xfrm>
            <a:off x="179512" y="3717032"/>
            <a:ext cx="3470910" cy="1508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593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animBg="1" autoUpdateAnimBg="0" advAuto="0"/>
      <p:bldP spid="59399" grpId="0" animBg="1" autoUpdateAnimBg="0"/>
      <p:bldP spid="59400" grpId="0" animBg="1" autoUpdateAnimBg="0"/>
      <p:bldP spid="59401" grpId="0" animBg="1" autoUpdateAnimBg="0"/>
      <p:bldP spid="59402" grpId="0" animBg="1" autoUpdateAnimBg="0"/>
      <p:bldP spid="59403" grpId="0" animBg="1" autoUpdateAnimBg="0"/>
      <p:bldP spid="59404" grpId="0" animBg="1" autoUpdateAnimBg="0"/>
      <p:bldP spid="59405" grpId="0" animBg="1" autoUpdateAnimBg="0"/>
      <p:bldP spid="20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309" name="AutoShape 13"/>
          <p:cNvSpPr>
            <a:spLocks noChangeArrowheads="1"/>
          </p:cNvSpPr>
          <p:nvPr/>
        </p:nvSpPr>
        <p:spPr bwMode="auto">
          <a:xfrm rot="10800000">
            <a:off x="755576" y="4941166"/>
            <a:ext cx="7607746" cy="504057"/>
          </a:xfrm>
          <a:prstGeom prst="wedgeRectCallout">
            <a:avLst>
              <a:gd name="adj1" fmla="val -34997"/>
              <a:gd name="adj2" fmla="val 468451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endParaRPr lang="ru-RU" altLang="ru-RU" sz="4000" b="1" dirty="0">
              <a:solidFill>
                <a:srgbClr val="FF0000"/>
              </a:solidFill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1681" y="980728"/>
            <a:ext cx="4896544" cy="3600400"/>
          </a:xfrm>
          <a:solidFill>
            <a:srgbClr val="0066FF">
              <a:alpha val="18823"/>
            </a:srgbClr>
          </a:solidFill>
          <a:ln w="57150" cmpd="thickThin">
            <a:solidFill>
              <a:srgbClr val="0000FF"/>
            </a:solidFill>
          </a:ln>
        </p:spPr>
        <p:txBody>
          <a:bodyPr/>
          <a:lstStyle/>
          <a:p>
            <a:pPr lvl="1" algn="ctr" eaLnBrk="1" hangingPunct="1">
              <a:lnSpc>
                <a:spcPct val="110000"/>
              </a:lnSpc>
              <a:buFontTx/>
              <a:buNone/>
            </a:pPr>
            <a:endParaRPr lang="ru-RU" altLang="ru-RU" sz="2600" b="1" dirty="0" smtClean="0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pic>
        <p:nvPicPr>
          <p:cNvPr id="36868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6870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12</a:t>
            </a:r>
          </a:p>
        </p:txBody>
      </p:sp>
      <p:sp>
        <p:nvSpPr>
          <p:cNvPr id="553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530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530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530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53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55308" name="Rectangle 12"/>
          <p:cNvSpPr>
            <a:spLocks noChangeArrowheads="1"/>
          </p:cNvSpPr>
          <p:nvPr/>
        </p:nvSpPr>
        <p:spPr bwMode="auto">
          <a:xfrm>
            <a:off x="6660232" y="1628800"/>
            <a:ext cx="2483768" cy="1080120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000" b="1" dirty="0">
                <a:solidFill>
                  <a:srgbClr val="660033"/>
                </a:solidFill>
              </a:rPr>
              <a:t>Правильный </a:t>
            </a:r>
            <a:endParaRPr lang="ru-RU" altLang="ru-RU" sz="3000" b="1" dirty="0" smtClean="0">
              <a:solidFill>
                <a:srgbClr val="660033"/>
              </a:solidFill>
            </a:endParaRPr>
          </a:p>
          <a:p>
            <a:pPr algn="ctr" eaLnBrk="1" hangingPunct="1"/>
            <a:r>
              <a:rPr lang="ru-RU" altLang="ru-RU" sz="3000" b="1" dirty="0" smtClean="0">
                <a:solidFill>
                  <a:srgbClr val="660033"/>
                </a:solidFill>
              </a:rPr>
              <a:t>ответ</a:t>
            </a:r>
            <a:endParaRPr lang="ru-RU" altLang="ru-RU" sz="3000" b="1" dirty="0">
              <a:solidFill>
                <a:srgbClr val="660033"/>
              </a:solidFill>
            </a:endParaRPr>
          </a:p>
        </p:txBody>
      </p:sp>
      <p:sp>
        <p:nvSpPr>
          <p:cNvPr id="36878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531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531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sp>
        <p:nvSpPr>
          <p:cNvPr id="36885" name="Rectangle 25"/>
          <p:cNvSpPr>
            <a:spLocks noChangeArrowheads="1"/>
          </p:cNvSpPr>
          <p:nvPr/>
        </p:nvSpPr>
        <p:spPr bwMode="auto">
          <a:xfrm>
            <a:off x="0" y="299085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1" hangingPunct="1"/>
            <a:endParaRPr lang="ru-RU" altLang="ru-RU"/>
          </a:p>
        </p:txBody>
      </p:sp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96137" y="2996952"/>
            <a:ext cx="1947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ds04.infourok.ru/uploads/ex/0c50/0016efaf-e5fcfeca/img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691680" y="980728"/>
            <a:ext cx="489585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6888" name="Picture 24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5013175"/>
            <a:ext cx="7416824" cy="360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552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9" grpId="0" animBg="1" autoUpdateAnimBg="0"/>
      <p:bldP spid="55299" grpId="0" build="p" animBg="1" autoUpdateAnimBg="0" advAuto="0"/>
      <p:bldP spid="55298" grpId="0" autoUpdateAnimBg="0"/>
      <p:bldP spid="55303" grpId="0" animBg="1" autoUpdateAnimBg="0"/>
      <p:bldP spid="55304" grpId="0" animBg="1" autoUpdateAnimBg="0"/>
      <p:bldP spid="55305" grpId="0" animBg="1" autoUpdateAnimBg="0"/>
      <p:bldP spid="55306" grpId="0" animBg="1" autoUpdateAnimBg="0"/>
      <p:bldP spid="55307" grpId="0" animBg="1" autoUpdateAnimBg="0"/>
      <p:bldP spid="55308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50" y="1071563"/>
            <a:ext cx="6780213" cy="1853381"/>
          </a:xfrm>
          <a:solidFill>
            <a:srgbClr val="00CC00">
              <a:alpha val="18823"/>
            </a:srgbClr>
          </a:solidFill>
          <a:ln w="57150" cmpd="thickThin">
            <a:solidFill>
              <a:srgbClr val="00CC00"/>
            </a:solidFill>
          </a:ln>
        </p:spPr>
        <p:txBody>
          <a:bodyPr/>
          <a:lstStyle/>
          <a:p>
            <a:pPr marL="360363" indent="-360363">
              <a:buFontTx/>
              <a:buNone/>
            </a:pPr>
            <a:r>
              <a:rPr lang="ru-RU" altLang="ru-RU" sz="2800" b="1" dirty="0" smtClean="0"/>
              <a:t>При сложении многочленов учитывается правило: если перед скобками стоит знак плюс, то… (продолжите фразу)</a:t>
            </a:r>
          </a:p>
        </p:txBody>
      </p:sp>
      <p:sp useBgFill="1">
        <p:nvSpPr>
          <p:cNvPr id="54284" name="Rectangle 12"/>
          <p:cNvSpPr>
            <a:spLocks noChangeArrowheads="1"/>
          </p:cNvSpPr>
          <p:nvPr/>
        </p:nvSpPr>
        <p:spPr bwMode="auto">
          <a:xfrm>
            <a:off x="4283968" y="3212976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4285" name="AutoShape 13"/>
          <p:cNvSpPr>
            <a:spLocks noChangeArrowheads="1"/>
          </p:cNvSpPr>
          <p:nvPr/>
        </p:nvSpPr>
        <p:spPr bwMode="auto">
          <a:xfrm rot="10800000">
            <a:off x="3563885" y="4077069"/>
            <a:ext cx="5184577" cy="1080122"/>
          </a:xfrm>
          <a:prstGeom prst="wedgeRectCallout">
            <a:avLst>
              <a:gd name="adj1" fmla="val -5278"/>
              <a:gd name="adj2" fmla="val 71829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80000"/>
              </a:lnSpc>
            </a:pPr>
            <a:r>
              <a:rPr lang="ru-RU" altLang="ru-RU" sz="2000" b="1" dirty="0" smtClean="0">
                <a:solidFill>
                  <a:srgbClr val="CC0000"/>
                </a:solidFill>
              </a:rPr>
              <a:t>Скобки опускаем и знаки в скобках НЕ меняем (сохраняются)</a:t>
            </a:r>
            <a:endParaRPr lang="ru-RU" altLang="ru-RU" sz="2000" b="1" dirty="0">
              <a:solidFill>
                <a:srgbClr val="CC0000"/>
              </a:solidFill>
            </a:endParaRPr>
          </a:p>
        </p:txBody>
      </p:sp>
      <p:sp>
        <p:nvSpPr>
          <p:cNvPr id="37894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4291" name="Rectangle 1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429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grpSp>
        <p:nvGrpSpPr>
          <p:cNvPr id="37902" name="Группа 22"/>
          <p:cNvGrpSpPr>
            <a:grpSpLocks/>
          </p:cNvGrpSpPr>
          <p:nvPr/>
        </p:nvGrpSpPr>
        <p:grpSpPr bwMode="auto">
          <a:xfrm>
            <a:off x="214313" y="285750"/>
            <a:ext cx="1368425" cy="1368425"/>
            <a:chOff x="5072066" y="2571744"/>
            <a:chExt cx="1368425" cy="1368425"/>
          </a:xfrm>
        </p:grpSpPr>
        <p:pic>
          <p:nvPicPr>
            <p:cNvPr id="37909" name="Picture 4" descr="J0189255"/>
            <p:cNvPicPr>
              <a:picLocks noChangeAspect="1" noChangeArrowheads="1" noCrop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072066" y="2571744"/>
              <a:ext cx="1368425" cy="136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10" name="AutoShape 5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5216528" y="2716206"/>
              <a:ext cx="1042988" cy="1042988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00"/>
                </a:gs>
              </a:gsLst>
              <a:path path="rect">
                <a:fillToRect l="50000" t="50000" r="50000" b="50000"/>
              </a:path>
            </a:gra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ru-RU" altLang="ru-RU"/>
            </a:p>
          </p:txBody>
        </p:sp>
        <p:sp>
          <p:nvSpPr>
            <p:cNvPr id="37911" name="WordArt 6" descr="Орех"/>
            <p:cNvSpPr>
              <a:spLocks noChangeArrowheads="1" noChangeShapeType="1" noTextEdit="1"/>
            </p:cNvSpPr>
            <p:nvPr/>
          </p:nvSpPr>
          <p:spPr bwMode="auto">
            <a:xfrm>
              <a:off x="5432428" y="2932106"/>
              <a:ext cx="576263" cy="5762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400" b="1" kern="10"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atin typeface="Book Antiqua"/>
                </a:rPr>
                <a:t>14</a:t>
              </a:r>
            </a:p>
          </p:txBody>
        </p:sp>
      </p:grpSp>
      <p:pic>
        <p:nvPicPr>
          <p:cNvPr id="24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20072" y="4941168"/>
            <a:ext cx="1947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1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2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3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pic>
        <p:nvPicPr>
          <p:cNvPr id="37913" name="Picture 25" descr="https://fsd.multiurok.ru/html/2018/03/26/s_5ab8c998ed64c/img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3068960"/>
            <a:ext cx="3096344" cy="2322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  <p:bldP spid="54275" grpId="0" build="p" animBg="1" autoUpdateAnimBg="0" advAuto="0"/>
      <p:bldP spid="54284" grpId="0" animBg="1" autoUpdateAnimBg="0"/>
      <p:bldP spid="54285" grpId="0" animBg="1" autoUpdateAnimBg="0"/>
      <p:bldP spid="20" grpId="0" animBg="1" autoUpdateAnimBg="0"/>
      <p:bldP spid="21" grpId="0" animBg="1" autoUpdateAnimBg="0"/>
      <p:bldP spid="22" grpId="0" animBg="1" autoUpdateAnimBg="0"/>
      <p:bldP spid="23" grpId="0" animBg="1" autoUpdateAnimBg="0"/>
      <p:bldP spid="25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0" name="WordArt 6"/>
          <p:cNvSpPr>
            <a:spLocks noChangeArrowheads="1" noChangeShapeType="1" noTextEdit="1"/>
          </p:cNvSpPr>
          <p:nvPr/>
        </p:nvSpPr>
        <p:spPr bwMode="auto">
          <a:xfrm>
            <a:off x="1857375" y="500063"/>
            <a:ext cx="698341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Не повезло</a:t>
            </a:r>
            <a:r>
              <a:rPr lang="ru-RU" sz="3600" b="1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! </a:t>
            </a:r>
          </a:p>
          <a:p>
            <a:pPr algn="ctr"/>
            <a:r>
              <a:rPr lang="ru-RU" sz="3600" b="1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ru-RU" sz="3600" b="1" i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Минус </a:t>
            </a:r>
            <a:r>
              <a:rPr lang="ru-RU" sz="3600" b="1" i="1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6699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10 баллов!</a:t>
            </a:r>
          </a:p>
        </p:txBody>
      </p:sp>
      <p:sp>
        <p:nvSpPr>
          <p:cNvPr id="38916" name="AutoShape 8" descr="Букет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929188" y="4786313"/>
            <a:ext cx="3455987" cy="1152525"/>
          </a:xfrm>
          <a:prstGeom prst="notchedRightArrow">
            <a:avLst>
              <a:gd name="adj1" fmla="val 66954"/>
              <a:gd name="adj2" fmla="val 78311"/>
            </a:avLst>
          </a:prstGeom>
          <a:blipFill dpi="0" rotWithShape="1">
            <a:blip r:embed="rId4" cstate="email"/>
            <a:srcRect/>
            <a:tile tx="0" ty="0" sx="100000" sy="100000" flip="none" algn="tl"/>
          </a:blipFill>
          <a:ln w="76200" cmpd="tri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</a:rPr>
              <a:t>     ПЕРЕХОД ХОДА</a:t>
            </a:r>
          </a:p>
        </p:txBody>
      </p:sp>
      <p:sp>
        <p:nvSpPr>
          <p:cNvPr id="38917" name="WordArt 9"/>
          <p:cNvSpPr>
            <a:spLocks noChangeArrowheads="1" noChangeShapeType="1" noTextEdit="1"/>
          </p:cNvSpPr>
          <p:nvPr/>
        </p:nvSpPr>
        <p:spPr bwMode="auto">
          <a:xfrm>
            <a:off x="1000125" y="2786063"/>
            <a:ext cx="3548063" cy="30305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71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Увы!!!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grpSp>
        <p:nvGrpSpPr>
          <p:cNvPr id="38918" name="Группа 10"/>
          <p:cNvGrpSpPr>
            <a:grpSpLocks/>
          </p:cNvGrpSpPr>
          <p:nvPr/>
        </p:nvGrpSpPr>
        <p:grpSpPr bwMode="auto">
          <a:xfrm>
            <a:off x="357188" y="500063"/>
            <a:ext cx="1368425" cy="1368425"/>
            <a:chOff x="4568828" y="2354258"/>
            <a:chExt cx="1368425" cy="1368425"/>
          </a:xfrm>
        </p:grpSpPr>
        <p:pic>
          <p:nvPicPr>
            <p:cNvPr id="38919" name="Picture 4" descr="J0189255"/>
            <p:cNvPicPr>
              <a:picLocks noChangeAspect="1" noChangeArrowheads="1" noCrop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568828" y="2354258"/>
              <a:ext cx="1368425" cy="136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0" name="AutoShape 5">
              <a:hlinkClick r:id="rId3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4713290" y="2498720"/>
              <a:ext cx="1042988" cy="1042988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ru-RU" altLang="ru-RU"/>
            </a:p>
          </p:txBody>
        </p:sp>
        <p:sp>
          <p:nvSpPr>
            <p:cNvPr id="38921" name="WordArt 6" descr="Орех"/>
            <p:cNvSpPr>
              <a:spLocks noChangeArrowheads="1" noChangeShapeType="1" noTextEdit="1"/>
            </p:cNvSpPr>
            <p:nvPr/>
          </p:nvSpPr>
          <p:spPr bwMode="auto">
            <a:xfrm>
              <a:off x="4929190" y="2714620"/>
              <a:ext cx="576263" cy="5762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400" b="1" kern="10"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atin typeface="Book Antiqua"/>
                </a:rPr>
                <a:t>15</a:t>
              </a:r>
            </a:p>
          </p:txBody>
        </p:sp>
      </p:grpSp>
      <p:pic>
        <p:nvPicPr>
          <p:cNvPr id="10" name="Рисунок 9" descr="анимация-11 грусть плохо.gif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148064" y="2348880"/>
            <a:ext cx="2215892" cy="218961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 animBg="1"/>
      <p:bldP spid="67590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052736"/>
            <a:ext cx="4824535" cy="1944216"/>
          </a:xfrm>
          <a:solidFill>
            <a:srgbClr val="FFFF00">
              <a:alpha val="18823"/>
            </a:srgbClr>
          </a:solidFill>
          <a:ln w="57150" cmpd="thickThin">
            <a:solidFill>
              <a:srgbClr val="FFFF00"/>
            </a:solidFill>
          </a:ln>
        </p:spPr>
        <p:txBody>
          <a:bodyPr/>
          <a:lstStyle/>
          <a:p>
            <a:pPr marL="360363" indent="-360363">
              <a:buFontTx/>
              <a:buNone/>
            </a:pPr>
            <a:r>
              <a:rPr lang="ru-RU" altLang="ru-RU" sz="3000" b="1" dirty="0" smtClean="0"/>
              <a:t>Как называется число, которое превращает уравнение в верное числовое равенство?</a:t>
            </a:r>
          </a:p>
        </p:txBody>
      </p:sp>
      <p:sp useBgFill="1">
        <p:nvSpPr>
          <p:cNvPr id="54284" name="Rectangle 12"/>
          <p:cNvSpPr>
            <a:spLocks noChangeArrowheads="1"/>
          </p:cNvSpPr>
          <p:nvPr/>
        </p:nvSpPr>
        <p:spPr bwMode="auto">
          <a:xfrm>
            <a:off x="4283968" y="328498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54285" name="AutoShape 13"/>
          <p:cNvSpPr>
            <a:spLocks noChangeArrowheads="1"/>
          </p:cNvSpPr>
          <p:nvPr/>
        </p:nvSpPr>
        <p:spPr bwMode="auto">
          <a:xfrm rot="10800000">
            <a:off x="4283966" y="4293092"/>
            <a:ext cx="4320481" cy="1071563"/>
          </a:xfrm>
          <a:prstGeom prst="wedgeRectCallout">
            <a:avLst>
              <a:gd name="adj1" fmla="val 1634"/>
              <a:gd name="adj2" fmla="val 81269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180000"/>
              </a:lnSpc>
            </a:pPr>
            <a:r>
              <a:rPr lang="ru-RU" altLang="ru-RU" sz="3200" b="1" dirty="0" smtClean="0">
                <a:solidFill>
                  <a:srgbClr val="CC0000"/>
                </a:solidFill>
              </a:rPr>
              <a:t>Корень уравнения</a:t>
            </a:r>
            <a:endParaRPr lang="ru-RU" altLang="ru-RU" sz="3200" b="1" dirty="0">
              <a:solidFill>
                <a:srgbClr val="CC0000"/>
              </a:solidFill>
            </a:endParaRPr>
          </a:p>
        </p:txBody>
      </p:sp>
      <p:sp>
        <p:nvSpPr>
          <p:cNvPr id="39942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4291" name="Rectangle 1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5429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grpSp>
        <p:nvGrpSpPr>
          <p:cNvPr id="39950" name="Группа 20"/>
          <p:cNvGrpSpPr>
            <a:grpSpLocks/>
          </p:cNvGrpSpPr>
          <p:nvPr/>
        </p:nvGrpSpPr>
        <p:grpSpPr bwMode="auto">
          <a:xfrm>
            <a:off x="357188" y="357188"/>
            <a:ext cx="1368425" cy="1368425"/>
            <a:chOff x="6357950" y="2571744"/>
            <a:chExt cx="1368425" cy="1368425"/>
          </a:xfrm>
        </p:grpSpPr>
        <p:pic>
          <p:nvPicPr>
            <p:cNvPr id="39957" name="Picture 5" descr="J0189255"/>
            <p:cNvPicPr>
              <a:picLocks noChangeAspect="1" noChangeArrowheads="1" noCrop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357950" y="2571744"/>
              <a:ext cx="1368425" cy="136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58" name="AutoShape 6">
              <a:hlinkClick r:id="rId4" action="ppaction://hlinksldjump" highlightClick="1"/>
            </p:cNvPr>
            <p:cNvSpPr>
              <a:spLocks noChangeArrowheads="1"/>
            </p:cNvSpPr>
            <p:nvPr/>
          </p:nvSpPr>
          <p:spPr bwMode="auto">
            <a:xfrm>
              <a:off x="6502412" y="2716206"/>
              <a:ext cx="1042988" cy="1042988"/>
            </a:xfrm>
            <a:prstGeom prst="actionButtonBlank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ru-RU" altLang="ru-RU"/>
            </a:p>
          </p:txBody>
        </p:sp>
        <p:sp>
          <p:nvSpPr>
            <p:cNvPr id="39959" name="WordArt 7" descr="Орех"/>
            <p:cNvSpPr>
              <a:spLocks noChangeArrowheads="1" noChangeShapeType="1" noTextEdit="1"/>
            </p:cNvSpPr>
            <p:nvPr/>
          </p:nvSpPr>
          <p:spPr bwMode="auto">
            <a:xfrm>
              <a:off x="6786578" y="2857496"/>
              <a:ext cx="571504" cy="7858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400" b="1" kern="10">
                  <a:ln w="25400">
                    <a:solidFill>
                      <a:srgbClr val="000000"/>
                    </a:solidFill>
                    <a:round/>
                    <a:headEnd/>
                    <a:tailEnd/>
                  </a:ln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atin typeface="Book Antiqua"/>
                </a:rPr>
                <a:t>33</a:t>
              </a:r>
            </a:p>
          </p:txBody>
        </p:sp>
      </p:grpSp>
      <p:pic>
        <p:nvPicPr>
          <p:cNvPr id="22" name="Picture 5" descr="MCj0428071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8144" y="5013176"/>
            <a:ext cx="17145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1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pic>
        <p:nvPicPr>
          <p:cNvPr id="26" name="Рисунок 25" descr="http://900igr.net/up/datas/127616/003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3284984"/>
            <a:ext cx="3528391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542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4" grpId="1"/>
      <p:bldP spid="54275" grpId="0" build="p" animBg="1"/>
      <p:bldP spid="54284" grpId="0" animBg="1"/>
      <p:bldP spid="54285" grpId="0" animBg="1"/>
      <p:bldP spid="20" grpId="0" animBg="1"/>
      <p:bldP spid="21" grpId="0" animBg="1"/>
      <p:bldP spid="23" grpId="0" animBg="1"/>
      <p:bldP spid="24" grpId="0" animBg="1"/>
      <p:bldP spid="2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2743876"/>
            <a:ext cx="4387162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Благодарим</a:t>
            </a:r>
          </a:p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участие!</a:t>
            </a:r>
          </a:p>
          <a:p>
            <a:pPr algn="ctr" eaLnBrk="1" hangingPunct="1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Удачи!</a:t>
            </a:r>
          </a:p>
        </p:txBody>
      </p:sp>
      <p:sp>
        <p:nvSpPr>
          <p:cNvPr id="40963" name="WordArt 19"/>
          <p:cNvSpPr>
            <a:spLocks noChangeArrowheads="1" noChangeShapeType="1" noTextEdit="1"/>
          </p:cNvSpPr>
          <p:nvPr/>
        </p:nvSpPr>
        <p:spPr bwMode="auto">
          <a:xfrm>
            <a:off x="1258888" y="1341438"/>
            <a:ext cx="6858000" cy="32813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До новых встреч!!!</a:t>
            </a:r>
          </a:p>
        </p:txBody>
      </p:sp>
      <p:sp>
        <p:nvSpPr>
          <p:cNvPr id="40964" name="Управляющая кнопка: домой 2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7451725" y="5589588"/>
            <a:ext cx="1008063" cy="719137"/>
          </a:xfrm>
          <a:prstGeom prst="actionButtonHom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7744" y="980728"/>
            <a:ext cx="6357937" cy="1421333"/>
          </a:xfrm>
          <a:solidFill>
            <a:srgbClr val="FFFF00">
              <a:alpha val="34117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ru-RU" sz="2600" b="1" dirty="0" smtClean="0">
                <a:latin typeface="+mj-lt"/>
              </a:rPr>
              <a:t> Что такое расстояние в единичных отрезках от числа до начала координат?</a:t>
            </a:r>
            <a:endParaRPr lang="ru-RU" sz="2600" b="1" dirty="0" smtClean="0">
              <a:solidFill>
                <a:srgbClr val="000099"/>
              </a:solidFill>
              <a:latin typeface="+mj-lt"/>
            </a:endParaRPr>
          </a:p>
        </p:txBody>
      </p:sp>
      <p:pic>
        <p:nvPicPr>
          <p:cNvPr id="5123" name="Picture 5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5125" name="WordArt 7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</a:t>
            </a:r>
          </a:p>
        </p:txBody>
      </p:sp>
      <p:sp>
        <p:nvSpPr>
          <p:cNvPr id="266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66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66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663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663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26639" name="Rectangle 15"/>
          <p:cNvSpPr>
            <a:spLocks noChangeArrowheads="1"/>
          </p:cNvSpPr>
          <p:nvPr/>
        </p:nvSpPr>
        <p:spPr bwMode="auto">
          <a:xfrm>
            <a:off x="4427984" y="2852936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26640" name="AutoShape 16"/>
          <p:cNvSpPr>
            <a:spLocks noChangeArrowheads="1"/>
          </p:cNvSpPr>
          <p:nvPr/>
        </p:nvSpPr>
        <p:spPr bwMode="auto">
          <a:xfrm rot="10800000">
            <a:off x="4788023" y="3861047"/>
            <a:ext cx="3495675" cy="1368152"/>
          </a:xfrm>
          <a:prstGeom prst="wedgeRectCallout">
            <a:avLst>
              <a:gd name="adj1" fmla="val 2967"/>
              <a:gd name="adj2" fmla="val 75973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4400" b="1" dirty="0" smtClean="0">
                <a:solidFill>
                  <a:srgbClr val="CC0000"/>
                </a:solidFill>
              </a:rPr>
              <a:t>Модуль числа</a:t>
            </a:r>
            <a:endParaRPr lang="ru-RU" altLang="ru-RU" sz="4400" b="1" dirty="0">
              <a:solidFill>
                <a:srgbClr val="CC0000"/>
              </a:solidFill>
            </a:endParaRPr>
          </a:p>
        </p:txBody>
      </p:sp>
      <p:sp>
        <p:nvSpPr>
          <p:cNvPr id="5133" name="Rectangle 20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6646" name="Rectangle 2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2664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251520" y="1844824"/>
            <a:ext cx="1781175" cy="1152525"/>
            <a:chOff x="5715000" y="4572008"/>
            <a:chExt cx="2424113" cy="1438267"/>
          </a:xfrm>
        </p:grpSpPr>
        <p:grpSp>
          <p:nvGrpSpPr>
            <p:cNvPr id="5144" name="Группа 21"/>
            <p:cNvGrpSpPr>
              <a:grpSpLocks/>
            </p:cNvGrpSpPr>
            <p:nvPr/>
          </p:nvGrpSpPr>
          <p:grpSpPr bwMode="auto">
            <a:xfrm>
              <a:off x="5715000" y="4643438"/>
              <a:ext cx="2424113" cy="1366837"/>
              <a:chOff x="5715008" y="4643446"/>
              <a:chExt cx="2424507" cy="1366753"/>
            </a:xfrm>
          </p:grpSpPr>
          <p:pic>
            <p:nvPicPr>
              <p:cNvPr id="5146" name="Picture 11" descr="C:\Users\drosha\AppData\Local\Microsoft\Windows\Temporary Internet Files\Content.IE5\5QGUHMVD\MCj04343890000[1].wmf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5715008" y="4643446"/>
                <a:ext cx="843943" cy="1330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147" name="Picture 3" descr="C:\Users\drosha\AppData\Local\Microsoft\Windows\Temporary Internet Files\Content.IE5\1VUT7NH3\MCj04404240000[1].wmf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7000892" y="5072074"/>
                <a:ext cx="1138623" cy="938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Стрелка вправо 20"/>
              <p:cNvSpPr/>
              <p:nvPr/>
            </p:nvSpPr>
            <p:spPr>
              <a:xfrm>
                <a:off x="6715495" y="5071223"/>
                <a:ext cx="356546" cy="35855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300"/>
              </a:p>
            </p:txBody>
          </p:sp>
        </p:grpSp>
        <p:sp>
          <p:nvSpPr>
            <p:cNvPr id="22" name="Прямоугольник 21"/>
            <p:cNvSpPr/>
            <p:nvPr/>
          </p:nvSpPr>
          <p:spPr>
            <a:xfrm>
              <a:off x="5857884" y="4572008"/>
              <a:ext cx="446806" cy="7078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lang="ru-RU" sz="4000" b="1" dirty="0">
                  <a:ln/>
                  <a:solidFill>
                    <a:srgbClr val="0070C0"/>
                  </a:solidFill>
                </a:rPr>
                <a:t>?</a:t>
              </a:r>
            </a:p>
          </p:txBody>
        </p:sp>
      </p:grp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64293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3600" b="1" i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ВНИМАНИЕ !  ВОПРОС</a:t>
            </a:r>
          </a:p>
        </p:txBody>
      </p:sp>
      <p:pic>
        <p:nvPicPr>
          <p:cNvPr id="24" name="Picture 5" descr="MCj04280710000[1]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215063" y="5214938"/>
            <a:ext cx="1558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9" name="Picture 29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95536" y="3284984"/>
            <a:ext cx="3528392" cy="20094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nimBg="1" autoUpdateAnimBg="0" advAuto="0"/>
      <p:bldP spid="26633" grpId="0" animBg="1" autoUpdateAnimBg="0"/>
      <p:bldP spid="26634" grpId="0" animBg="1" autoUpdateAnimBg="0"/>
      <p:bldP spid="26635" grpId="0" animBg="1" autoUpdateAnimBg="0"/>
      <p:bldP spid="26636" grpId="0" animBg="1" autoUpdateAnimBg="0"/>
      <p:bldP spid="26637" grpId="0" animBg="1" autoUpdateAnimBg="0"/>
      <p:bldP spid="26639" grpId="0" animBg="1" autoUpdateAnimBg="0"/>
      <p:bldP spid="26640" grpId="0" animBg="1" autoUpdateAnimBg="0"/>
      <p:bldP spid="26" grpId="0"/>
      <p:bldP spid="2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23728" y="1268760"/>
            <a:ext cx="6357938" cy="1357312"/>
          </a:xfrm>
          <a:solidFill>
            <a:srgbClr val="FFFF00">
              <a:alpha val="34117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just" eaLnBrk="1" hangingPunct="1">
              <a:lnSpc>
                <a:spcPct val="80000"/>
              </a:lnSpc>
              <a:spcBef>
                <a:spcPct val="50000"/>
              </a:spcBef>
              <a:buFontTx/>
              <a:buNone/>
              <a:defRPr/>
            </a:pPr>
            <a:r>
              <a:rPr lang="ru-RU" sz="2800" b="1" dirty="0" smtClean="0">
                <a:latin typeface="+mj-lt"/>
              </a:rPr>
              <a:t>Как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алгебре </a:t>
            </a:r>
            <a:r>
              <a:rPr lang="ru-RU" sz="2800" b="1" dirty="0" smtClean="0">
                <a:latin typeface="+mj-lt"/>
              </a:rPr>
              <a:t>называется выражение, которое содержит числа, знаки арифметических действий, скобки?</a:t>
            </a:r>
          </a:p>
        </p:txBody>
      </p:sp>
      <p:pic>
        <p:nvPicPr>
          <p:cNvPr id="6147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6149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5</a:t>
            </a:r>
          </a:p>
        </p:txBody>
      </p:sp>
      <p:sp>
        <p:nvSpPr>
          <p:cNvPr id="29703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9704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9705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970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9707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716016" y="292494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076056" y="4005064"/>
            <a:ext cx="3709988" cy="1008112"/>
          </a:xfrm>
          <a:prstGeom prst="wedgeRectCallout">
            <a:avLst>
              <a:gd name="adj1" fmla="val -1313"/>
              <a:gd name="adj2" fmla="val 93442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3000" b="1" dirty="0" smtClean="0">
                <a:solidFill>
                  <a:srgbClr val="CC0000"/>
                </a:solidFill>
              </a:rPr>
              <a:t>Числовое выражение</a:t>
            </a:r>
            <a:endParaRPr lang="ru-RU" altLang="ru-RU" sz="3000" b="1" dirty="0">
              <a:solidFill>
                <a:srgbClr val="CC0000"/>
              </a:solidFill>
            </a:endParaRPr>
          </a:p>
        </p:txBody>
      </p:sp>
      <p:sp>
        <p:nvSpPr>
          <p:cNvPr id="6157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29715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29717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8213" name="Picture 24" descr="18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3275856" y="3212976"/>
            <a:ext cx="1327150" cy="1860550"/>
          </a:xfrm>
        </p:spPr>
      </p:pic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642938" y="2143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3600" b="1" i="1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ВНИМАНИЕ !  ВОПРОС</a:t>
            </a:r>
          </a:p>
        </p:txBody>
      </p:sp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72188" y="4786313"/>
            <a:ext cx="19478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1520" y="2780928"/>
            <a:ext cx="29853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 autoUpdateAnimBg="0" advAuto="0"/>
      <p:bldP spid="29703" grpId="0" animBg="1" autoUpdateAnimBg="0"/>
      <p:bldP spid="29704" grpId="0" animBg="1" autoUpdateAnimBg="0"/>
      <p:bldP spid="29705" grpId="0" animBg="1" autoUpdateAnimBg="0"/>
      <p:bldP spid="29706" grpId="0" animBg="1" autoUpdateAnimBg="0"/>
      <p:bldP spid="29707" grpId="0" animBg="1" autoUpdateAnimBg="0"/>
      <p:bldP spid="29708" grpId="0" animBg="1" autoUpdateAnimBg="0"/>
      <p:bldP spid="29709" grpId="0" animBg="1" autoUpdateAnimBg="0"/>
      <p:bldP spid="21" grpId="0"/>
      <p:bldP spid="2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4625" y="1071563"/>
            <a:ext cx="5715000" cy="989285"/>
          </a:xfrm>
          <a:solidFill>
            <a:srgbClr val="FFFF00">
              <a:alpha val="34117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ru-RU" sz="2800" b="1" dirty="0" smtClean="0">
                <a:latin typeface="+mj-lt"/>
              </a:rPr>
              <a:t>Назовите самое маленькое натуральное число.</a:t>
            </a:r>
            <a:endParaRPr lang="ru-RU" sz="2800" b="1" dirty="0" smtClean="0">
              <a:solidFill>
                <a:srgbClr val="000099"/>
              </a:solidFill>
              <a:latin typeface="+mj-lt"/>
            </a:endParaRPr>
          </a:p>
        </p:txBody>
      </p:sp>
      <p:pic>
        <p:nvPicPr>
          <p:cNvPr id="7172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717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9</a:t>
            </a:r>
          </a:p>
        </p:txBody>
      </p:sp>
      <p:sp>
        <p:nvSpPr>
          <p:cNvPr id="307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07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07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07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07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30732" name="Rectangle 12"/>
          <p:cNvSpPr>
            <a:spLocks noChangeArrowheads="1"/>
          </p:cNvSpPr>
          <p:nvPr/>
        </p:nvSpPr>
        <p:spPr bwMode="auto">
          <a:xfrm>
            <a:off x="4499992" y="2708920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0733" name="AutoShape 13"/>
          <p:cNvSpPr>
            <a:spLocks noChangeArrowheads="1"/>
          </p:cNvSpPr>
          <p:nvPr/>
        </p:nvSpPr>
        <p:spPr bwMode="auto">
          <a:xfrm rot="10800000">
            <a:off x="5004048" y="3789040"/>
            <a:ext cx="3567113" cy="774700"/>
          </a:xfrm>
          <a:prstGeom prst="wedgeRectCallout">
            <a:avLst>
              <a:gd name="adj1" fmla="val 926"/>
              <a:gd name="adj2" fmla="val 110051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4000" b="1" dirty="0" smtClean="0">
                <a:solidFill>
                  <a:srgbClr val="CC0000"/>
                </a:solidFill>
              </a:rPr>
              <a:t>Один</a:t>
            </a:r>
            <a:endParaRPr lang="ru-RU" altLang="ru-RU" sz="4000" b="1" dirty="0">
              <a:solidFill>
                <a:srgbClr val="CC0000"/>
              </a:solidFill>
            </a:endParaRPr>
          </a:p>
        </p:txBody>
      </p:sp>
      <p:sp>
        <p:nvSpPr>
          <p:cNvPr id="7182" name="Rectangle 18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0740" name="Rectangl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0742" name="Rectangle 2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24" name="Picture 4" descr="MCj0429815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3" y="1571625"/>
            <a:ext cx="1571625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MCj0428071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00750" y="4857750"/>
            <a:ext cx="19478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3" name="Picture 25" descr="https://1.bp.blogspot.com/-zQK5LyPgxgw/XXStQY-U9aI/AAAAAAAABjI/FSl05jXl4XMcSJ9XpGFe97nJAkDQiTh7gCLcBGAs/s1600/img1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7544" y="3068960"/>
            <a:ext cx="3674640" cy="23123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07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nimBg="1" autoUpdateAnimBg="0" advAuto="0"/>
      <p:bldP spid="30727" grpId="0" animBg="1" autoUpdateAnimBg="0"/>
      <p:bldP spid="30728" grpId="0" animBg="1" autoUpdateAnimBg="0"/>
      <p:bldP spid="30729" grpId="0" animBg="1" autoUpdateAnimBg="0"/>
      <p:bldP spid="30730" grpId="0" animBg="1" autoUpdateAnimBg="0"/>
      <p:bldP spid="30731" grpId="0" animBg="1" autoUpdateAnimBg="0"/>
      <p:bldP spid="30732" grpId="0" animBg="1" autoUpdateAnimBg="0"/>
      <p:bldP spid="3073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8813" y="1143000"/>
            <a:ext cx="6780212" cy="1925960"/>
          </a:xfrm>
          <a:solidFill>
            <a:srgbClr val="FFFF00">
              <a:alpha val="34117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ru-RU" sz="3000" b="1" dirty="0" smtClean="0">
                <a:latin typeface="+mj-lt"/>
              </a:rPr>
              <a:t>Сколько в общем виде может иметь решений (корней) линейное уравнение с одной переменной?</a:t>
            </a:r>
          </a:p>
          <a:p>
            <a:pPr algn="just" eaLnBrk="1" hangingPunct="1">
              <a:buFontTx/>
              <a:buNone/>
              <a:defRPr/>
            </a:pPr>
            <a:endParaRPr lang="ru-RU" sz="3000" b="1" dirty="0" smtClean="0">
              <a:latin typeface="+mj-lt"/>
            </a:endParaRPr>
          </a:p>
        </p:txBody>
      </p:sp>
      <p:pic>
        <p:nvPicPr>
          <p:cNvPr id="8196" name="Picture 4" descr="J0189255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819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tile tx="0" ty="0" sx="100000" sy="100000" flip="none" algn="tl"/>
                </a:blipFill>
                <a:latin typeface="Book Antiqua"/>
              </a:rPr>
              <a:t>13</a:t>
            </a:r>
          </a:p>
        </p:txBody>
      </p:sp>
      <p:sp>
        <p:nvSpPr>
          <p:cNvPr id="3175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5925" y="5572125"/>
            <a:ext cx="647700" cy="538163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175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79525" y="5572125"/>
            <a:ext cx="647700" cy="538163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175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43125" y="5572125"/>
            <a:ext cx="647700" cy="538163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175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08313" y="5572125"/>
            <a:ext cx="647700" cy="538163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175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71913" y="5572125"/>
            <a:ext cx="647700" cy="538163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31756" name="Rectangle 12"/>
          <p:cNvSpPr>
            <a:spLocks noChangeArrowheads="1"/>
          </p:cNvSpPr>
          <p:nvPr/>
        </p:nvSpPr>
        <p:spPr bwMode="auto">
          <a:xfrm>
            <a:off x="4283968" y="328498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1757" name="AutoShape 13"/>
          <p:cNvSpPr>
            <a:spLocks noChangeArrowheads="1"/>
          </p:cNvSpPr>
          <p:nvPr/>
        </p:nvSpPr>
        <p:spPr bwMode="auto">
          <a:xfrm rot="10800000">
            <a:off x="4716016" y="4149080"/>
            <a:ext cx="4176465" cy="1800201"/>
          </a:xfrm>
          <a:prstGeom prst="wedgeRectCallout">
            <a:avLst>
              <a:gd name="adj1" fmla="val 2671"/>
              <a:gd name="adj2" fmla="val 62354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2800" b="1" dirty="0" smtClean="0">
                <a:solidFill>
                  <a:srgbClr val="CC0000"/>
                </a:solidFill>
              </a:rPr>
              <a:t>Один корень, бесконечно много корней или не иметь корней</a:t>
            </a:r>
            <a:endParaRPr lang="ru-RU" altLang="ru-RU" sz="2800" b="1" dirty="0">
              <a:solidFill>
                <a:srgbClr val="CC0000"/>
              </a:solidFill>
            </a:endParaRPr>
          </a:p>
        </p:txBody>
      </p:sp>
      <p:sp>
        <p:nvSpPr>
          <p:cNvPr id="31763" name="Rectangle 1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1765" name="Rectangle 21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6" name="Picture 5" descr="MCj0428071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55776" y="4077072"/>
            <a:ext cx="19478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Picture 2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3212976"/>
            <a:ext cx="3744416" cy="8320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http://900igr.net/up/datas/195308/004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95536" y="4149080"/>
            <a:ext cx="187220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17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6" grpId="1"/>
      <p:bldP spid="31747" grpId="0" build="p" animBg="1"/>
      <p:bldP spid="31751" grpId="0" animBg="1"/>
      <p:bldP spid="31752" grpId="0" animBg="1"/>
      <p:bldP spid="31753" grpId="0" animBg="1"/>
      <p:bldP spid="31754" grpId="0" animBg="1"/>
      <p:bldP spid="31755" grpId="0" animBg="1"/>
      <p:bldP spid="31756" grpId="0" animBg="1"/>
      <p:bldP spid="317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7704" y="1196752"/>
            <a:ext cx="6572250" cy="1496194"/>
          </a:xfrm>
          <a:solidFill>
            <a:srgbClr val="FFFF00">
              <a:alpha val="34117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ru-RU" sz="3000" b="1" dirty="0" smtClean="0">
                <a:latin typeface="+mj-lt"/>
              </a:rPr>
              <a:t>Как называется равенство, верное при любых значениях входящих в него переменных?</a:t>
            </a:r>
          </a:p>
        </p:txBody>
      </p:sp>
      <p:pic>
        <p:nvPicPr>
          <p:cNvPr id="9220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922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17</a:t>
            </a:r>
          </a:p>
        </p:txBody>
      </p:sp>
      <p:sp>
        <p:nvSpPr>
          <p:cNvPr id="32775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2776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2777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277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2779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32780" name="Rectangle 12"/>
          <p:cNvSpPr>
            <a:spLocks noChangeArrowheads="1"/>
          </p:cNvSpPr>
          <p:nvPr/>
        </p:nvSpPr>
        <p:spPr bwMode="auto">
          <a:xfrm>
            <a:off x="4572000" y="328498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2781" name="AutoShape 13"/>
          <p:cNvSpPr>
            <a:spLocks noChangeArrowheads="1"/>
          </p:cNvSpPr>
          <p:nvPr/>
        </p:nvSpPr>
        <p:spPr bwMode="auto">
          <a:xfrm rot="10800000">
            <a:off x="4499991" y="4365104"/>
            <a:ext cx="4392487" cy="857250"/>
          </a:xfrm>
          <a:prstGeom prst="wedgeRectCallout">
            <a:avLst>
              <a:gd name="adj1" fmla="val 292"/>
              <a:gd name="adj2" fmla="val 100903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/>
            <a:r>
              <a:rPr lang="ru-RU" altLang="ru-RU" sz="6000" b="1" dirty="0" smtClean="0">
                <a:solidFill>
                  <a:srgbClr val="FF0000"/>
                </a:solidFill>
              </a:rPr>
              <a:t>Тождество</a:t>
            </a:r>
            <a:endParaRPr lang="ru-RU" altLang="ru-RU" sz="6000" b="1" dirty="0">
              <a:solidFill>
                <a:srgbClr val="FF0000"/>
              </a:solidFill>
            </a:endParaRPr>
          </a:p>
        </p:txBody>
      </p:sp>
      <p:sp>
        <p:nvSpPr>
          <p:cNvPr id="9230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2787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2789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9237" name="Picture 24" descr="4a010051e6bac851944df933df1ff232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7596336" y="188640"/>
            <a:ext cx="1136172" cy="908720"/>
          </a:xfrm>
        </p:spPr>
      </p:pic>
      <p:pic>
        <p:nvPicPr>
          <p:cNvPr id="9238" name="Рисунок 17" descr="MCj04298270000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1560" y="1844824"/>
            <a:ext cx="792088" cy="916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MCj04280710000[1]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012160" y="4869160"/>
            <a:ext cx="19478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ds02.infourok.ru/uploads/ex/0780/00052417-f516bbc9/3/img8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99592" y="3861048"/>
            <a:ext cx="3168352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2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5536" y="2924944"/>
            <a:ext cx="2321814" cy="7453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0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1" grpId="0" build="p" animBg="1" autoUpdateAnimBg="0" advAuto="0"/>
      <p:bldP spid="32775" grpId="0" animBg="1" autoUpdateAnimBg="0"/>
      <p:bldP spid="32776" grpId="0" animBg="1" autoUpdateAnimBg="0"/>
      <p:bldP spid="32777" grpId="0" animBg="1" autoUpdateAnimBg="0"/>
      <p:bldP spid="32778" grpId="0" animBg="1" autoUpdateAnimBg="0"/>
      <p:bldP spid="32779" grpId="0" animBg="1" autoUpdateAnimBg="0"/>
      <p:bldP spid="32780" grpId="0" animBg="1" autoUpdateAnimBg="0"/>
      <p:bldP spid="32781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74638"/>
            <a:ext cx="5832475" cy="8509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ВНИМАНИЕ !  ВОПРОС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824" y="1124744"/>
            <a:ext cx="4752528" cy="1224136"/>
          </a:xfrm>
          <a:solidFill>
            <a:srgbClr val="FFFF00">
              <a:alpha val="34117"/>
            </a:srgbClr>
          </a:solidFill>
          <a:ln w="57150" cmpd="thickThin">
            <a:solidFill>
              <a:srgbClr val="FFFF99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4000" b="1" dirty="0" smtClean="0"/>
              <a:t>Что такое сумма одночленов?</a:t>
            </a:r>
          </a:p>
        </p:txBody>
      </p:sp>
      <p:pic>
        <p:nvPicPr>
          <p:cNvPr id="10244" name="Picture 4" descr="J0189255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0246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762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5"/>
                  <a:srcRect/>
                  <a:tile tx="0" ty="0" sx="100000" sy="100000" flip="none" algn="tl"/>
                </a:blipFill>
                <a:latin typeface="Book Antiqua"/>
              </a:rPr>
              <a:t>21</a:t>
            </a:r>
          </a:p>
        </p:txBody>
      </p:sp>
      <p:sp>
        <p:nvSpPr>
          <p:cNvPr id="33799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380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380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380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380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 useBgFill="1">
        <p:nvSpPr>
          <p:cNvPr id="33804" name="Rectangle 12"/>
          <p:cNvSpPr>
            <a:spLocks noChangeArrowheads="1"/>
          </p:cNvSpPr>
          <p:nvPr/>
        </p:nvSpPr>
        <p:spPr bwMode="auto">
          <a:xfrm>
            <a:off x="4644008" y="2924944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altLang="ru-RU" sz="3200" b="1" i="1">
                <a:solidFill>
                  <a:srgbClr val="660033"/>
                </a:solidFill>
              </a:rPr>
              <a:t>Правильный ответ</a:t>
            </a:r>
          </a:p>
        </p:txBody>
      </p:sp>
      <p:sp useBgFill="1">
        <p:nvSpPr>
          <p:cNvPr id="33805" name="AutoShape 13"/>
          <p:cNvSpPr>
            <a:spLocks noChangeArrowheads="1"/>
          </p:cNvSpPr>
          <p:nvPr/>
        </p:nvSpPr>
        <p:spPr bwMode="auto">
          <a:xfrm rot="10800000">
            <a:off x="5148064" y="4077072"/>
            <a:ext cx="3709988" cy="714375"/>
          </a:xfrm>
          <a:prstGeom prst="wedgeRectCallout">
            <a:avLst>
              <a:gd name="adj1" fmla="val 412"/>
              <a:gd name="adj2" fmla="val 124639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/>
          <a:lstStyle/>
          <a:p>
            <a:pPr algn="ctr" eaLnBrk="1" hangingPunct="1">
              <a:lnSpc>
                <a:spcPct val="80000"/>
              </a:lnSpc>
            </a:pPr>
            <a:r>
              <a:rPr lang="ru-RU" altLang="ru-RU" sz="5000" b="1">
                <a:solidFill>
                  <a:srgbClr val="CC0000"/>
                </a:solidFill>
              </a:rPr>
              <a:t>Многочлен</a:t>
            </a:r>
          </a:p>
        </p:txBody>
      </p:sp>
      <p:sp>
        <p:nvSpPr>
          <p:cNvPr id="10254" name="Rectangle 17"/>
          <p:cNvSpPr>
            <a:spLocks noChangeArrowheads="1"/>
          </p:cNvSpPr>
          <p:nvPr/>
        </p:nvSpPr>
        <p:spPr bwMode="auto">
          <a:xfrm>
            <a:off x="0" y="6297613"/>
            <a:ext cx="9144000" cy="560387"/>
          </a:xfrm>
          <a:prstGeom prst="rect">
            <a:avLst/>
          </a:prstGeom>
          <a:solidFill>
            <a:srgbClr val="3366FF">
              <a:alpha val="30980"/>
            </a:srgbClr>
          </a:solidFill>
          <a:ln w="57150" algn="ctr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33811" name="Rectangle 19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940425" y="6453188"/>
            <a:ext cx="1420813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>
                <a:cs typeface="+mn-cs"/>
              </a:rPr>
              <a:t>Правила игры</a:t>
            </a:r>
          </a:p>
        </p:txBody>
      </p:sp>
      <p:sp>
        <p:nvSpPr>
          <p:cNvPr id="33813" name="Rectangle 2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451725" y="6453188"/>
            <a:ext cx="1565275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 w="127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>
                <a:solidFill>
                  <a:srgbClr val="FF0000"/>
                </a:solidFill>
                <a:cs typeface="+mn-cs"/>
              </a:rPr>
              <a:t>Продолжить игру</a:t>
            </a:r>
          </a:p>
        </p:txBody>
      </p:sp>
      <p:pic>
        <p:nvPicPr>
          <p:cNvPr id="10261" name="Picture 3" descr="MCj04298290000[1]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313" y="1643063"/>
            <a:ext cx="1547812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http://s.neznaka.ru/images/original/15/440541/55109a60e8b70ebb448b60ee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3356992"/>
            <a:ext cx="4000528" cy="1580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5" descr="MCj04280710000[1]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929313" y="4857750"/>
            <a:ext cx="19478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337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4" grpId="1"/>
      <p:bldP spid="33795" grpId="0" build="p" animBg="1"/>
      <p:bldP spid="33799" grpId="0" animBg="1"/>
      <p:bldP spid="33800" grpId="0" animBg="1"/>
      <p:bldP spid="33801" grpId="0" animBg="1"/>
      <p:bldP spid="33802" grpId="0" animBg="1"/>
      <p:bldP spid="33803" grpId="0" animBg="1"/>
      <p:bldP spid="33804" grpId="0" animBg="1"/>
      <p:bldP spid="33805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2282</TotalTime>
  <Words>985</Words>
  <Application>Microsoft Office PowerPoint</Application>
  <PresentationFormat>Экран (4:3)</PresentationFormat>
  <Paragraphs>311</Paragraphs>
  <Slides>39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Слайд 14</vt:lpstr>
      <vt:lpstr>ВНИМАНИЕ !  ВОПРОС</vt:lpstr>
      <vt:lpstr>ВНИМАНИЕ !  ВОПРОС</vt:lpstr>
      <vt:lpstr>ВНИМАНИЕ !  ВОПРОС</vt:lpstr>
      <vt:lpstr>ВНИМАНИЕ !  ВОПРОС</vt:lpstr>
      <vt:lpstr>Слайд 19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Слайд 27</vt:lpstr>
      <vt:lpstr>ВНИМАНИЕ !  ВОПРОС</vt:lpstr>
      <vt:lpstr>Слайд 29</vt:lpstr>
      <vt:lpstr>Слайд 30</vt:lpstr>
      <vt:lpstr>ВНИМАНИЕ !  ВОПРОС</vt:lpstr>
      <vt:lpstr>ВНИМАНИЕ !  ВОПРОС</vt:lpstr>
      <vt:lpstr>ВНИМАНИЕ !  ВОПРОС</vt:lpstr>
      <vt:lpstr>Слайд 34</vt:lpstr>
      <vt:lpstr>ВНИМАНИЕ !  ВОПРОС</vt:lpstr>
      <vt:lpstr>ВНИМАНИЕ !  ВОПРОС</vt:lpstr>
      <vt:lpstr>Слайд 37</vt:lpstr>
      <vt:lpstr>ВНИМАНИЕ !  ВОПРОС</vt:lpstr>
      <vt:lpstr>Слайд 39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user</cp:lastModifiedBy>
  <cp:revision>321</cp:revision>
  <dcterms:created xsi:type="dcterms:W3CDTF">2005-02-06T04:29:15Z</dcterms:created>
  <dcterms:modified xsi:type="dcterms:W3CDTF">2020-12-03T13:46:11Z</dcterms:modified>
</cp:coreProperties>
</file>