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B72B2C-03FA-4035-9FDC-66007FF827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8A4866E-BB2E-4A0A-8529-94D6DA6C22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56A6EF5-9537-4451-BB38-F5CC62722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93B2-4FC0-4101-A2FF-234DBC3416C8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6DC9A59-1E61-4F49-8EEF-201E2E728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355F2C4-E4A8-4B29-AA8E-347C1EBB4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167A-9885-406A-8814-A0A08E323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039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13AE53A-B260-4DAF-B5E6-99C2BF1CB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FAC48F0-9A60-4792-893F-628966D2EE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C9412EB-7B4A-4A61-973A-F5C5CE05F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93B2-4FC0-4101-A2FF-234DBC3416C8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A1F5CE2-8D7E-4B1C-8D81-311B2D0A8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E594F24-32CA-4436-B174-3B69962F9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167A-9885-406A-8814-A0A08E323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573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100ECABD-EDAA-4D42-80EC-4294E79F9D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83C3E65-3DE0-457B-9567-3AEA6E9E06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7503F4-DADF-4E1C-A15C-750E947A3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93B2-4FC0-4101-A2FF-234DBC3416C8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D72BCD2-8AD3-4B4A-9D9F-A0C40FCFF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665D6F5-0DF8-43D5-9F61-D7B3C7442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167A-9885-406A-8814-A0A08E323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998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561DF4D-BFB4-486D-9F5D-62C2E751B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F2A84E6-DEFA-4861-AA4A-A04F42944B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3BD8C5E-2BD9-4644-925C-40E75330E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93B2-4FC0-4101-A2FF-234DBC3416C8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E35C67C-61C1-4008-9983-B89BA3D4E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EA2F773-CDAF-4C90-A4C9-156C54B2A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167A-9885-406A-8814-A0A08E323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828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356A535-4F63-4412-9BBC-AE83F1946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05E04A4-1872-4FDE-B6C4-0F6AADAA4B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C822A5F-1D2C-4246-BB14-9B5DE5D2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93B2-4FC0-4101-A2FF-234DBC3416C8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8CD084C-2CE5-40A7-BD76-C2C35BFC8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2DAF794-5CB9-4517-82C4-0877DE5EC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167A-9885-406A-8814-A0A08E323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407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6885912-B64E-46A2-9B76-8E8B576FD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94D9971-691D-4EE3-8956-1AA0DE16FF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201A33E-231F-46D8-AD10-DD5E6D1AB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3082416-10A6-4EE8-9984-B6886D60F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93B2-4FC0-4101-A2FF-234DBC3416C8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65484A5-F52C-4DAF-9721-7F5C131CB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9FCDD6A-91D5-4816-B711-F05AF4FCB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167A-9885-406A-8814-A0A08E323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50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FB166F-F7CA-430F-BEED-E0094FEEC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DDC9E0B-BB5F-423A-9192-3B17863C59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EECDB46-B343-4DCA-988E-1C6FAA8D80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72519175-8BC3-4862-82A9-86C6782803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355E881-C099-449A-A204-93DB42ABE5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022CE837-86BC-4518-A3F0-AD6976D89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93B2-4FC0-4101-A2FF-234DBC3416C8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48E7B4C-2D2F-40BF-9C37-1039D5D94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E746383-D912-472C-97B4-1311CD1F2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167A-9885-406A-8814-A0A08E323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40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B34C96-877A-4F4C-B6D1-D3502BFC7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AA922B0-BD29-4B59-A139-80412509B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93B2-4FC0-4101-A2FF-234DBC3416C8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FB5E7BC-DAC2-43BA-8AAE-C30C871B7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926FF47-3D56-4775-90F3-61CBE9B5E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167A-9885-406A-8814-A0A08E323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97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EF1D9838-72C0-490E-AB15-ECF19BA74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93B2-4FC0-4101-A2FF-234DBC3416C8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8266A04-4E04-4242-B5F3-AB3E3F021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B20450A-B905-4E8B-A051-C5E427DC0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167A-9885-406A-8814-A0A08E323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896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4E49DA-3A86-4355-8F19-7F3213EDD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5EBA168-BE3E-4EF1-96B5-6B190B1FFF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D2DD564-BB19-43F1-A7F0-2BDC85B2BF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74FEBCF-6B36-4B0A-9C2B-EEA443697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93B2-4FC0-4101-A2FF-234DBC3416C8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DA730BF-FA70-4512-B0A2-59CF024F0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B2A6840-65BA-4EE2-834B-5D2ECEAC4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167A-9885-406A-8814-A0A08E323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519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0F5150-8F32-45EE-9355-52E87B1E2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4A81DBC-020D-45E3-979B-DBA57FBC36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880ED27-5426-4DD0-A57C-BF2B0BD19D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E7EB6A5-4F20-4CB8-BD48-EE781A67B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593B2-4FC0-4101-A2FF-234DBC3416C8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9C9E649-3026-4811-8791-4F312F132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4514083-5A17-4459-B861-152FFC250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63167A-9885-406A-8814-A0A08E323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820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FC5BFC5-C4B9-4A74-BA3B-18891C3A6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A6C9973-943F-417F-B595-7EAD6EB4C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6E5E3CE-CDB8-4F96-8D94-E9C3570E76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593B2-4FC0-4101-A2FF-234DBC3416C8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3E80109-D6E5-4135-B90D-C486022D5B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2909B01-B440-4B67-9448-B29A4369A6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3167A-9885-406A-8814-A0A08E323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27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4B0B6E1-75FF-4131-B228-0942C49BA1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7607121" cy="1234471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ПАРАЛЛЕЛОГРАММ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5AD866C-2ABF-4344-B875-5E6E146CD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12924" y="4493663"/>
            <a:ext cx="4043966" cy="1688196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Соловьева </a:t>
            </a:r>
          </a:p>
          <a:p>
            <a:r>
              <a:rPr lang="ru-RU" b="1" dirty="0" smtClean="0"/>
              <a:t>Татьяна Михайловна</a:t>
            </a:r>
          </a:p>
          <a:p>
            <a:r>
              <a:rPr lang="ru-RU" b="1" dirty="0" smtClean="0"/>
              <a:t>МАОУ гимназия №1</a:t>
            </a:r>
          </a:p>
          <a:p>
            <a:r>
              <a:rPr lang="ru-RU" b="1" dirty="0"/>
              <a:t>г</a:t>
            </a:r>
            <a:r>
              <a:rPr lang="ru-RU" b="1" dirty="0" smtClean="0"/>
              <a:t>орода Тюмени</a:t>
            </a:r>
            <a:endParaRPr lang="ru-RU" b="1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F9E6A33-5C42-406D-ACCB-55609CF178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825" y="629062"/>
            <a:ext cx="285750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22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EBA75B-4204-4F1B-8B5C-65C6678AE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8771" y="727982"/>
            <a:ext cx="10515600" cy="132556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7A652BF-965D-4796-A9F9-1CF5ED896F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4743" y="1944914"/>
            <a:ext cx="8421914" cy="439170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Рассмотрение свойств параллелограмма;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Развитие логического мышления;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Воспитание ответственного отношения к учебе.</a:t>
            </a:r>
          </a:p>
        </p:txBody>
      </p:sp>
    </p:spTree>
    <p:extLst>
      <p:ext uri="{BB962C8B-B14F-4D97-AF65-F5344CB8AC3E}">
        <p14:creationId xmlns:p14="http://schemas.microsoft.com/office/powerpoint/2010/main" val="360908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E46972-3931-4EC5-8BD6-3C3885E42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Определение: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CAFEF55-03A9-47AF-8A19-5E48E2C926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08050" y="1111816"/>
            <a:ext cx="6045321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Параллелограммом называется четырехугольник, у которого противоположные стороны попарно параллельны.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AB // CD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AD // BC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81EEA57B-5E74-43C8-BEC7-D880F3C29B9A}"/>
              </a:ext>
            </a:extLst>
          </p:cNvPr>
          <p:cNvCxnSpPr/>
          <p:nvPr/>
        </p:nvCxnSpPr>
        <p:spPr>
          <a:xfrm>
            <a:off x="2214593" y="2201522"/>
            <a:ext cx="2540000" cy="75474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F6DC3FC0-E32E-46F2-BBBE-F7C79773D869}"/>
              </a:ext>
            </a:extLst>
          </p:cNvPr>
          <p:cNvCxnSpPr/>
          <p:nvPr/>
        </p:nvCxnSpPr>
        <p:spPr>
          <a:xfrm>
            <a:off x="1389743" y="3246551"/>
            <a:ext cx="2540000" cy="75474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6E51EAB7-C761-40A5-BCA3-271A8E834EBA}"/>
              </a:ext>
            </a:extLst>
          </p:cNvPr>
          <p:cNvSpPr/>
          <p:nvPr/>
        </p:nvSpPr>
        <p:spPr>
          <a:xfrm>
            <a:off x="966229" y="3145083"/>
            <a:ext cx="4235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Объект 13">
            <a:extLst>
              <a:ext uri="{FF2B5EF4-FFF2-40B4-BE49-F238E27FC236}">
                <a16:creationId xmlns:a16="http://schemas.microsoft.com/office/drawing/2014/main" xmlns="" id="{8328E5BB-1C6F-422D-95CC-5E1D9CDFA9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03415" y="5734616"/>
            <a:ext cx="5181600" cy="43513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BA1CED25-5E8B-40C5-A67A-C9BE2EF06718}"/>
              </a:ext>
            </a:extLst>
          </p:cNvPr>
          <p:cNvSpPr/>
          <p:nvPr/>
        </p:nvSpPr>
        <p:spPr>
          <a:xfrm>
            <a:off x="1727199" y="1684495"/>
            <a:ext cx="67666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A01B8DF5-A1E0-439F-8F1C-1BBB1E6AA499}"/>
              </a:ext>
            </a:extLst>
          </p:cNvPr>
          <p:cNvSpPr/>
          <p:nvPr/>
        </p:nvSpPr>
        <p:spPr>
          <a:xfrm>
            <a:off x="4660779" y="2457424"/>
            <a:ext cx="59508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16976AD2-7FD7-4F9A-9690-A1ED85E0637B}"/>
              </a:ext>
            </a:extLst>
          </p:cNvPr>
          <p:cNvSpPr/>
          <p:nvPr/>
        </p:nvSpPr>
        <p:spPr>
          <a:xfrm>
            <a:off x="3559243" y="3995101"/>
            <a:ext cx="8441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xmlns="" id="{6FF719F1-8A5E-40C0-ACBA-36F9EB8C04E1}"/>
              </a:ext>
            </a:extLst>
          </p:cNvPr>
          <p:cNvCxnSpPr>
            <a:cxnSpLocks/>
          </p:cNvCxnSpPr>
          <p:nvPr/>
        </p:nvCxnSpPr>
        <p:spPr>
          <a:xfrm flipV="1">
            <a:off x="1389743" y="2201522"/>
            <a:ext cx="847271" cy="104502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xmlns="" id="{CED74D8F-8B92-4D4B-9BC3-782354D30A4D}"/>
              </a:ext>
            </a:extLst>
          </p:cNvPr>
          <p:cNvCxnSpPr>
            <a:cxnSpLocks/>
          </p:cNvCxnSpPr>
          <p:nvPr/>
        </p:nvCxnSpPr>
        <p:spPr>
          <a:xfrm flipV="1">
            <a:off x="3907322" y="2953169"/>
            <a:ext cx="847271" cy="104502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849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5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  <p:bldP spid="10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E13A30B-F520-4784-A0F1-AB081C684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339" y="681038"/>
            <a:ext cx="11184203" cy="1594304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Свойство 1: В параллелограмме противоположные стороны равны и противоположные углы равны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E74FAFA-CC3E-45FB-8313-F6C4110A4B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09406" y="6381975"/>
            <a:ext cx="4858657" cy="36703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76AD693-C0CA-4641-8A31-5D3DA3F9DB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2871" y="2506662"/>
            <a:ext cx="5181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Дано: </a:t>
            </a:r>
            <a:r>
              <a:rPr lang="en-US" dirty="0"/>
              <a:t>ABCD – </a:t>
            </a:r>
            <a:r>
              <a:rPr lang="ru-RU" dirty="0"/>
              <a:t>параллелограмм</a:t>
            </a:r>
          </a:p>
          <a:p>
            <a:pPr marL="0" indent="0">
              <a:buNone/>
            </a:pPr>
            <a:r>
              <a:rPr lang="ru-RU" dirty="0"/>
              <a:t>Доказать: </a:t>
            </a:r>
            <a:r>
              <a:rPr lang="en-US" dirty="0"/>
              <a:t>AB = CD, AD = BC</a:t>
            </a:r>
          </a:p>
          <a:p>
            <a:pPr marL="0" indent="0">
              <a:buNone/>
            </a:pPr>
            <a:r>
              <a:rPr lang="en-US" dirty="0"/>
              <a:t>                       A =    B,    B =    D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15B31ED-40E2-4385-A08A-A9C6CD4C5F36}"/>
              </a:ext>
            </a:extLst>
          </p:cNvPr>
          <p:cNvSpPr/>
          <p:nvPr/>
        </p:nvSpPr>
        <p:spPr>
          <a:xfrm rot="20145611">
            <a:off x="7949491" y="3565915"/>
            <a:ext cx="22934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8B56E56-9E9D-4A7E-B985-07AAAE627AFD}"/>
              </a:ext>
            </a:extLst>
          </p:cNvPr>
          <p:cNvSpPr/>
          <p:nvPr/>
        </p:nvSpPr>
        <p:spPr>
          <a:xfrm rot="20145611">
            <a:off x="8540004" y="3542925"/>
            <a:ext cx="66733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6FC1BE1-74CB-4BA7-9F3D-18A869013E10}"/>
              </a:ext>
            </a:extLst>
          </p:cNvPr>
          <p:cNvSpPr/>
          <p:nvPr/>
        </p:nvSpPr>
        <p:spPr>
          <a:xfrm rot="20145611">
            <a:off x="9356540" y="3542926"/>
            <a:ext cx="22934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26BB4A4A-43F1-47F5-9ECF-AE46F9933667}"/>
              </a:ext>
            </a:extLst>
          </p:cNvPr>
          <p:cNvSpPr/>
          <p:nvPr/>
        </p:nvSpPr>
        <p:spPr>
          <a:xfrm rot="20145611">
            <a:off x="10128636" y="3542927"/>
            <a:ext cx="22934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араллелограмм 8">
            <a:extLst>
              <a:ext uri="{FF2B5EF4-FFF2-40B4-BE49-F238E27FC236}">
                <a16:creationId xmlns:a16="http://schemas.microsoft.com/office/drawing/2014/main" xmlns="" id="{00B3A4EA-23BB-464D-A1EF-E92867C0FB74}"/>
              </a:ext>
            </a:extLst>
          </p:cNvPr>
          <p:cNvSpPr/>
          <p:nvPr/>
        </p:nvSpPr>
        <p:spPr>
          <a:xfrm>
            <a:off x="2228703" y="2890685"/>
            <a:ext cx="3269506" cy="1302430"/>
          </a:xfrm>
          <a:prstGeom prst="parallelogram">
            <a:avLst>
              <a:gd name="adj" fmla="val 78491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594F292-DE86-4535-84BF-90807E82F659}"/>
              </a:ext>
            </a:extLst>
          </p:cNvPr>
          <p:cNvSpPr txBox="1"/>
          <p:nvPr/>
        </p:nvSpPr>
        <p:spPr>
          <a:xfrm>
            <a:off x="2960914" y="2590360"/>
            <a:ext cx="259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0031688-EAB8-4A23-A05F-5DA4A47D7D6D}"/>
              </a:ext>
            </a:extLst>
          </p:cNvPr>
          <p:cNvSpPr txBox="1"/>
          <p:nvPr/>
        </p:nvSpPr>
        <p:spPr>
          <a:xfrm>
            <a:off x="1877325" y="407498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CA566121-0091-4917-A79A-CB1D5B96C753}"/>
              </a:ext>
            </a:extLst>
          </p:cNvPr>
          <p:cNvSpPr txBox="1"/>
          <p:nvPr/>
        </p:nvSpPr>
        <p:spPr>
          <a:xfrm>
            <a:off x="5498209" y="259036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1AC7F42-8446-4052-9D05-46CD4E1C978E}"/>
              </a:ext>
            </a:extLst>
          </p:cNvPr>
          <p:cNvSpPr txBox="1"/>
          <p:nvPr/>
        </p:nvSpPr>
        <p:spPr>
          <a:xfrm>
            <a:off x="4501578" y="4094870"/>
            <a:ext cx="259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36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  <p:bldP spid="5" grpId="0"/>
      <p:bldP spid="6" grpId="0"/>
      <p:bldP spid="7" grpId="0"/>
      <p:bldP spid="8" grpId="0"/>
      <p:bldP spid="9" grpId="0" animBg="1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D1A20C-9AFA-4D08-87C9-9D5C7D889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3446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Доказательство: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356993D-C608-434B-857D-E82FEA205E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6857" y="521654"/>
            <a:ext cx="6926943" cy="592745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Проведем диагональ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ABC =    ADC</a:t>
            </a:r>
          </a:p>
          <a:p>
            <a:pPr marL="514350" indent="-514350">
              <a:buAutoNum type="arabicPeriod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общая</a:t>
            </a:r>
          </a:p>
          <a:p>
            <a:pPr marL="514350" indent="-514350"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1 =    2 накрест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лежащие углы при пересечении секущей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параллельных прямых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AB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CD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3  =    4 накрест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лежащие углы при пересечении секущей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параллельных прямых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BC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AB = CD, AD = BC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B =   D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A =   1 +   3 =   2 +   4 =   C 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Равнобедренный треугольник 3">
            <a:extLst>
              <a:ext uri="{FF2B5EF4-FFF2-40B4-BE49-F238E27FC236}">
                <a16:creationId xmlns:a16="http://schemas.microsoft.com/office/drawing/2014/main" xmlns="" id="{FD821EE9-F820-4E5E-8B31-0CA7EA18D3CC}"/>
              </a:ext>
            </a:extLst>
          </p:cNvPr>
          <p:cNvSpPr/>
          <p:nvPr/>
        </p:nvSpPr>
        <p:spPr>
          <a:xfrm>
            <a:off x="4648667" y="1174878"/>
            <a:ext cx="159657" cy="194129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Равнобедренный треугольник 4">
            <a:extLst>
              <a:ext uri="{FF2B5EF4-FFF2-40B4-BE49-F238E27FC236}">
                <a16:creationId xmlns:a16="http://schemas.microsoft.com/office/drawing/2014/main" xmlns="" id="{B594250D-9D67-44CB-9D67-9C18C1B3E53B}"/>
              </a:ext>
            </a:extLst>
          </p:cNvPr>
          <p:cNvSpPr/>
          <p:nvPr/>
        </p:nvSpPr>
        <p:spPr>
          <a:xfrm>
            <a:off x="6053062" y="1174879"/>
            <a:ext cx="159657" cy="194129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93A680D-B802-4CC4-8C1D-D2E5BAA3C5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4854989" y="1951107"/>
            <a:ext cx="784149" cy="91017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C9FC2611-16F6-4731-ACA3-60083FE98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5740815" y="1970616"/>
            <a:ext cx="784149" cy="91017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B2CBBCA3-DDFC-4496-816E-0016E6C458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4854988" y="3268729"/>
            <a:ext cx="784149" cy="91017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BE5C2D8D-548B-4ACA-A19E-D88B9108E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5820644" y="3238646"/>
            <a:ext cx="784149" cy="910174"/>
          </a:xfrm>
          <a:prstGeom prst="rect">
            <a:avLst/>
          </a:prstGeom>
        </p:spPr>
      </p:pic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xmlns="" id="{F9FD2C51-E9B2-4F3A-8E53-0E367C03645B}"/>
              </a:ext>
            </a:extLst>
          </p:cNvPr>
          <p:cNvSpPr/>
          <p:nvPr/>
        </p:nvSpPr>
        <p:spPr>
          <a:xfrm>
            <a:off x="4306886" y="4732164"/>
            <a:ext cx="965653" cy="5788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4BE1707E-1D23-4A95-9043-83A832CC1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5283463" y="5023659"/>
            <a:ext cx="784149" cy="910174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F1D41DB9-5170-42A5-BB2C-374F5144CF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6129145" y="5045034"/>
            <a:ext cx="784149" cy="91017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746420B2-832E-4B84-A708-913B3BBB6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5236215" y="5529723"/>
            <a:ext cx="784149" cy="91017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2BD6EB17-B449-4403-9593-F143F3AB3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6104577" y="5544764"/>
            <a:ext cx="784149" cy="91017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188C18E1-84C4-44FC-BC5B-5C0877AA76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6859018" y="5529724"/>
            <a:ext cx="784149" cy="91017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E3604BD0-EC60-4322-8544-448530F27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7680133" y="5544762"/>
            <a:ext cx="784149" cy="910174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644632FE-88E6-4F99-B291-D9D8FFC34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8449088" y="5559800"/>
            <a:ext cx="784149" cy="910174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BDF7BF6E-3C8F-4C3A-9521-65C10BDD69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9270204" y="5556954"/>
            <a:ext cx="784149" cy="910174"/>
          </a:xfrm>
          <a:prstGeom prst="rect">
            <a:avLst/>
          </a:prstGeom>
        </p:spPr>
      </p:pic>
      <p:sp>
        <p:nvSpPr>
          <p:cNvPr id="19" name="Параллелограмм 18">
            <a:extLst>
              <a:ext uri="{FF2B5EF4-FFF2-40B4-BE49-F238E27FC236}">
                <a16:creationId xmlns:a16="http://schemas.microsoft.com/office/drawing/2014/main" xmlns="" id="{EF64CEE2-9BE8-44E4-97D6-38A4C52CCF12}"/>
              </a:ext>
            </a:extLst>
          </p:cNvPr>
          <p:cNvSpPr/>
          <p:nvPr/>
        </p:nvSpPr>
        <p:spPr>
          <a:xfrm>
            <a:off x="790025" y="2425703"/>
            <a:ext cx="3269506" cy="1302430"/>
          </a:xfrm>
          <a:prstGeom prst="parallelogram">
            <a:avLst>
              <a:gd name="adj" fmla="val 78491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3D4CFD3-65C2-458A-AFF5-4FECA1E71D6A}"/>
              </a:ext>
            </a:extLst>
          </p:cNvPr>
          <p:cNvSpPr txBox="1"/>
          <p:nvPr/>
        </p:nvSpPr>
        <p:spPr>
          <a:xfrm>
            <a:off x="472495" y="350906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CDD3D33A-2330-4C03-A033-C779E9C22C0A}"/>
              </a:ext>
            </a:extLst>
          </p:cNvPr>
          <p:cNvSpPr txBox="1"/>
          <p:nvPr/>
        </p:nvSpPr>
        <p:spPr>
          <a:xfrm>
            <a:off x="1552268" y="205637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C94D2097-10C3-43E1-93D6-7EA53AB9D5EE}"/>
              </a:ext>
            </a:extLst>
          </p:cNvPr>
          <p:cNvSpPr txBox="1"/>
          <p:nvPr/>
        </p:nvSpPr>
        <p:spPr>
          <a:xfrm>
            <a:off x="4067505" y="213832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959A416-5E99-4904-A750-4805C5813A71}"/>
              </a:ext>
            </a:extLst>
          </p:cNvPr>
          <p:cNvSpPr txBox="1"/>
          <p:nvPr/>
        </p:nvSpPr>
        <p:spPr>
          <a:xfrm>
            <a:off x="3171395" y="348538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xmlns="" id="{7E4D96ED-A211-47B6-8D8D-153E03FC520E}"/>
              </a:ext>
            </a:extLst>
          </p:cNvPr>
          <p:cNvCxnSpPr>
            <a:cxnSpLocks/>
          </p:cNvCxnSpPr>
          <p:nvPr/>
        </p:nvCxnSpPr>
        <p:spPr>
          <a:xfrm>
            <a:off x="1799771" y="2425703"/>
            <a:ext cx="1233715" cy="130243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3F54466E-9510-44FC-AB76-9A73DF9D51F6}"/>
              </a:ext>
            </a:extLst>
          </p:cNvPr>
          <p:cNvSpPr/>
          <p:nvPr/>
        </p:nvSpPr>
        <p:spPr>
          <a:xfrm>
            <a:off x="2889815" y="3269937"/>
            <a:ext cx="3273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xmlns="" id="{76CC347D-DAF0-42AC-BBB7-698DD60B8D22}"/>
              </a:ext>
            </a:extLst>
          </p:cNvPr>
          <p:cNvSpPr/>
          <p:nvPr/>
        </p:nvSpPr>
        <p:spPr>
          <a:xfrm>
            <a:off x="1636104" y="2476753"/>
            <a:ext cx="3273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935FAABD-50F2-4587-B0B7-2F2734793B64}"/>
              </a:ext>
            </a:extLst>
          </p:cNvPr>
          <p:cNvSpPr/>
          <p:nvPr/>
        </p:nvSpPr>
        <p:spPr>
          <a:xfrm>
            <a:off x="2522489" y="3391313"/>
            <a:ext cx="3273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xmlns="" id="{212088F2-A485-422A-BB97-E20841E6078E}"/>
              </a:ext>
            </a:extLst>
          </p:cNvPr>
          <p:cNvSpPr/>
          <p:nvPr/>
        </p:nvSpPr>
        <p:spPr>
          <a:xfrm>
            <a:off x="1954483" y="2362413"/>
            <a:ext cx="3273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61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 animBg="1"/>
      <p:bldP spid="5" grpId="0" animBg="1"/>
      <p:bldP spid="10" grpId="0" animBg="1"/>
      <p:bldP spid="19" grpId="0" animBg="1"/>
      <p:bldP spid="20" grpId="0"/>
      <p:bldP spid="21" grpId="0"/>
      <p:bldP spid="22" grpId="0"/>
      <p:bldP spid="23" grpId="0"/>
      <p:bldP spid="26" grpId="0"/>
      <p:bldP spid="27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4BC818-9DB4-4DF8-984D-BE4C0F66E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Свойство 2: Диагонали параллелограмма точкой пересечения делятся пополам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ADB86F7-B174-4AC6-B486-8D2815067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399" y="1843314"/>
            <a:ext cx="6633029" cy="4290106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Дано: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ABCD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параллелограмм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точка пересечения 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диагоналей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BD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Доказать: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AO = OC, BO = OD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араллелограмм 3">
            <a:extLst>
              <a:ext uri="{FF2B5EF4-FFF2-40B4-BE49-F238E27FC236}">
                <a16:creationId xmlns:a16="http://schemas.microsoft.com/office/drawing/2014/main" xmlns="" id="{8C46F0E4-A7E5-47E4-8D5D-44ECF9D6D31D}"/>
              </a:ext>
            </a:extLst>
          </p:cNvPr>
          <p:cNvSpPr/>
          <p:nvPr/>
        </p:nvSpPr>
        <p:spPr>
          <a:xfrm>
            <a:off x="1407886" y="2075543"/>
            <a:ext cx="2481943" cy="1625600"/>
          </a:xfrm>
          <a:prstGeom prst="parallelogram">
            <a:avLst>
              <a:gd name="adj" fmla="val 41071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3566015-8312-4026-899B-0BA5A5B09A65}"/>
              </a:ext>
            </a:extLst>
          </p:cNvPr>
          <p:cNvSpPr/>
          <p:nvPr/>
        </p:nvSpPr>
        <p:spPr>
          <a:xfrm>
            <a:off x="3259026" y="3465147"/>
            <a:ext cx="4235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B9BF971-30BB-4ADB-8962-B1BE4E6A2515}"/>
              </a:ext>
            </a:extLst>
          </p:cNvPr>
          <p:cNvSpPr/>
          <p:nvPr/>
        </p:nvSpPr>
        <p:spPr>
          <a:xfrm>
            <a:off x="3898764" y="1690688"/>
            <a:ext cx="4235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FCA334E-E7E1-4027-B0FF-31E3278559C3}"/>
              </a:ext>
            </a:extLst>
          </p:cNvPr>
          <p:cNvSpPr/>
          <p:nvPr/>
        </p:nvSpPr>
        <p:spPr>
          <a:xfrm>
            <a:off x="1557693" y="1690688"/>
            <a:ext cx="4443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4AA635F6-D1CC-4D90-8520-E42D88BCE2DD}"/>
              </a:ext>
            </a:extLst>
          </p:cNvPr>
          <p:cNvSpPr/>
          <p:nvPr/>
        </p:nvSpPr>
        <p:spPr>
          <a:xfrm>
            <a:off x="973953" y="3465147"/>
            <a:ext cx="4443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xmlns="" id="{4B0A52CE-7C5C-40FC-8A34-9428F3F49370}"/>
              </a:ext>
            </a:extLst>
          </p:cNvPr>
          <p:cNvCxnSpPr>
            <a:cxnSpLocks/>
          </p:cNvCxnSpPr>
          <p:nvPr/>
        </p:nvCxnSpPr>
        <p:spPr>
          <a:xfrm>
            <a:off x="2087440" y="2094379"/>
            <a:ext cx="1149246" cy="16067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F1D5BDDC-02D7-4413-A094-F197C74BFDA3}"/>
              </a:ext>
            </a:extLst>
          </p:cNvPr>
          <p:cNvCxnSpPr/>
          <p:nvPr/>
        </p:nvCxnSpPr>
        <p:spPr>
          <a:xfrm flipV="1">
            <a:off x="1418305" y="2075543"/>
            <a:ext cx="2471524" cy="1625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18FBD4F1-B13F-4559-BA73-D22367CB1137}"/>
              </a:ext>
            </a:extLst>
          </p:cNvPr>
          <p:cNvSpPr/>
          <p:nvPr/>
        </p:nvSpPr>
        <p:spPr>
          <a:xfrm>
            <a:off x="2502970" y="2316307"/>
            <a:ext cx="46358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38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6" grpId="0"/>
      <p:bldP spid="7" grpId="0"/>
      <p:bldP spid="8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AA24E89-79F3-46DD-A3AA-269A44EBB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3482009" cy="76131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Доказательство: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90146D2-23B8-4781-9E8D-54B711FDD8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9597" y="553879"/>
            <a:ext cx="7232374" cy="558061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AOB =   COD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AB = CD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как противоположные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стороны параллелограмма</a:t>
            </a:r>
          </a:p>
          <a:p>
            <a:pPr marL="514350" indent="-514350">
              <a:lnSpc>
                <a:spcPct val="100000"/>
              </a:lnSpc>
              <a:buAutoNum type="arabicPeriod" startAt="2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 =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 – накрест лежащие углы при пересечении параллельных прямых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AB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CD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секущей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514350" indent="-514350">
              <a:lnSpc>
                <a:spcPct val="100000"/>
              </a:lnSpc>
              <a:buFont typeface="Arial" panose="020B0604020202020204" pitchFamily="34" charset="0"/>
              <a:buAutoNum type="arabicPeriod" startAt="2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 =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4 – накрест лежащие углы при пересечении параллельных прямых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AB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CD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секущей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BD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AO = CO, BO = OD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lnSpc>
                <a:spcPct val="100000"/>
              </a:lnSpc>
              <a:buAutoNum type="arabicPeriod" startAt="2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араллелограмм 3">
            <a:extLst>
              <a:ext uri="{FF2B5EF4-FFF2-40B4-BE49-F238E27FC236}">
                <a16:creationId xmlns:a16="http://schemas.microsoft.com/office/drawing/2014/main" xmlns="" id="{1F9C093B-54E0-47F0-8738-6603F982BB97}"/>
              </a:ext>
            </a:extLst>
          </p:cNvPr>
          <p:cNvSpPr/>
          <p:nvPr/>
        </p:nvSpPr>
        <p:spPr>
          <a:xfrm>
            <a:off x="1407886" y="2075543"/>
            <a:ext cx="2481943" cy="1625600"/>
          </a:xfrm>
          <a:prstGeom prst="parallelogram">
            <a:avLst>
              <a:gd name="adj" fmla="val 41071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ACB048F8-E5E5-449F-8B4C-C27B08A4258C}"/>
              </a:ext>
            </a:extLst>
          </p:cNvPr>
          <p:cNvCxnSpPr/>
          <p:nvPr/>
        </p:nvCxnSpPr>
        <p:spPr>
          <a:xfrm flipV="1">
            <a:off x="1418305" y="2075543"/>
            <a:ext cx="2471524" cy="16256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E0D2A1D6-9CDF-472E-80EC-B9CD47C64D19}"/>
              </a:ext>
            </a:extLst>
          </p:cNvPr>
          <p:cNvCxnSpPr>
            <a:cxnSpLocks/>
          </p:cNvCxnSpPr>
          <p:nvPr/>
        </p:nvCxnSpPr>
        <p:spPr>
          <a:xfrm>
            <a:off x="2087440" y="2094379"/>
            <a:ext cx="1149246" cy="16067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BF6BC96-936A-4A74-BAF4-B010A4F466EA}"/>
              </a:ext>
            </a:extLst>
          </p:cNvPr>
          <p:cNvSpPr/>
          <p:nvPr/>
        </p:nvSpPr>
        <p:spPr>
          <a:xfrm>
            <a:off x="3259026" y="3465147"/>
            <a:ext cx="4235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304F41B5-28D0-4F5D-969F-3A1C19F9FD4F}"/>
              </a:ext>
            </a:extLst>
          </p:cNvPr>
          <p:cNvSpPr/>
          <p:nvPr/>
        </p:nvSpPr>
        <p:spPr>
          <a:xfrm>
            <a:off x="3898764" y="1690688"/>
            <a:ext cx="4235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27B29CF2-75E2-418B-BE8C-A8B44C8F4D69}"/>
              </a:ext>
            </a:extLst>
          </p:cNvPr>
          <p:cNvSpPr/>
          <p:nvPr/>
        </p:nvSpPr>
        <p:spPr>
          <a:xfrm>
            <a:off x="1557693" y="1690688"/>
            <a:ext cx="4443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6FF4474D-8C82-4C6B-AE57-B9645C9F0F89}"/>
              </a:ext>
            </a:extLst>
          </p:cNvPr>
          <p:cNvSpPr/>
          <p:nvPr/>
        </p:nvSpPr>
        <p:spPr>
          <a:xfrm>
            <a:off x="973953" y="3465147"/>
            <a:ext cx="4443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0F87C0C3-E789-4835-B3AA-1E36E1F01835}"/>
              </a:ext>
            </a:extLst>
          </p:cNvPr>
          <p:cNvSpPr/>
          <p:nvPr/>
        </p:nvSpPr>
        <p:spPr>
          <a:xfrm>
            <a:off x="2502970" y="2316307"/>
            <a:ext cx="46358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xmlns="" id="{C66070DA-C976-48CF-BC0F-89B5AB93A531}"/>
              </a:ext>
            </a:extLst>
          </p:cNvPr>
          <p:cNvSpPr/>
          <p:nvPr/>
        </p:nvSpPr>
        <p:spPr>
          <a:xfrm>
            <a:off x="4607925" y="674574"/>
            <a:ext cx="159657" cy="194129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Равнобедренный треугольник 15">
            <a:extLst>
              <a:ext uri="{FF2B5EF4-FFF2-40B4-BE49-F238E27FC236}">
                <a16:creationId xmlns:a16="http://schemas.microsoft.com/office/drawing/2014/main" xmlns="" id="{13214EF4-17C4-45F9-B066-8EEEA0F43B95}"/>
              </a:ext>
            </a:extLst>
          </p:cNvPr>
          <p:cNvSpPr/>
          <p:nvPr/>
        </p:nvSpPr>
        <p:spPr>
          <a:xfrm>
            <a:off x="6016171" y="723504"/>
            <a:ext cx="159657" cy="194129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xmlns="" id="{2B419943-BE0E-411E-9359-3BCCFB51686E}"/>
              </a:ext>
            </a:extLst>
          </p:cNvPr>
          <p:cNvSpPr/>
          <p:nvPr/>
        </p:nvSpPr>
        <p:spPr>
          <a:xfrm>
            <a:off x="4204928" y="5424227"/>
            <a:ext cx="965653" cy="5788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C4B50158-01FE-4ED6-8235-1EA2086C02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4651172" y="2089706"/>
            <a:ext cx="784149" cy="91017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8E95C7AA-C304-4AB0-92BA-AD341F88C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5387389" y="2089707"/>
            <a:ext cx="784149" cy="910174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C8E702B0-1B96-4E81-98A0-54C49084F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4659839" y="3509581"/>
            <a:ext cx="784149" cy="910174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41E26E55-8779-4EFE-8D08-E8CDAFF38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5426212" y="3523503"/>
            <a:ext cx="784149" cy="91017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6AFC6D06-4BFA-46D2-977C-AE035EF6BBF3}"/>
              </a:ext>
            </a:extLst>
          </p:cNvPr>
          <p:cNvSpPr/>
          <p:nvPr/>
        </p:nvSpPr>
        <p:spPr>
          <a:xfrm>
            <a:off x="3024375" y="3144132"/>
            <a:ext cx="3273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4F6BC6D8-E961-4DB7-9FC5-A879A1F27B1C}"/>
              </a:ext>
            </a:extLst>
          </p:cNvPr>
          <p:cNvSpPr/>
          <p:nvPr/>
        </p:nvSpPr>
        <p:spPr>
          <a:xfrm>
            <a:off x="1941605" y="2157465"/>
            <a:ext cx="3273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A77E2CE4-55D1-4E2B-8D79-A60817ACD058}"/>
              </a:ext>
            </a:extLst>
          </p:cNvPr>
          <p:cNvSpPr/>
          <p:nvPr/>
        </p:nvSpPr>
        <p:spPr>
          <a:xfrm>
            <a:off x="3470717" y="2213908"/>
            <a:ext cx="3273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0CE2B8D1-2924-4250-A295-F244B02E2F9F}"/>
              </a:ext>
            </a:extLst>
          </p:cNvPr>
          <p:cNvSpPr/>
          <p:nvPr/>
        </p:nvSpPr>
        <p:spPr>
          <a:xfrm>
            <a:off x="1503700" y="3175231"/>
            <a:ext cx="3273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652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7" grpId="0"/>
      <p:bldP spid="8" grpId="0"/>
      <p:bldP spid="9" grpId="0"/>
      <p:bldP spid="10" grpId="0"/>
      <p:bldP spid="12" grpId="0"/>
      <p:bldP spid="15" grpId="0" animBg="1"/>
      <p:bldP spid="16" grpId="0" animBg="1"/>
      <p:bldP spid="17" grpId="0" animBg="1"/>
      <p:bldP spid="22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C388FC-ACFF-46A9-84C4-56AB1C108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3824" y="376122"/>
            <a:ext cx="1732722" cy="1185379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Задача: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36411AC-584B-4D63-B400-515CBB4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6028" y="1620227"/>
            <a:ext cx="6813791" cy="55673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Найдите углы параллелограмма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ABCD,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если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=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0713012-284E-40E3-85B1-B222BC465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39845">
            <a:off x="5586749" y="2028647"/>
            <a:ext cx="784149" cy="910174"/>
          </a:xfrm>
          <a:prstGeom prst="rect">
            <a:avLst/>
          </a:prstGeom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4CE436B6-638C-4BE5-8847-FCF0216C4A6E}"/>
              </a:ext>
            </a:extLst>
          </p:cNvPr>
          <p:cNvSpPr/>
          <p:nvPr/>
        </p:nvSpPr>
        <p:spPr>
          <a:xfrm>
            <a:off x="7116418" y="2119152"/>
            <a:ext cx="66261" cy="9276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араллелограмм 5">
            <a:extLst>
              <a:ext uri="{FF2B5EF4-FFF2-40B4-BE49-F238E27FC236}">
                <a16:creationId xmlns:a16="http://schemas.microsoft.com/office/drawing/2014/main" xmlns="" id="{C62A69F1-B4A7-4D9E-9A3E-598D227C7DCD}"/>
              </a:ext>
            </a:extLst>
          </p:cNvPr>
          <p:cNvSpPr/>
          <p:nvPr/>
        </p:nvSpPr>
        <p:spPr>
          <a:xfrm flipH="1">
            <a:off x="1010755" y="2080342"/>
            <a:ext cx="2363035" cy="1142079"/>
          </a:xfrm>
          <a:prstGeom prst="parallelogram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74DCE7D6-C3A0-4323-9A90-D49746058AA8}"/>
              </a:ext>
            </a:extLst>
          </p:cNvPr>
          <p:cNvSpPr/>
          <p:nvPr/>
        </p:nvSpPr>
        <p:spPr>
          <a:xfrm>
            <a:off x="626443" y="1620227"/>
            <a:ext cx="4235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01603D58-8D71-4227-A7CD-5AEA89DA04E0}"/>
              </a:ext>
            </a:extLst>
          </p:cNvPr>
          <p:cNvSpPr/>
          <p:nvPr/>
        </p:nvSpPr>
        <p:spPr>
          <a:xfrm>
            <a:off x="3120310" y="1595932"/>
            <a:ext cx="4235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A9F85A7C-2139-408C-8F52-250BAE65CEC9}"/>
              </a:ext>
            </a:extLst>
          </p:cNvPr>
          <p:cNvSpPr/>
          <p:nvPr/>
        </p:nvSpPr>
        <p:spPr>
          <a:xfrm>
            <a:off x="1000336" y="3112360"/>
            <a:ext cx="4443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C0B49750-1467-40F6-A46B-70D8DE0516AE}"/>
              </a:ext>
            </a:extLst>
          </p:cNvPr>
          <p:cNvSpPr/>
          <p:nvPr/>
        </p:nvSpPr>
        <p:spPr>
          <a:xfrm>
            <a:off x="3332067" y="3095348"/>
            <a:ext cx="4443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Дуга 11">
            <a:extLst>
              <a:ext uri="{FF2B5EF4-FFF2-40B4-BE49-F238E27FC236}">
                <a16:creationId xmlns:a16="http://schemas.microsoft.com/office/drawing/2014/main" xmlns="" id="{D7BAF8C6-8E50-4F8A-89CE-3DE96174FD38}"/>
              </a:ext>
            </a:extLst>
          </p:cNvPr>
          <p:cNvSpPr/>
          <p:nvPr/>
        </p:nvSpPr>
        <p:spPr>
          <a:xfrm rot="20836859">
            <a:off x="1044733" y="2059069"/>
            <a:ext cx="355557" cy="384238"/>
          </a:xfrm>
          <a:prstGeom prst="arc">
            <a:avLst>
              <a:gd name="adj1" fmla="val 18551657"/>
              <a:gd name="adj2" fmla="val 7961419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0E3C422C-A3BC-4566-A69B-B12DF2238F37}"/>
              </a:ext>
            </a:extLst>
          </p:cNvPr>
          <p:cNvSpPr/>
          <p:nvPr/>
        </p:nvSpPr>
        <p:spPr>
          <a:xfrm>
            <a:off x="1305531" y="2261189"/>
            <a:ext cx="47000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F2A8D754-B7B4-464F-9F19-8852E49D81C1}"/>
              </a:ext>
            </a:extLst>
          </p:cNvPr>
          <p:cNvSpPr/>
          <p:nvPr/>
        </p:nvSpPr>
        <p:spPr>
          <a:xfrm>
            <a:off x="1699872" y="2290504"/>
            <a:ext cx="66261" cy="9276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1BF99602-CBA9-4D3C-AC8C-8B1BC6C4B0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086290"/>
            <a:ext cx="3257550" cy="2790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F448B7-12D4-44DD-A5FB-CC7988FA9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ДОМАШНЕЕ ЗАДАНИЕ: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45DD3E4-F6E2-4981-8637-65150A1F1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3860" y="1690688"/>
            <a:ext cx="7629939" cy="4486275"/>
          </a:xfrm>
        </p:spPr>
        <p:txBody>
          <a:bodyPr/>
          <a:lstStyle/>
          <a:p>
            <a:r>
              <a:rPr lang="ru-RU" dirty="0"/>
              <a:t>изучить пункт 43;</a:t>
            </a:r>
          </a:p>
          <a:p>
            <a:r>
              <a:rPr lang="ru-RU" dirty="0"/>
              <a:t> выучить свойства с доказательствами;</a:t>
            </a:r>
          </a:p>
          <a:p>
            <a:r>
              <a:rPr lang="ru-RU" dirty="0"/>
              <a:t> ответить на вопросы 8,9,10 на странице 113;</a:t>
            </a:r>
          </a:p>
          <a:p>
            <a:r>
              <a:rPr lang="ru-RU" dirty="0"/>
              <a:t>решить № 375. 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0C5ABB1-37B1-4A48-AF2E-13BEEE35C3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48989" y="3534809"/>
            <a:ext cx="2857500" cy="28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1784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319</Words>
  <Application>Microsoft Office PowerPoint</Application>
  <PresentationFormat>Произвольный</PresentationFormat>
  <Paragraphs>86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ПАРАЛЛЕЛОГРАММ</vt:lpstr>
      <vt:lpstr>Цель:</vt:lpstr>
      <vt:lpstr>Определение:</vt:lpstr>
      <vt:lpstr>Свойство 1: В параллелограмме противоположные стороны равны и противоположные углы равны</vt:lpstr>
      <vt:lpstr>Доказательство:</vt:lpstr>
      <vt:lpstr>Свойство 2: Диагонали параллелограмма точкой пересечения делятся пополам</vt:lpstr>
      <vt:lpstr>Доказательство:</vt:lpstr>
      <vt:lpstr>Задача: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</dc:creator>
  <cp:lastModifiedBy>Пользователь Windows</cp:lastModifiedBy>
  <cp:revision>32</cp:revision>
  <dcterms:created xsi:type="dcterms:W3CDTF">2020-04-05T06:24:06Z</dcterms:created>
  <dcterms:modified xsi:type="dcterms:W3CDTF">2020-12-03T16:33:30Z</dcterms:modified>
</cp:coreProperties>
</file>