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9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258" r:id="rId3"/>
    <p:sldId id="259" r:id="rId4"/>
    <p:sldId id="284" r:id="rId5"/>
    <p:sldId id="266" r:id="rId6"/>
    <p:sldId id="283" r:id="rId7"/>
    <p:sldId id="269" r:id="rId8"/>
    <p:sldId id="270" r:id="rId9"/>
    <p:sldId id="271" r:id="rId10"/>
    <p:sldId id="275" r:id="rId11"/>
    <p:sldId id="263" r:id="rId12"/>
    <p:sldId id="267" r:id="rId13"/>
    <p:sldId id="282" r:id="rId14"/>
    <p:sldId id="265" r:id="rId15"/>
    <p:sldId id="273" r:id="rId16"/>
    <p:sldId id="264" r:id="rId17"/>
    <p:sldId id="262" r:id="rId18"/>
    <p:sldId id="274" r:id="rId19"/>
    <p:sldId id="272" r:id="rId20"/>
    <p:sldId id="276" r:id="rId21"/>
    <p:sldId id="279" r:id="rId22"/>
    <p:sldId id="280" r:id="rId23"/>
    <p:sldId id="260" r:id="rId24"/>
    <p:sldId id="277" r:id="rId25"/>
    <p:sldId id="257" r:id="rId26"/>
    <p:sldId id="285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43"/>
    <a:srgbClr val="434365"/>
    <a:srgbClr val="8E8EB4"/>
    <a:srgbClr val="5A5A88"/>
    <a:srgbClr val="3A3A58"/>
    <a:srgbClr val="1B1B27"/>
    <a:srgbClr val="4B4B71"/>
    <a:srgbClr val="0E0E14"/>
    <a:srgbClr val="393955"/>
    <a:srgbClr val="4A4A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859" autoAdjust="0"/>
  </p:normalViewPr>
  <p:slideViewPr>
    <p:cSldViewPr snapToGrid="0">
      <p:cViewPr varScale="1">
        <p:scale>
          <a:sx n="66" d="100"/>
          <a:sy n="66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82FAC7-EC16-47E7-915B-46387885A041}">
      <dgm:prSet phldrT="[Текст]" custT="1"/>
      <dgm:spPr>
        <a:solidFill>
          <a:srgbClr val="1B1B27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не допускается наличие "плашек" (незаполненных клеток) в сетке кроссворда;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B3EDE0-8F49-4C79-A946-8C42BD721EF7}" type="parTrans" cxnId="{A50A3A9F-BD16-48FA-A999-53C71945B6A7}">
      <dgm:prSet/>
      <dgm:spPr/>
      <dgm:t>
        <a:bodyPr/>
        <a:lstStyle/>
        <a:p>
          <a:endParaRPr lang="ru-RU"/>
        </a:p>
      </dgm:t>
    </dgm:pt>
    <dgm:pt modelId="{AD9C7159-B787-4DB9-9E6D-F4DCFA54EE30}" type="sibTrans" cxnId="{A50A3A9F-BD16-48FA-A999-53C71945B6A7}">
      <dgm:prSet/>
      <dgm:spPr>
        <a:ln>
          <a:solidFill>
            <a:srgbClr val="666699"/>
          </a:solidFill>
        </a:ln>
      </dgm:spPr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случайные буквосочетания и пересечения;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/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загаданные слова должны быть именами существительными в именительном падеже единственного числа;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5028E37D-3047-4362-ADF3-B34ADC5AA0F0}">
      <dgm:prSet phldrT="[Текст]"/>
      <dgm:spPr/>
      <dgm:t>
        <a:bodyPr/>
        <a:lstStyle/>
        <a:p>
          <a:endParaRPr lang="ru-RU" dirty="0"/>
        </a:p>
      </dgm:t>
    </dgm:pt>
    <dgm:pt modelId="{8CE951B2-BD40-4D5B-9AC8-08494DD7E809}" type="parTrans" cxnId="{9E418833-5EA7-4983-870D-E51A2BA7719B}">
      <dgm:prSet/>
      <dgm:spPr/>
      <dgm:t>
        <a:bodyPr/>
        <a:lstStyle/>
        <a:p>
          <a:endParaRPr lang="ru-RU"/>
        </a:p>
      </dgm:t>
    </dgm:pt>
    <dgm:pt modelId="{2C5285BA-85F3-4953-BA59-8FFB0A4EC028}" type="sibTrans" cxnId="{9E418833-5EA7-4983-870D-E51A2BA7719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900" dirty="0" smtClean="0"/>
            <a:t>      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двухбуквенные слова должны иметь два пересечения;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трехбуквенные слова должны иметь не менее двух пересечений;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dirty="0" smtClean="0"/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аббревиатуры, сокращения;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EB3DBF5A-EE00-4713-B215-DB7A010F7B01}">
      <dgm:prSet phldrT="[Текст]"/>
      <dgm:spPr>
        <a:solidFill>
          <a:srgbClr val="8E8EB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рекомендуется большое количество двухбуквенных слов.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B2305-10A9-420D-81CF-5C8466018240}" type="parTrans" cxnId="{BCA3A481-BA62-44E8-8F53-4A290365B0E7}">
      <dgm:prSet/>
      <dgm:spPr/>
      <dgm:t>
        <a:bodyPr/>
        <a:lstStyle/>
        <a:p>
          <a:endParaRPr lang="ru-RU"/>
        </a:p>
      </dgm:t>
    </dgm:pt>
    <dgm:pt modelId="{D5FF79AA-BCCB-454C-A960-EAB75C2EEF9D}" type="sibTrans" cxnId="{BCA3A481-BA62-44E8-8F53-4A290365B0E7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7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  <dgm:t>
        <a:bodyPr/>
        <a:lstStyle/>
        <a:p>
          <a:endParaRPr lang="ru-RU"/>
        </a:p>
      </dgm:t>
    </dgm:pt>
    <dgm:pt modelId="{A808B995-C446-4593-9710-470F2EE98A1C}" type="pres">
      <dgm:prSet presAssocID="{C6BE8A2F-CFFA-40D2-9C6A-80CDA52D4A08}" presName="extraNode" presStyleLbl="node1" presStyleIdx="0" presStyleCnt="7"/>
      <dgm:spPr/>
    </dgm:pt>
    <dgm:pt modelId="{B056415B-A65B-4FDE-AADC-98A33CE068A7}" type="pres">
      <dgm:prSet presAssocID="{C6BE8A2F-CFFA-40D2-9C6A-80CDA52D4A08}" presName="dstNode" presStyleLbl="node1" presStyleIdx="0" presStyleCnt="7"/>
      <dgm:spPr/>
    </dgm:pt>
    <dgm:pt modelId="{2B432997-E8F1-410F-9078-2234450A688F}" type="pres">
      <dgm:prSet presAssocID="{1782FAC7-EC16-47E7-915B-46387885A041}" presName="text_1" presStyleLbl="node1" presStyleIdx="0" presStyleCnt="7" custScaleY="1484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BF715-1A84-453F-A79C-6B3426F8D837}" type="pres">
      <dgm:prSet presAssocID="{1782FAC7-EC16-47E7-915B-46387885A041}" presName="accent_1" presStyleCnt="0"/>
      <dgm:spPr/>
    </dgm:pt>
    <dgm:pt modelId="{9922B3F1-BFB0-426C-8AAC-EF08AF3EC5D0}" type="pres">
      <dgm:prSet presAssocID="{1782FAC7-EC16-47E7-915B-46387885A041}" presName="accentRepeatNode" presStyleLbl="solidFgAcc1" presStyleIdx="0" presStyleCnt="7"/>
      <dgm:spPr>
        <a:solidFill>
          <a:srgbClr val="1B1B27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78B502F-A0B4-4CAB-8F78-42F393D2DA3A}" type="pres">
      <dgm:prSet presAssocID="{F4753658-AAAA-45B7-8277-B1BAB89C2A45}" presName="text_2" presStyleLbl="node1" presStyleIdx="1" presStyleCnt="7" custScaleY="135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358BD-B8A8-452C-95FC-3B213A896229}" type="pres">
      <dgm:prSet presAssocID="{F4753658-AAAA-45B7-8277-B1BAB89C2A45}" presName="accent_2" presStyleCnt="0"/>
      <dgm:spPr/>
    </dgm:pt>
    <dgm:pt modelId="{90974584-23B0-4BE4-8F42-E0EABE7D5602}" type="pres">
      <dgm:prSet presAssocID="{F4753658-AAAA-45B7-8277-B1BAB89C2A45}" presName="accentRepeatNode" presStyleLbl="solidFgAcc1" presStyleIdx="1" presStyleCnt="7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BB82CFC1-DBF9-4C27-B065-DEBAF804A99D}" type="pres">
      <dgm:prSet presAssocID="{24BC7C27-EDA5-46A2-BF24-141930F2CA6A}" presName="text_3" presStyleLbl="node1" presStyleIdx="2" presStyleCnt="7" custScaleY="161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DE1CA-1D0C-491B-A3C3-C7DC0CCE4420}" type="pres">
      <dgm:prSet presAssocID="{24BC7C27-EDA5-46A2-BF24-141930F2CA6A}" presName="accent_3" presStyleCnt="0"/>
      <dgm:spPr/>
    </dgm:pt>
    <dgm:pt modelId="{6134920A-62BC-4355-A907-DA63482F1B1A}" type="pres">
      <dgm:prSet presAssocID="{24BC7C27-EDA5-46A2-BF24-141930F2CA6A}" presName="accentRepeatNode" presStyleLbl="solidFgAcc1" presStyleIdx="2" presStyleCnt="7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621F5FC-DC0B-43B5-BD79-60C512D09E5B}" type="pres">
      <dgm:prSet presAssocID="{EE42807A-DBED-48E9-80ED-4825F14FD976}" presName="text_4" presStyleLbl="node1" presStyleIdx="3" presStyleCnt="7" custScaleY="120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7E6454-6F7E-4D7F-946E-C2A81480BD17}" type="pres">
      <dgm:prSet presAssocID="{EE42807A-DBED-48E9-80ED-4825F14FD976}" presName="accent_4" presStyleCnt="0"/>
      <dgm:spPr/>
    </dgm:pt>
    <dgm:pt modelId="{FABE78ED-294E-4EBD-96F7-A8ABAB5C25AA}" type="pres">
      <dgm:prSet presAssocID="{EE42807A-DBED-48E9-80ED-4825F14FD976}" presName="accentRepeatNode" presStyleLbl="solidFgAcc1" presStyleIdx="3" presStyleCnt="7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37F8EC2-1997-4AA8-9A7B-105A8E9349F8}" type="pres">
      <dgm:prSet presAssocID="{A15D20FF-A26F-47CA-B7DB-9EDB1B612EC0}" presName="text_5" presStyleLbl="node1" presStyleIdx="4" presStyleCnt="7" custScaleY="134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EEC31-F334-4AA1-BB36-0BAE8EF369FC}" type="pres">
      <dgm:prSet presAssocID="{A15D20FF-A26F-47CA-B7DB-9EDB1B612EC0}" presName="accent_5" presStyleCnt="0"/>
      <dgm:spPr/>
    </dgm:pt>
    <dgm:pt modelId="{14176792-880C-4FE3-8865-7B5601F0BEF1}" type="pres">
      <dgm:prSet presAssocID="{A15D20FF-A26F-47CA-B7DB-9EDB1B612EC0}" presName="accentRepeatNode" presStyleLbl="solidFgAcc1" presStyleIdx="4" presStyleCnt="7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2FCF748-31F0-49E2-B8F8-96ABBFF0D20C}" type="pres">
      <dgm:prSet presAssocID="{D7F943BB-2382-4E74-8C47-7449DD81C9BF}" presName="text_6" presStyleLbl="node1" presStyleIdx="5" presStyleCnt="7" custScaleY="127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BD319-61C0-4230-87B0-3129658E6D90}" type="pres">
      <dgm:prSet presAssocID="{D7F943BB-2382-4E74-8C47-7449DD81C9BF}" presName="accent_6" presStyleCnt="0"/>
      <dgm:spPr/>
    </dgm:pt>
    <dgm:pt modelId="{36EB3F7A-CEC9-4D7A-9893-823C11DE0A11}" type="pres">
      <dgm:prSet presAssocID="{D7F943BB-2382-4E74-8C47-7449DD81C9BF}" presName="accentRepeatNode" presStyleLbl="solidFgAcc1" presStyleIdx="5" presStyleCnt="7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251B42B1-58F3-4D45-AE4F-9BDB1B684F52}" type="pres">
      <dgm:prSet presAssocID="{EB3DBF5A-EE00-4713-B215-DB7A010F7B01}" presName="text_7" presStyleLbl="node1" presStyleIdx="6" presStyleCnt="7" custScaleY="1414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40265-6592-42A1-88AC-56FB6BAFF193}" type="pres">
      <dgm:prSet presAssocID="{EB3DBF5A-EE00-4713-B215-DB7A010F7B01}" presName="accent_7" presStyleCnt="0"/>
      <dgm:spPr/>
    </dgm:pt>
    <dgm:pt modelId="{38363892-91F4-4CBF-8606-C400C62900F9}" type="pres">
      <dgm:prSet presAssocID="{EB3DBF5A-EE00-4713-B215-DB7A010F7B01}" presName="accentRepeatNode" presStyleLbl="solidFgAcc1" presStyleIdx="6" presStyleCnt="7"/>
      <dgm:spPr>
        <a:solidFill>
          <a:srgbClr val="8E8EB4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CC7829B5-86DE-4F7D-87E7-C03E3AAC9437}" type="presOf" srcId="{EB3DBF5A-EE00-4713-B215-DB7A010F7B01}" destId="{251B42B1-58F3-4D45-AE4F-9BDB1B684F52}" srcOrd="0" destOrd="0" presId="urn:microsoft.com/office/officeart/2008/layout/VerticalCurvedList"/>
    <dgm:cxn modelId="{EDA08D1B-E7B9-4F47-84E8-B9BF98FCDE84}" type="presOf" srcId="{24BC7C27-EDA5-46A2-BF24-141930F2CA6A}" destId="{BB82CFC1-DBF9-4C27-B065-DEBAF804A99D}" srcOrd="0" destOrd="0" presId="urn:microsoft.com/office/officeart/2008/layout/VerticalCurvedList"/>
    <dgm:cxn modelId="{33D4B39B-12C9-4BE9-947C-829AB8DA90BA}" srcId="{C6BE8A2F-CFFA-40D2-9C6A-80CDA52D4A08}" destId="{EE42807A-DBED-48E9-80ED-4825F14FD976}" srcOrd="3" destOrd="0" parTransId="{18C32C1A-C6C0-4B3D-881B-584C732971FA}" sibTransId="{3F3E5423-6954-4A61-B1FA-E77EE86A6C2B}"/>
    <dgm:cxn modelId="{52CD037C-A275-4C84-AB61-8FD8BCE5EE10}" srcId="{C6BE8A2F-CFFA-40D2-9C6A-80CDA52D4A08}" destId="{F4753658-AAAA-45B7-8277-B1BAB89C2A45}" srcOrd="1" destOrd="0" parTransId="{9A0F4530-4FC5-4C50-937B-79E03D8582D1}" sibTransId="{65B56CB0-4DD1-4513-9093-05A9DD1361E5}"/>
    <dgm:cxn modelId="{FE585D33-F699-4E8D-9DC4-EA2FDF80370B}" srcId="{C6BE8A2F-CFFA-40D2-9C6A-80CDA52D4A08}" destId="{D7F943BB-2382-4E74-8C47-7449DD81C9BF}" srcOrd="5" destOrd="0" parTransId="{F8DFE4F9-B533-4A00-BC2F-AA36FBD792B2}" sibTransId="{D74D72AA-20BC-4EF8-9C15-F8D67470E564}"/>
    <dgm:cxn modelId="{50741798-D564-4287-801E-06E020E94808}" type="presOf" srcId="{D7F943BB-2382-4E74-8C47-7449DD81C9BF}" destId="{02FCF748-31F0-49E2-B8F8-96ABBFF0D20C}" srcOrd="0" destOrd="0" presId="urn:microsoft.com/office/officeart/2008/layout/VerticalCurvedList"/>
    <dgm:cxn modelId="{55C81C23-8F1B-4FFA-A409-8580B758C8F0}" type="presOf" srcId="{EE42807A-DBED-48E9-80ED-4825F14FD976}" destId="{3621F5FC-DC0B-43B5-BD79-60C512D09E5B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6EB0482B-45D8-4375-9611-4E3532C7CA56}" type="presOf" srcId="{AD9C7159-B787-4DB9-9E6D-F4DCFA54EE30}" destId="{33177047-C69C-4DBB-8FF0-55DA00A0FE1A}" srcOrd="0" destOrd="0" presId="urn:microsoft.com/office/officeart/2008/layout/VerticalCurvedList"/>
    <dgm:cxn modelId="{2F14EE0A-A564-4282-980A-12141D7208CE}" type="presOf" srcId="{A15D20FF-A26F-47CA-B7DB-9EDB1B612EC0}" destId="{E37F8EC2-1997-4AA8-9A7B-105A8E9349F8}" srcOrd="0" destOrd="0" presId="urn:microsoft.com/office/officeart/2008/layout/VerticalCurvedList"/>
    <dgm:cxn modelId="{A50A3A9F-BD16-48FA-A999-53C71945B6A7}" srcId="{C6BE8A2F-CFFA-40D2-9C6A-80CDA52D4A08}" destId="{1782FAC7-EC16-47E7-915B-46387885A041}" srcOrd="0" destOrd="0" parTransId="{1EB3EDE0-8F49-4C79-A946-8C42BD721EF7}" sibTransId="{AD9C7159-B787-4DB9-9E6D-F4DCFA54EE30}"/>
    <dgm:cxn modelId="{BCA3A481-BA62-44E8-8F53-4A290365B0E7}" srcId="{C6BE8A2F-CFFA-40D2-9C6A-80CDA52D4A08}" destId="{EB3DBF5A-EE00-4713-B215-DB7A010F7B01}" srcOrd="6" destOrd="0" parTransId="{82EB2305-10A9-420D-81CF-5C8466018240}" sibTransId="{D5FF79AA-BCCB-454C-A960-EAB75C2EEF9D}"/>
    <dgm:cxn modelId="{BC4AB0A8-E9D7-4076-88A2-CB24DAFF3A73}" type="presOf" srcId="{F4753658-AAAA-45B7-8277-B1BAB89C2A45}" destId="{178B502F-A0B4-4CAB-8F78-42F393D2DA3A}" srcOrd="0" destOrd="0" presId="urn:microsoft.com/office/officeart/2008/layout/VerticalCurvedList"/>
    <dgm:cxn modelId="{15B329DD-F583-4415-B610-C5DD2B9235F8}" srcId="{C6BE8A2F-CFFA-40D2-9C6A-80CDA52D4A08}" destId="{A15D20FF-A26F-47CA-B7DB-9EDB1B612EC0}" srcOrd="4" destOrd="0" parTransId="{94090CE0-059A-442C-B12B-54586EEB6CA9}" sibTransId="{C862E30B-ADD3-4474-8027-90CDA692E24C}"/>
    <dgm:cxn modelId="{50C2009D-2169-4425-9F29-C90688FC4746}" type="presOf" srcId="{1782FAC7-EC16-47E7-915B-46387885A041}" destId="{2B432997-E8F1-410F-9078-2234450A688F}" srcOrd="0" destOrd="0" presId="urn:microsoft.com/office/officeart/2008/layout/VerticalCurvedList"/>
    <dgm:cxn modelId="{0FFAEC4E-F43E-4045-A0D0-3431ECE43B3B}" srcId="{C6BE8A2F-CFFA-40D2-9C6A-80CDA52D4A08}" destId="{24BC7C27-EDA5-46A2-BF24-141930F2CA6A}" srcOrd="2" destOrd="0" parTransId="{7F58DF76-7994-4B4B-83B3-9DF42706CDD9}" sibTransId="{1227FCB5-7CB5-4876-A255-E9B8CACAED3B}"/>
    <dgm:cxn modelId="{9E418833-5EA7-4983-870D-E51A2BA7719B}" srcId="{C6BE8A2F-CFFA-40D2-9C6A-80CDA52D4A08}" destId="{5028E37D-3047-4362-ADF3-B34ADC5AA0F0}" srcOrd="7" destOrd="0" parTransId="{8CE951B2-BD40-4D5B-9AC8-08494DD7E809}" sibTransId="{2C5285BA-85F3-4953-BA59-8FFB0A4EC028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D34F2B4E-D7B2-4F7C-A6CE-031824928226}" type="presParOf" srcId="{0136B065-58D0-48A0-9542-0F0AB1CDD711}" destId="{2B432997-E8F1-410F-9078-2234450A688F}" srcOrd="1" destOrd="0" presId="urn:microsoft.com/office/officeart/2008/layout/VerticalCurvedList"/>
    <dgm:cxn modelId="{8816921D-A4DD-4E26-A042-2E888A64AF52}" type="presParOf" srcId="{0136B065-58D0-48A0-9542-0F0AB1CDD711}" destId="{689BF715-1A84-453F-A79C-6B3426F8D837}" srcOrd="2" destOrd="0" presId="urn:microsoft.com/office/officeart/2008/layout/VerticalCurvedList"/>
    <dgm:cxn modelId="{DE8838C5-41AB-49D2-8367-7A604D9BD4DB}" type="presParOf" srcId="{689BF715-1A84-453F-A79C-6B3426F8D837}" destId="{9922B3F1-BFB0-426C-8AAC-EF08AF3EC5D0}" srcOrd="0" destOrd="0" presId="urn:microsoft.com/office/officeart/2008/layout/VerticalCurvedList"/>
    <dgm:cxn modelId="{DBEA3757-C6D0-40C5-83CE-9FB4D02559E1}" type="presParOf" srcId="{0136B065-58D0-48A0-9542-0F0AB1CDD711}" destId="{178B502F-A0B4-4CAB-8F78-42F393D2DA3A}" srcOrd="3" destOrd="0" presId="urn:microsoft.com/office/officeart/2008/layout/VerticalCurvedList"/>
    <dgm:cxn modelId="{9616487C-F1AF-46FB-AE19-3BB230D45E0A}" type="presParOf" srcId="{0136B065-58D0-48A0-9542-0F0AB1CDD711}" destId="{745358BD-B8A8-452C-95FC-3B213A896229}" srcOrd="4" destOrd="0" presId="urn:microsoft.com/office/officeart/2008/layout/VerticalCurvedList"/>
    <dgm:cxn modelId="{1D44FA64-3CC1-4C96-8684-69CCD1966AB4}" type="presParOf" srcId="{745358BD-B8A8-452C-95FC-3B213A896229}" destId="{90974584-23B0-4BE4-8F42-E0EABE7D5602}" srcOrd="0" destOrd="0" presId="urn:microsoft.com/office/officeart/2008/layout/VerticalCurvedList"/>
    <dgm:cxn modelId="{433E702C-5575-4645-918A-B4D5CF59DD0E}" type="presParOf" srcId="{0136B065-58D0-48A0-9542-0F0AB1CDD711}" destId="{BB82CFC1-DBF9-4C27-B065-DEBAF804A99D}" srcOrd="5" destOrd="0" presId="urn:microsoft.com/office/officeart/2008/layout/VerticalCurvedList"/>
    <dgm:cxn modelId="{EEE864C0-D720-4235-B299-BFF6DFE167BC}" type="presParOf" srcId="{0136B065-58D0-48A0-9542-0F0AB1CDD711}" destId="{CF0DE1CA-1D0C-491B-A3C3-C7DC0CCE4420}" srcOrd="6" destOrd="0" presId="urn:microsoft.com/office/officeart/2008/layout/VerticalCurvedList"/>
    <dgm:cxn modelId="{9552EE77-642B-4E77-9117-E4F66098A7D8}" type="presParOf" srcId="{CF0DE1CA-1D0C-491B-A3C3-C7DC0CCE4420}" destId="{6134920A-62BC-4355-A907-DA63482F1B1A}" srcOrd="0" destOrd="0" presId="urn:microsoft.com/office/officeart/2008/layout/VerticalCurvedList"/>
    <dgm:cxn modelId="{089015E3-9508-43AD-B597-7869FDC63977}" type="presParOf" srcId="{0136B065-58D0-48A0-9542-0F0AB1CDD711}" destId="{3621F5FC-DC0B-43B5-BD79-60C512D09E5B}" srcOrd="7" destOrd="0" presId="urn:microsoft.com/office/officeart/2008/layout/VerticalCurvedList"/>
    <dgm:cxn modelId="{97D1F62B-6CD4-45B7-AB46-93F8FCBEEE7B}" type="presParOf" srcId="{0136B065-58D0-48A0-9542-0F0AB1CDD711}" destId="{6A7E6454-6F7E-4D7F-946E-C2A81480BD17}" srcOrd="8" destOrd="0" presId="urn:microsoft.com/office/officeart/2008/layout/VerticalCurvedList"/>
    <dgm:cxn modelId="{8FF93362-FE1C-4EAD-902B-2CF9034FAD9C}" type="presParOf" srcId="{6A7E6454-6F7E-4D7F-946E-C2A81480BD17}" destId="{FABE78ED-294E-4EBD-96F7-A8ABAB5C25AA}" srcOrd="0" destOrd="0" presId="urn:microsoft.com/office/officeart/2008/layout/VerticalCurvedList"/>
    <dgm:cxn modelId="{16742500-1EA0-4E9A-AEA2-ED6D626DF48F}" type="presParOf" srcId="{0136B065-58D0-48A0-9542-0F0AB1CDD711}" destId="{E37F8EC2-1997-4AA8-9A7B-105A8E9349F8}" srcOrd="9" destOrd="0" presId="urn:microsoft.com/office/officeart/2008/layout/VerticalCurvedList"/>
    <dgm:cxn modelId="{5A886911-25E8-4FC8-BF3D-42BB678595D6}" type="presParOf" srcId="{0136B065-58D0-48A0-9542-0F0AB1CDD711}" destId="{874EEC31-F334-4AA1-BB36-0BAE8EF369FC}" srcOrd="10" destOrd="0" presId="urn:microsoft.com/office/officeart/2008/layout/VerticalCurvedList"/>
    <dgm:cxn modelId="{46160748-0869-47DB-970A-B5B5B3DAD118}" type="presParOf" srcId="{874EEC31-F334-4AA1-BB36-0BAE8EF369FC}" destId="{14176792-880C-4FE3-8865-7B5601F0BEF1}" srcOrd="0" destOrd="0" presId="urn:microsoft.com/office/officeart/2008/layout/VerticalCurvedList"/>
    <dgm:cxn modelId="{429F9A30-C16D-4F60-8624-3784626FF91B}" type="presParOf" srcId="{0136B065-58D0-48A0-9542-0F0AB1CDD711}" destId="{02FCF748-31F0-49E2-B8F8-96ABBFF0D20C}" srcOrd="11" destOrd="0" presId="urn:microsoft.com/office/officeart/2008/layout/VerticalCurvedList"/>
    <dgm:cxn modelId="{24E3F63D-5837-4AD2-A00A-7B3815C72C30}" type="presParOf" srcId="{0136B065-58D0-48A0-9542-0F0AB1CDD711}" destId="{7CFBD319-61C0-4230-87B0-3129658E6D90}" srcOrd="12" destOrd="0" presId="urn:microsoft.com/office/officeart/2008/layout/VerticalCurvedList"/>
    <dgm:cxn modelId="{4D162C99-E5D3-4A3F-8BF9-023A247B5220}" type="presParOf" srcId="{7CFBD319-61C0-4230-87B0-3129658E6D90}" destId="{36EB3F7A-CEC9-4D7A-9893-823C11DE0A11}" srcOrd="0" destOrd="0" presId="urn:microsoft.com/office/officeart/2008/layout/VerticalCurvedList"/>
    <dgm:cxn modelId="{5319546C-46C6-4478-83C2-256FC0462D1B}" type="presParOf" srcId="{0136B065-58D0-48A0-9542-0F0AB1CDD711}" destId="{251B42B1-58F3-4D45-AE4F-9BDB1B684F52}" srcOrd="13" destOrd="0" presId="urn:microsoft.com/office/officeart/2008/layout/VerticalCurvedList"/>
    <dgm:cxn modelId="{93FE4F1E-C87B-4456-9DCB-1F44C56FCAC9}" type="presParOf" srcId="{0136B065-58D0-48A0-9542-0F0AB1CDD711}" destId="{99440265-6592-42A1-88AC-56FB6BAFF193}" srcOrd="14" destOrd="0" presId="urn:microsoft.com/office/officeart/2008/layout/VerticalCurvedList"/>
    <dgm:cxn modelId="{257F7CFA-1634-42B1-93E0-5657D6999CE0}" type="presParOf" srcId="{99440265-6592-42A1-88AC-56FB6BAFF193}" destId="{38363892-91F4-4CBF-8606-C400C62900F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82FAC7-EC16-47E7-915B-46387885A041}">
      <dgm:prSet phldrT="[Текст]" custT="1"/>
      <dgm:spPr>
        <a:solidFill>
          <a:srgbClr val="1B1B27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слова должны быть в именительном падеже и единственном числе, кроме слов, которые не имеют единственного числа</a:t>
          </a:r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EB3EDE0-8F49-4C79-A946-8C42BD721EF7}" type="parTrans" cxnId="{A50A3A9F-BD16-48FA-A999-53C71945B6A7}">
      <dgm:prSet/>
      <dgm:spPr/>
      <dgm:t>
        <a:bodyPr/>
        <a:lstStyle/>
        <a:p>
          <a:endParaRPr lang="ru-RU"/>
        </a:p>
      </dgm:t>
    </dgm:pt>
    <dgm:pt modelId="{AD9C7159-B787-4DB9-9E6D-F4DCFA54EE30}" type="sibTrans" cxnId="{A50A3A9F-BD16-48FA-A999-53C71945B6A7}">
      <dgm:prSet/>
      <dgm:spPr>
        <a:ln>
          <a:solidFill>
            <a:srgbClr val="666699"/>
          </a:solidFill>
        </a:ln>
      </dgm:spPr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имен собственных в кроссворде может быть не более 1/3 от всех слов</a:t>
          </a:r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/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	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желательно при создании кроссвордов употреблять устаревшие и вышедшие из обихода слова;</a:t>
          </a:r>
          <a:endParaRPr lang="ru-RU" sz="20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900" dirty="0" smtClean="0"/>
            <a:t>     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не следует применять при составлении кроссвордов слова, которые могут вызвать негативные эмоции, слова, связанные с болезнью, жаргонные и нецензурные</a:t>
          </a:r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0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 custT="1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сетка кроссворда может быть любой: от нерегулярной крестословицы до правильных, максимально заполненных геометрических фигур</a:t>
          </a:r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 custT="1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4100" dirty="0" smtClean="0"/>
            <a:t>      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составление кроссворда начинают с самых длинных слов.</a:t>
          </a:r>
          <a:endParaRPr lang="ru-RU" sz="20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6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  <dgm:t>
        <a:bodyPr/>
        <a:lstStyle/>
        <a:p>
          <a:endParaRPr lang="ru-RU"/>
        </a:p>
      </dgm:t>
    </dgm:pt>
    <dgm:pt modelId="{A808B995-C446-4593-9710-470F2EE98A1C}" type="pres">
      <dgm:prSet presAssocID="{C6BE8A2F-CFFA-40D2-9C6A-80CDA52D4A08}" presName="extraNode" presStyleLbl="node1" presStyleIdx="0" presStyleCnt="6"/>
      <dgm:spPr/>
    </dgm:pt>
    <dgm:pt modelId="{B056415B-A65B-4FDE-AADC-98A33CE068A7}" type="pres">
      <dgm:prSet presAssocID="{C6BE8A2F-CFFA-40D2-9C6A-80CDA52D4A08}" presName="dstNode" presStyleLbl="node1" presStyleIdx="0" presStyleCnt="6"/>
      <dgm:spPr/>
    </dgm:pt>
    <dgm:pt modelId="{2B432997-E8F1-410F-9078-2234450A688F}" type="pres">
      <dgm:prSet presAssocID="{1782FAC7-EC16-47E7-915B-46387885A041}" presName="text_1" presStyleLbl="node1" presStyleIdx="0" presStyleCnt="6" custScaleY="146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9BF715-1A84-453F-A79C-6B3426F8D837}" type="pres">
      <dgm:prSet presAssocID="{1782FAC7-EC16-47E7-915B-46387885A041}" presName="accent_1" presStyleCnt="0"/>
      <dgm:spPr/>
    </dgm:pt>
    <dgm:pt modelId="{9922B3F1-BFB0-426C-8AAC-EF08AF3EC5D0}" type="pres">
      <dgm:prSet presAssocID="{1782FAC7-EC16-47E7-915B-46387885A041}" presName="accentRepeatNode" presStyleLbl="solidFgAcc1" presStyleIdx="0" presStyleCnt="6"/>
      <dgm:spPr>
        <a:solidFill>
          <a:srgbClr val="1B1B27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78B502F-A0B4-4CAB-8F78-42F393D2DA3A}" type="pres">
      <dgm:prSet presAssocID="{F4753658-AAAA-45B7-8277-B1BAB89C2A45}" presName="text_2" presStyleLbl="node1" presStyleIdx="1" presStyleCnt="6" custScaleY="123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358BD-B8A8-452C-95FC-3B213A896229}" type="pres">
      <dgm:prSet presAssocID="{F4753658-AAAA-45B7-8277-B1BAB89C2A45}" presName="accent_2" presStyleCnt="0"/>
      <dgm:spPr/>
    </dgm:pt>
    <dgm:pt modelId="{90974584-23B0-4BE4-8F42-E0EABE7D5602}" type="pres">
      <dgm:prSet presAssocID="{F4753658-AAAA-45B7-8277-B1BAB89C2A45}" presName="accentRepeatNode" presStyleLbl="solidFgAcc1" presStyleIdx="1" presStyleCnt="6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BB82CFC1-DBF9-4C27-B065-DEBAF804A99D}" type="pres">
      <dgm:prSet presAssocID="{24BC7C27-EDA5-46A2-BF24-141930F2CA6A}" presName="text_3" presStyleLbl="node1" presStyleIdx="2" presStyleCnt="6" custScaleY="1390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DE1CA-1D0C-491B-A3C3-C7DC0CCE4420}" type="pres">
      <dgm:prSet presAssocID="{24BC7C27-EDA5-46A2-BF24-141930F2CA6A}" presName="accent_3" presStyleCnt="0"/>
      <dgm:spPr/>
    </dgm:pt>
    <dgm:pt modelId="{6134920A-62BC-4355-A907-DA63482F1B1A}" type="pres">
      <dgm:prSet presAssocID="{24BC7C27-EDA5-46A2-BF24-141930F2CA6A}" presName="accentRepeatNode" presStyleLbl="solidFgAcc1" presStyleIdx="2" presStyleCnt="6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621F5FC-DC0B-43B5-BD79-60C512D09E5B}" type="pres">
      <dgm:prSet presAssocID="{EE42807A-DBED-48E9-80ED-4825F14FD976}" presName="text_4" presStyleLbl="node1" presStyleIdx="3" presStyleCnt="6" custScaleY="155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7E6454-6F7E-4D7F-946E-C2A81480BD17}" type="pres">
      <dgm:prSet presAssocID="{EE42807A-DBED-48E9-80ED-4825F14FD976}" presName="accent_4" presStyleCnt="0"/>
      <dgm:spPr/>
    </dgm:pt>
    <dgm:pt modelId="{FABE78ED-294E-4EBD-96F7-A8ABAB5C25AA}" type="pres">
      <dgm:prSet presAssocID="{EE42807A-DBED-48E9-80ED-4825F14FD976}" presName="accentRepeatNode" presStyleLbl="solidFgAcc1" presStyleIdx="3" presStyleCnt="6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37F8EC2-1997-4AA8-9A7B-105A8E9349F8}" type="pres">
      <dgm:prSet presAssocID="{A15D20FF-A26F-47CA-B7DB-9EDB1B612EC0}" presName="text_5" presStyleLbl="node1" presStyleIdx="4" presStyleCnt="6" custScaleY="1408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EEC31-F334-4AA1-BB36-0BAE8EF369FC}" type="pres">
      <dgm:prSet presAssocID="{A15D20FF-A26F-47CA-B7DB-9EDB1B612EC0}" presName="accent_5" presStyleCnt="0"/>
      <dgm:spPr/>
    </dgm:pt>
    <dgm:pt modelId="{14176792-880C-4FE3-8865-7B5601F0BEF1}" type="pres">
      <dgm:prSet presAssocID="{A15D20FF-A26F-47CA-B7DB-9EDB1B612EC0}" presName="accentRepeatNode" presStyleLbl="solidFgAcc1" presStyleIdx="4" presStyleCnt="6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2FCF748-31F0-49E2-B8F8-96ABBFF0D20C}" type="pres">
      <dgm:prSet presAssocID="{D7F943BB-2382-4E74-8C47-7449DD81C9BF}" presName="text_6" presStyleLbl="node1" presStyleIdx="5" presStyleCnt="6" custScaleY="1374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BD319-61C0-4230-87B0-3129658E6D90}" type="pres">
      <dgm:prSet presAssocID="{D7F943BB-2382-4E74-8C47-7449DD81C9BF}" presName="accent_6" presStyleCnt="0"/>
      <dgm:spPr/>
    </dgm:pt>
    <dgm:pt modelId="{36EB3F7A-CEC9-4D7A-9893-823C11DE0A11}" type="pres">
      <dgm:prSet presAssocID="{D7F943BB-2382-4E74-8C47-7449DD81C9BF}" presName="accentRepeatNode" presStyleLbl="solidFgAcc1" presStyleIdx="5" presStyleCnt="6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A50A3A9F-BD16-48FA-A999-53C71945B6A7}" srcId="{C6BE8A2F-CFFA-40D2-9C6A-80CDA52D4A08}" destId="{1782FAC7-EC16-47E7-915B-46387885A041}" srcOrd="0" destOrd="0" parTransId="{1EB3EDE0-8F49-4C79-A946-8C42BD721EF7}" sibTransId="{AD9C7159-B787-4DB9-9E6D-F4DCFA54EE30}"/>
    <dgm:cxn modelId="{2F14EE0A-A564-4282-980A-12141D7208CE}" type="presOf" srcId="{A15D20FF-A26F-47CA-B7DB-9EDB1B612EC0}" destId="{E37F8EC2-1997-4AA8-9A7B-105A8E9349F8}" srcOrd="0" destOrd="0" presId="urn:microsoft.com/office/officeart/2008/layout/VerticalCurvedList"/>
    <dgm:cxn modelId="{55C81C23-8F1B-4FFA-A409-8580B758C8F0}" type="presOf" srcId="{EE42807A-DBED-48E9-80ED-4825F14FD976}" destId="{3621F5FC-DC0B-43B5-BD79-60C512D09E5B}" srcOrd="0" destOrd="0" presId="urn:microsoft.com/office/officeart/2008/layout/VerticalCurvedList"/>
    <dgm:cxn modelId="{0FFAEC4E-F43E-4045-A0D0-3431ECE43B3B}" srcId="{C6BE8A2F-CFFA-40D2-9C6A-80CDA52D4A08}" destId="{24BC7C27-EDA5-46A2-BF24-141930F2CA6A}" srcOrd="2" destOrd="0" parTransId="{7F58DF76-7994-4B4B-83B3-9DF42706CDD9}" sibTransId="{1227FCB5-7CB5-4876-A255-E9B8CACAED3B}"/>
    <dgm:cxn modelId="{50741798-D564-4287-801E-06E020E94808}" type="presOf" srcId="{D7F943BB-2382-4E74-8C47-7449DD81C9BF}" destId="{02FCF748-31F0-49E2-B8F8-96ABBFF0D20C}" srcOrd="0" destOrd="0" presId="urn:microsoft.com/office/officeart/2008/layout/VerticalCurvedList"/>
    <dgm:cxn modelId="{33D4B39B-12C9-4BE9-947C-829AB8DA90BA}" srcId="{C6BE8A2F-CFFA-40D2-9C6A-80CDA52D4A08}" destId="{EE42807A-DBED-48E9-80ED-4825F14FD976}" srcOrd="3" destOrd="0" parTransId="{18C32C1A-C6C0-4B3D-881B-584C732971FA}" sibTransId="{3F3E5423-6954-4A61-B1FA-E77EE86A6C2B}"/>
    <dgm:cxn modelId="{52CD037C-A275-4C84-AB61-8FD8BCE5EE10}" srcId="{C6BE8A2F-CFFA-40D2-9C6A-80CDA52D4A08}" destId="{F4753658-AAAA-45B7-8277-B1BAB89C2A45}" srcOrd="1" destOrd="0" parTransId="{9A0F4530-4FC5-4C50-937B-79E03D8582D1}" sibTransId="{65B56CB0-4DD1-4513-9093-05A9DD1361E5}"/>
    <dgm:cxn modelId="{6EB0482B-45D8-4375-9611-4E3532C7CA56}" type="presOf" srcId="{AD9C7159-B787-4DB9-9E6D-F4DCFA54EE30}" destId="{33177047-C69C-4DBB-8FF0-55DA00A0FE1A}" srcOrd="0" destOrd="0" presId="urn:microsoft.com/office/officeart/2008/layout/VerticalCurvedList"/>
    <dgm:cxn modelId="{BC4AB0A8-E9D7-4076-88A2-CB24DAFF3A73}" type="presOf" srcId="{F4753658-AAAA-45B7-8277-B1BAB89C2A45}" destId="{178B502F-A0B4-4CAB-8F78-42F393D2DA3A}" srcOrd="0" destOrd="0" presId="urn:microsoft.com/office/officeart/2008/layout/VerticalCurvedList"/>
    <dgm:cxn modelId="{FE585D33-F699-4E8D-9DC4-EA2FDF80370B}" srcId="{C6BE8A2F-CFFA-40D2-9C6A-80CDA52D4A08}" destId="{D7F943BB-2382-4E74-8C47-7449DD81C9BF}" srcOrd="5" destOrd="0" parTransId="{F8DFE4F9-B533-4A00-BC2F-AA36FBD792B2}" sibTransId="{D74D72AA-20BC-4EF8-9C15-F8D67470E564}"/>
    <dgm:cxn modelId="{50C2009D-2169-4425-9F29-C90688FC4746}" type="presOf" srcId="{1782FAC7-EC16-47E7-915B-46387885A041}" destId="{2B432997-E8F1-410F-9078-2234450A688F}" srcOrd="0" destOrd="0" presId="urn:microsoft.com/office/officeart/2008/layout/VerticalCurvedList"/>
    <dgm:cxn modelId="{EDA08D1B-E7B9-4F47-84E8-B9BF98FCDE84}" type="presOf" srcId="{24BC7C27-EDA5-46A2-BF24-141930F2CA6A}" destId="{BB82CFC1-DBF9-4C27-B065-DEBAF804A99D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15B329DD-F583-4415-B610-C5DD2B9235F8}" srcId="{C6BE8A2F-CFFA-40D2-9C6A-80CDA52D4A08}" destId="{A15D20FF-A26F-47CA-B7DB-9EDB1B612EC0}" srcOrd="4" destOrd="0" parTransId="{94090CE0-059A-442C-B12B-54586EEB6CA9}" sibTransId="{C862E30B-ADD3-4474-8027-90CDA692E24C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D34F2B4E-D7B2-4F7C-A6CE-031824928226}" type="presParOf" srcId="{0136B065-58D0-48A0-9542-0F0AB1CDD711}" destId="{2B432997-E8F1-410F-9078-2234450A688F}" srcOrd="1" destOrd="0" presId="urn:microsoft.com/office/officeart/2008/layout/VerticalCurvedList"/>
    <dgm:cxn modelId="{8816921D-A4DD-4E26-A042-2E888A64AF52}" type="presParOf" srcId="{0136B065-58D0-48A0-9542-0F0AB1CDD711}" destId="{689BF715-1A84-453F-A79C-6B3426F8D837}" srcOrd="2" destOrd="0" presId="urn:microsoft.com/office/officeart/2008/layout/VerticalCurvedList"/>
    <dgm:cxn modelId="{DE8838C5-41AB-49D2-8367-7A604D9BD4DB}" type="presParOf" srcId="{689BF715-1A84-453F-A79C-6B3426F8D837}" destId="{9922B3F1-BFB0-426C-8AAC-EF08AF3EC5D0}" srcOrd="0" destOrd="0" presId="urn:microsoft.com/office/officeart/2008/layout/VerticalCurvedList"/>
    <dgm:cxn modelId="{DBEA3757-C6D0-40C5-83CE-9FB4D02559E1}" type="presParOf" srcId="{0136B065-58D0-48A0-9542-0F0AB1CDD711}" destId="{178B502F-A0B4-4CAB-8F78-42F393D2DA3A}" srcOrd="3" destOrd="0" presId="urn:microsoft.com/office/officeart/2008/layout/VerticalCurvedList"/>
    <dgm:cxn modelId="{9616487C-F1AF-46FB-AE19-3BB230D45E0A}" type="presParOf" srcId="{0136B065-58D0-48A0-9542-0F0AB1CDD711}" destId="{745358BD-B8A8-452C-95FC-3B213A896229}" srcOrd="4" destOrd="0" presId="urn:microsoft.com/office/officeart/2008/layout/VerticalCurvedList"/>
    <dgm:cxn modelId="{1D44FA64-3CC1-4C96-8684-69CCD1966AB4}" type="presParOf" srcId="{745358BD-B8A8-452C-95FC-3B213A896229}" destId="{90974584-23B0-4BE4-8F42-E0EABE7D5602}" srcOrd="0" destOrd="0" presId="urn:microsoft.com/office/officeart/2008/layout/VerticalCurvedList"/>
    <dgm:cxn modelId="{433E702C-5575-4645-918A-B4D5CF59DD0E}" type="presParOf" srcId="{0136B065-58D0-48A0-9542-0F0AB1CDD711}" destId="{BB82CFC1-DBF9-4C27-B065-DEBAF804A99D}" srcOrd="5" destOrd="0" presId="urn:microsoft.com/office/officeart/2008/layout/VerticalCurvedList"/>
    <dgm:cxn modelId="{EEE864C0-D720-4235-B299-BFF6DFE167BC}" type="presParOf" srcId="{0136B065-58D0-48A0-9542-0F0AB1CDD711}" destId="{CF0DE1CA-1D0C-491B-A3C3-C7DC0CCE4420}" srcOrd="6" destOrd="0" presId="urn:microsoft.com/office/officeart/2008/layout/VerticalCurvedList"/>
    <dgm:cxn modelId="{9552EE77-642B-4E77-9117-E4F66098A7D8}" type="presParOf" srcId="{CF0DE1CA-1D0C-491B-A3C3-C7DC0CCE4420}" destId="{6134920A-62BC-4355-A907-DA63482F1B1A}" srcOrd="0" destOrd="0" presId="urn:microsoft.com/office/officeart/2008/layout/VerticalCurvedList"/>
    <dgm:cxn modelId="{089015E3-9508-43AD-B597-7869FDC63977}" type="presParOf" srcId="{0136B065-58D0-48A0-9542-0F0AB1CDD711}" destId="{3621F5FC-DC0B-43B5-BD79-60C512D09E5B}" srcOrd="7" destOrd="0" presId="urn:microsoft.com/office/officeart/2008/layout/VerticalCurvedList"/>
    <dgm:cxn modelId="{97D1F62B-6CD4-45B7-AB46-93F8FCBEEE7B}" type="presParOf" srcId="{0136B065-58D0-48A0-9542-0F0AB1CDD711}" destId="{6A7E6454-6F7E-4D7F-946E-C2A81480BD17}" srcOrd="8" destOrd="0" presId="urn:microsoft.com/office/officeart/2008/layout/VerticalCurvedList"/>
    <dgm:cxn modelId="{8FF93362-FE1C-4EAD-902B-2CF9034FAD9C}" type="presParOf" srcId="{6A7E6454-6F7E-4D7F-946E-C2A81480BD17}" destId="{FABE78ED-294E-4EBD-96F7-A8ABAB5C25AA}" srcOrd="0" destOrd="0" presId="urn:microsoft.com/office/officeart/2008/layout/VerticalCurvedList"/>
    <dgm:cxn modelId="{16742500-1EA0-4E9A-AEA2-ED6D626DF48F}" type="presParOf" srcId="{0136B065-58D0-48A0-9542-0F0AB1CDD711}" destId="{E37F8EC2-1997-4AA8-9A7B-105A8E9349F8}" srcOrd="9" destOrd="0" presId="urn:microsoft.com/office/officeart/2008/layout/VerticalCurvedList"/>
    <dgm:cxn modelId="{5A886911-25E8-4FC8-BF3D-42BB678595D6}" type="presParOf" srcId="{0136B065-58D0-48A0-9542-0F0AB1CDD711}" destId="{874EEC31-F334-4AA1-BB36-0BAE8EF369FC}" srcOrd="10" destOrd="0" presId="urn:microsoft.com/office/officeart/2008/layout/VerticalCurvedList"/>
    <dgm:cxn modelId="{46160748-0869-47DB-970A-B5B5B3DAD118}" type="presParOf" srcId="{874EEC31-F334-4AA1-BB36-0BAE8EF369FC}" destId="{14176792-880C-4FE3-8865-7B5601F0BEF1}" srcOrd="0" destOrd="0" presId="urn:microsoft.com/office/officeart/2008/layout/VerticalCurvedList"/>
    <dgm:cxn modelId="{429F9A30-C16D-4F60-8624-3784626FF91B}" type="presParOf" srcId="{0136B065-58D0-48A0-9542-0F0AB1CDD711}" destId="{02FCF748-31F0-49E2-B8F8-96ABBFF0D20C}" srcOrd="11" destOrd="0" presId="urn:microsoft.com/office/officeart/2008/layout/VerticalCurvedList"/>
    <dgm:cxn modelId="{24E3F63D-5837-4AD2-A00A-7B3815C72C30}" type="presParOf" srcId="{0136B065-58D0-48A0-9542-0F0AB1CDD711}" destId="{7CFBD319-61C0-4230-87B0-3129658E6D90}" srcOrd="12" destOrd="0" presId="urn:microsoft.com/office/officeart/2008/layout/VerticalCurvedList"/>
    <dgm:cxn modelId="{4D162C99-E5D3-4A3F-8BF9-023A247B5220}" type="presParOf" srcId="{7CFBD319-61C0-4230-87B0-3129658E6D90}" destId="{36EB3F7A-CEC9-4D7A-9893-823C11DE0A1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графическим методом; при этом все элементы должны быть сгруппированы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/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табличным методом; при этом границы ненужных ячеек стираются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900" dirty="0" smtClean="0"/>
            <a:t>      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н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омера либо вставляют непосредственно в ячейки, либо записывают рядом с соответствующими ячейками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 custT="1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способом или оформлены в виде выносок к соответствующим клеткам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dirty="0" smtClean="0"/>
            <a:t>       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EB3DBF5A-EE00-4713-B215-DB7A010F7B01}">
      <dgm:prSet phldrT="[Текст]" custT="1"/>
      <dgm:spPr>
        <a:solidFill>
          <a:srgbClr val="8E8EB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странице должен быть наглядно оформлен и правильно расположен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B2305-10A9-420D-81CF-5C8466018240}" type="parTrans" cxnId="{BCA3A481-BA62-44E8-8F53-4A290365B0E7}">
      <dgm:prSet/>
      <dgm:spPr/>
      <dgm:t>
        <a:bodyPr/>
        <a:lstStyle/>
        <a:p>
          <a:endParaRPr lang="ru-RU"/>
        </a:p>
      </dgm:t>
    </dgm:pt>
    <dgm:pt modelId="{D5FF79AA-BCCB-454C-A960-EAB75C2EEF9D}" type="sibTrans" cxnId="{BCA3A481-BA62-44E8-8F53-4A290365B0E7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6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  <dgm:t>
        <a:bodyPr/>
        <a:lstStyle/>
        <a:p>
          <a:endParaRPr lang="ru-RU"/>
        </a:p>
      </dgm:t>
    </dgm:pt>
    <dgm:pt modelId="{A808B995-C446-4593-9710-470F2EE98A1C}" type="pres">
      <dgm:prSet presAssocID="{C6BE8A2F-CFFA-40D2-9C6A-80CDA52D4A08}" presName="extraNode" presStyleLbl="node1" presStyleIdx="0" presStyleCnt="6"/>
      <dgm:spPr/>
    </dgm:pt>
    <dgm:pt modelId="{B056415B-A65B-4FDE-AADC-98A33CE068A7}" type="pres">
      <dgm:prSet presAssocID="{C6BE8A2F-CFFA-40D2-9C6A-80CDA52D4A08}" presName="dstNode" presStyleLbl="node1" presStyleIdx="0" presStyleCnt="6"/>
      <dgm:spPr/>
    </dgm:pt>
    <dgm:pt modelId="{B83308E1-32BC-48E1-B2F3-6F7220B3BAD1}" type="pres">
      <dgm:prSet presAssocID="{F4753658-AAAA-45B7-8277-B1BAB89C2A45}" presName="text_1" presStyleLbl="node1" presStyleIdx="0" presStyleCnt="6" custScaleY="1373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FA76A-06B5-4926-8811-9E866E144FB8}" type="pres">
      <dgm:prSet presAssocID="{F4753658-AAAA-45B7-8277-B1BAB89C2A45}" presName="accent_1" presStyleCnt="0"/>
      <dgm:spPr/>
    </dgm:pt>
    <dgm:pt modelId="{90974584-23B0-4BE4-8F42-E0EABE7D5602}" type="pres">
      <dgm:prSet presAssocID="{F4753658-AAAA-45B7-8277-B1BAB89C2A45}" presName="accentRepeatNode" presStyleLbl="solidFgAcc1" presStyleIdx="0" presStyleCnt="6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C200EB1-71CD-447A-BA7C-0CD2D9131DE9}" type="pres">
      <dgm:prSet presAssocID="{24BC7C27-EDA5-46A2-BF24-141930F2CA6A}" presName="text_2" presStyleLbl="node1" presStyleIdx="1" presStyleCnt="6" custScaleY="1492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C4F6CA-3B9D-40B3-9EA7-06F7144C49AF}" type="pres">
      <dgm:prSet presAssocID="{24BC7C27-EDA5-46A2-BF24-141930F2CA6A}" presName="accent_2" presStyleCnt="0"/>
      <dgm:spPr/>
    </dgm:pt>
    <dgm:pt modelId="{6134920A-62BC-4355-A907-DA63482F1B1A}" type="pres">
      <dgm:prSet presAssocID="{24BC7C27-EDA5-46A2-BF24-141930F2CA6A}" presName="accentRepeatNode" presStyleLbl="solidFgAcc1" presStyleIdx="1" presStyleCnt="6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504697B9-C8C6-49B1-95F6-AFD11B3D7C74}" type="pres">
      <dgm:prSet presAssocID="{EE42807A-DBED-48E9-80ED-4825F14FD976}" presName="text_3" presStyleLbl="node1" presStyleIdx="2" presStyleCnt="6" custScaleY="140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882F2-BBD6-4429-AE3E-005C6C47B45A}" type="pres">
      <dgm:prSet presAssocID="{EE42807A-DBED-48E9-80ED-4825F14FD976}" presName="accent_3" presStyleCnt="0"/>
      <dgm:spPr/>
    </dgm:pt>
    <dgm:pt modelId="{FABE78ED-294E-4EBD-96F7-A8ABAB5C25AA}" type="pres">
      <dgm:prSet presAssocID="{EE42807A-DBED-48E9-80ED-4825F14FD976}" presName="accentRepeatNode" presStyleLbl="solidFgAcc1" presStyleIdx="2" presStyleCnt="6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0C2118D-3F0E-4A47-96EB-E8A847FD5349}" type="pres">
      <dgm:prSet presAssocID="{A15D20FF-A26F-47CA-B7DB-9EDB1B612EC0}" presName="text_4" presStyleLbl="node1" presStyleIdx="3" presStyleCnt="6" custScaleY="1581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76EA9-E983-4A77-8000-E31A370F1DED}" type="pres">
      <dgm:prSet presAssocID="{A15D20FF-A26F-47CA-B7DB-9EDB1B612EC0}" presName="accent_4" presStyleCnt="0"/>
      <dgm:spPr/>
    </dgm:pt>
    <dgm:pt modelId="{14176792-880C-4FE3-8865-7B5601F0BEF1}" type="pres">
      <dgm:prSet presAssocID="{A15D20FF-A26F-47CA-B7DB-9EDB1B612EC0}" presName="accentRepeatNode" presStyleLbl="solidFgAcc1" presStyleIdx="3" presStyleCnt="6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F55CA0C-F5E9-4ED8-8316-1D706450F452}" type="pres">
      <dgm:prSet presAssocID="{D7F943BB-2382-4E74-8C47-7449DD81C9BF}" presName="text_5" presStyleLbl="node1" presStyleIdx="4" presStyleCnt="6" custScaleY="1169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A321A-DC23-4196-9113-1DE8804482B9}" type="pres">
      <dgm:prSet presAssocID="{D7F943BB-2382-4E74-8C47-7449DD81C9BF}" presName="accent_5" presStyleCnt="0"/>
      <dgm:spPr/>
    </dgm:pt>
    <dgm:pt modelId="{36EB3F7A-CEC9-4D7A-9893-823C11DE0A11}" type="pres">
      <dgm:prSet presAssocID="{D7F943BB-2382-4E74-8C47-7449DD81C9BF}" presName="accentRepeatNode" presStyleLbl="solidFgAcc1" presStyleIdx="4" presStyleCnt="6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23E980A-42BA-4FCA-8786-866DAAA619B6}" type="pres">
      <dgm:prSet presAssocID="{EB3DBF5A-EE00-4713-B215-DB7A010F7B01}" presName="text_6" presStyleLbl="node1" presStyleIdx="5" presStyleCnt="6" custScaleY="142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4A2D8B-C64D-4C1B-9BA2-A805EB8B8F40}" type="pres">
      <dgm:prSet presAssocID="{EB3DBF5A-EE00-4713-B215-DB7A010F7B01}" presName="accent_6" presStyleCnt="0"/>
      <dgm:spPr/>
    </dgm:pt>
    <dgm:pt modelId="{38363892-91F4-4CBF-8606-C400C62900F9}" type="pres">
      <dgm:prSet presAssocID="{EB3DBF5A-EE00-4713-B215-DB7A010F7B01}" presName="accentRepeatNode" presStyleLbl="solidFgAcc1" presStyleIdx="5" presStyleCnt="6"/>
      <dgm:spPr>
        <a:solidFill>
          <a:srgbClr val="8E8EB4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987D3A0F-4F65-4769-A6B1-C991D554D3B3}" type="presOf" srcId="{EB3DBF5A-EE00-4713-B215-DB7A010F7B01}" destId="{E23E980A-42BA-4FCA-8786-866DAAA619B6}" srcOrd="0" destOrd="0" presId="urn:microsoft.com/office/officeart/2008/layout/VerticalCurvedList"/>
    <dgm:cxn modelId="{D9900362-25E6-43AB-817C-2988DFEFE281}" type="presOf" srcId="{EE42807A-DBED-48E9-80ED-4825F14FD976}" destId="{504697B9-C8C6-49B1-95F6-AFD11B3D7C74}" srcOrd="0" destOrd="0" presId="urn:microsoft.com/office/officeart/2008/layout/VerticalCurvedList"/>
    <dgm:cxn modelId="{0DA9B86D-DC5C-453C-9DBB-72DD317D1095}" type="presOf" srcId="{D7F943BB-2382-4E74-8C47-7449DD81C9BF}" destId="{EF55CA0C-F5E9-4ED8-8316-1D706450F452}" srcOrd="0" destOrd="0" presId="urn:microsoft.com/office/officeart/2008/layout/VerticalCurvedList"/>
    <dgm:cxn modelId="{0FFAEC4E-F43E-4045-A0D0-3431ECE43B3B}" srcId="{C6BE8A2F-CFFA-40D2-9C6A-80CDA52D4A08}" destId="{24BC7C27-EDA5-46A2-BF24-141930F2CA6A}" srcOrd="1" destOrd="0" parTransId="{7F58DF76-7994-4B4B-83B3-9DF42706CDD9}" sibTransId="{1227FCB5-7CB5-4876-A255-E9B8CACAED3B}"/>
    <dgm:cxn modelId="{33D4B39B-12C9-4BE9-947C-829AB8DA90BA}" srcId="{C6BE8A2F-CFFA-40D2-9C6A-80CDA52D4A08}" destId="{EE42807A-DBED-48E9-80ED-4825F14FD976}" srcOrd="2" destOrd="0" parTransId="{18C32C1A-C6C0-4B3D-881B-584C732971FA}" sibTransId="{3F3E5423-6954-4A61-B1FA-E77EE86A6C2B}"/>
    <dgm:cxn modelId="{52CD037C-A275-4C84-AB61-8FD8BCE5EE10}" srcId="{C6BE8A2F-CFFA-40D2-9C6A-80CDA52D4A08}" destId="{F4753658-AAAA-45B7-8277-B1BAB89C2A45}" srcOrd="0" destOrd="0" parTransId="{9A0F4530-4FC5-4C50-937B-79E03D8582D1}" sibTransId="{65B56CB0-4DD1-4513-9093-05A9DD1361E5}"/>
    <dgm:cxn modelId="{BCA3A481-BA62-44E8-8F53-4A290365B0E7}" srcId="{C6BE8A2F-CFFA-40D2-9C6A-80CDA52D4A08}" destId="{EB3DBF5A-EE00-4713-B215-DB7A010F7B01}" srcOrd="5" destOrd="0" parTransId="{82EB2305-10A9-420D-81CF-5C8466018240}" sibTransId="{D5FF79AA-BCCB-454C-A960-EAB75C2EEF9D}"/>
    <dgm:cxn modelId="{94272C19-D025-4CC6-B5E7-002E654C8CBE}" type="presOf" srcId="{F4753658-AAAA-45B7-8277-B1BAB89C2A45}" destId="{B83308E1-32BC-48E1-B2F3-6F7220B3BAD1}" srcOrd="0" destOrd="0" presId="urn:microsoft.com/office/officeart/2008/layout/VerticalCurvedList"/>
    <dgm:cxn modelId="{A90684CE-8A03-40B6-8326-5056742CC650}" type="presOf" srcId="{A15D20FF-A26F-47CA-B7DB-9EDB1B612EC0}" destId="{10C2118D-3F0E-4A47-96EB-E8A847FD5349}" srcOrd="0" destOrd="0" presId="urn:microsoft.com/office/officeart/2008/layout/VerticalCurvedList"/>
    <dgm:cxn modelId="{FE585D33-F699-4E8D-9DC4-EA2FDF80370B}" srcId="{C6BE8A2F-CFFA-40D2-9C6A-80CDA52D4A08}" destId="{D7F943BB-2382-4E74-8C47-7449DD81C9BF}" srcOrd="4" destOrd="0" parTransId="{F8DFE4F9-B533-4A00-BC2F-AA36FBD792B2}" sibTransId="{D74D72AA-20BC-4EF8-9C15-F8D67470E564}"/>
    <dgm:cxn modelId="{3CDB6187-4118-472C-9513-17DA2A6FB911}" type="presOf" srcId="{24BC7C27-EDA5-46A2-BF24-141930F2CA6A}" destId="{8C200EB1-71CD-447A-BA7C-0CD2D9131DE9}" srcOrd="0" destOrd="0" presId="urn:microsoft.com/office/officeart/2008/layout/VerticalCurvedList"/>
    <dgm:cxn modelId="{DCF9D949-3E62-4634-B109-3098386C6767}" type="presOf" srcId="{65B56CB0-4DD1-4513-9093-05A9DD1361E5}" destId="{33177047-C69C-4DBB-8FF0-55DA00A0FE1A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15B329DD-F583-4415-B610-C5DD2B9235F8}" srcId="{C6BE8A2F-CFFA-40D2-9C6A-80CDA52D4A08}" destId="{A15D20FF-A26F-47CA-B7DB-9EDB1B612EC0}" srcOrd="3" destOrd="0" parTransId="{94090CE0-059A-442C-B12B-54586EEB6CA9}" sibTransId="{C862E30B-ADD3-4474-8027-90CDA692E24C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013C2FBF-BE06-4E01-809C-410A15B99257}" type="presParOf" srcId="{0136B065-58D0-48A0-9542-0F0AB1CDD711}" destId="{B83308E1-32BC-48E1-B2F3-6F7220B3BAD1}" srcOrd="1" destOrd="0" presId="urn:microsoft.com/office/officeart/2008/layout/VerticalCurvedList"/>
    <dgm:cxn modelId="{F2E886FB-539D-4D06-8912-6729105CAFF5}" type="presParOf" srcId="{0136B065-58D0-48A0-9542-0F0AB1CDD711}" destId="{C89FA76A-06B5-4926-8811-9E866E144FB8}" srcOrd="2" destOrd="0" presId="urn:microsoft.com/office/officeart/2008/layout/VerticalCurvedList"/>
    <dgm:cxn modelId="{BFEA8CB0-0BF1-4771-A5D0-0EB06DB606B5}" type="presParOf" srcId="{C89FA76A-06B5-4926-8811-9E866E144FB8}" destId="{90974584-23B0-4BE4-8F42-E0EABE7D5602}" srcOrd="0" destOrd="0" presId="urn:microsoft.com/office/officeart/2008/layout/VerticalCurvedList"/>
    <dgm:cxn modelId="{ECB2BB5C-8A3A-4DD9-AC8A-E5ADAE058D7F}" type="presParOf" srcId="{0136B065-58D0-48A0-9542-0F0AB1CDD711}" destId="{8C200EB1-71CD-447A-BA7C-0CD2D9131DE9}" srcOrd="3" destOrd="0" presId="urn:microsoft.com/office/officeart/2008/layout/VerticalCurvedList"/>
    <dgm:cxn modelId="{7C081EA1-F8E1-4F44-BF74-5E329CF0B06A}" type="presParOf" srcId="{0136B065-58D0-48A0-9542-0F0AB1CDD711}" destId="{6AC4F6CA-3B9D-40B3-9EA7-06F7144C49AF}" srcOrd="4" destOrd="0" presId="urn:microsoft.com/office/officeart/2008/layout/VerticalCurvedList"/>
    <dgm:cxn modelId="{69E911C4-066F-458F-A2F5-A427CEED7FE1}" type="presParOf" srcId="{6AC4F6CA-3B9D-40B3-9EA7-06F7144C49AF}" destId="{6134920A-62BC-4355-A907-DA63482F1B1A}" srcOrd="0" destOrd="0" presId="urn:microsoft.com/office/officeart/2008/layout/VerticalCurvedList"/>
    <dgm:cxn modelId="{66C52D81-3FDD-40E6-9805-14A46DD557D4}" type="presParOf" srcId="{0136B065-58D0-48A0-9542-0F0AB1CDD711}" destId="{504697B9-C8C6-49B1-95F6-AFD11B3D7C74}" srcOrd="5" destOrd="0" presId="urn:microsoft.com/office/officeart/2008/layout/VerticalCurvedList"/>
    <dgm:cxn modelId="{A93AA9AD-C65A-4594-8525-2F0278406438}" type="presParOf" srcId="{0136B065-58D0-48A0-9542-0F0AB1CDD711}" destId="{9EE882F2-BBD6-4429-AE3E-005C6C47B45A}" srcOrd="6" destOrd="0" presId="urn:microsoft.com/office/officeart/2008/layout/VerticalCurvedList"/>
    <dgm:cxn modelId="{A6025C66-94CA-4BB1-8C3E-6E7D90E0F5BE}" type="presParOf" srcId="{9EE882F2-BBD6-4429-AE3E-005C6C47B45A}" destId="{FABE78ED-294E-4EBD-96F7-A8ABAB5C25AA}" srcOrd="0" destOrd="0" presId="urn:microsoft.com/office/officeart/2008/layout/VerticalCurvedList"/>
    <dgm:cxn modelId="{A9CD5582-189B-4594-B322-EA2FBDB1DCE7}" type="presParOf" srcId="{0136B065-58D0-48A0-9542-0F0AB1CDD711}" destId="{10C2118D-3F0E-4A47-96EB-E8A847FD5349}" srcOrd="7" destOrd="0" presId="urn:microsoft.com/office/officeart/2008/layout/VerticalCurvedList"/>
    <dgm:cxn modelId="{338A3BA4-C7FF-4422-9092-3FE1D29DAABB}" type="presParOf" srcId="{0136B065-58D0-48A0-9542-0F0AB1CDD711}" destId="{E3476EA9-E983-4A77-8000-E31A370F1DED}" srcOrd="8" destOrd="0" presId="urn:microsoft.com/office/officeart/2008/layout/VerticalCurvedList"/>
    <dgm:cxn modelId="{995DE23E-31DC-477F-B775-A42C8033928D}" type="presParOf" srcId="{E3476EA9-E983-4A77-8000-E31A370F1DED}" destId="{14176792-880C-4FE3-8865-7B5601F0BEF1}" srcOrd="0" destOrd="0" presId="urn:microsoft.com/office/officeart/2008/layout/VerticalCurvedList"/>
    <dgm:cxn modelId="{9B173595-F457-4E9E-BC3E-349A5032E194}" type="presParOf" srcId="{0136B065-58D0-48A0-9542-0F0AB1CDD711}" destId="{EF55CA0C-F5E9-4ED8-8316-1D706450F452}" srcOrd="9" destOrd="0" presId="urn:microsoft.com/office/officeart/2008/layout/VerticalCurvedList"/>
    <dgm:cxn modelId="{D1ECB785-898B-44CA-AA5E-0658A42C303C}" type="presParOf" srcId="{0136B065-58D0-48A0-9542-0F0AB1CDD711}" destId="{98FA321A-DC23-4196-9113-1DE8804482B9}" srcOrd="10" destOrd="0" presId="urn:microsoft.com/office/officeart/2008/layout/VerticalCurvedList"/>
    <dgm:cxn modelId="{FAA5A71B-0A1B-4995-8500-1B2938BC2DA5}" type="presParOf" srcId="{98FA321A-DC23-4196-9113-1DE8804482B9}" destId="{36EB3F7A-CEC9-4D7A-9893-823C11DE0A11}" srcOrd="0" destOrd="0" presId="urn:microsoft.com/office/officeart/2008/layout/VerticalCurvedList"/>
    <dgm:cxn modelId="{52E7E045-C9A8-4EA8-943C-E1B2DC6A6FB9}" type="presParOf" srcId="{0136B065-58D0-48A0-9542-0F0AB1CDD711}" destId="{E23E980A-42BA-4FCA-8786-866DAAA619B6}" srcOrd="11" destOrd="0" presId="urn:microsoft.com/office/officeart/2008/layout/VerticalCurvedList"/>
    <dgm:cxn modelId="{CA2839A7-122D-453C-87BD-BA6E68E930CE}" type="presParOf" srcId="{0136B065-58D0-48A0-9542-0F0AB1CDD711}" destId="{264A2D8B-C64D-4C1B-9BA2-A805EB8B8F40}" srcOrd="12" destOrd="0" presId="urn:microsoft.com/office/officeart/2008/layout/VerticalCurvedList"/>
    <dgm:cxn modelId="{0AC7A33C-F6AB-47ED-ACB8-06BF75EB1AE4}" type="presParOf" srcId="{264A2D8B-C64D-4C1B-9BA2-A805EB8B8F40}" destId="{38363892-91F4-4CBF-8606-C400C62900F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    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етка кроссворда создается путем обозначения границ ячеек и настройки их ширины и высоты таким образом, чтобы они получились квадратными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>
        <a:ln>
          <a:solidFill>
            <a:srgbClr val="5A5A88"/>
          </a:solidFill>
        </a:ln>
      </dgm:spPr>
      <dgm:t>
        <a:bodyPr/>
        <a:lstStyle/>
        <a:p>
          <a:endParaRPr lang="ru-RU"/>
        </a:p>
      </dgm:t>
    </dgm:pt>
    <dgm:pt modelId="{24BC7C27-EDA5-46A2-BF24-141930F2CA6A}">
      <dgm:prSet phldrT="[Текст]" custT="1"/>
      <dgm:spPr>
        <a:solidFill>
          <a:srgbClr val="3A3A5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образом или оформлены в виде примечаний к ячейкам, в которых находится нумерация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F58DF76-7994-4B4B-83B3-9DF42706CDD9}" type="parTrans" cxnId="{0FFAEC4E-F43E-4045-A0D0-3431ECE43B3B}">
      <dgm:prSet/>
      <dgm:spPr/>
      <dgm:t>
        <a:bodyPr/>
        <a:lstStyle/>
        <a:p>
          <a:endParaRPr lang="ru-RU"/>
        </a:p>
      </dgm:t>
    </dgm:pt>
    <dgm:pt modelId="{1227FCB5-7CB5-4876-A255-E9B8CACAED3B}" type="sibTrans" cxnId="{0FFAEC4E-F43E-4045-A0D0-3431ECE43B3B}">
      <dgm:prSet/>
      <dgm:spPr/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900" dirty="0" smtClean="0"/>
            <a:t>      </a:t>
          </a:r>
          <a:r>
            <a:rPr kumimoji="0" lang="ru-RU" sz="29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роверка правильности разгадывания кроссворда может быть осуществлена с помощью условного форматирования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 custT="1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3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3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7F943BB-2382-4E74-8C47-7449DD81C9BF}">
      <dgm:prSet phldrT="[Текст]" custT="1"/>
      <dgm:spPr>
        <a:solidFill>
          <a:srgbClr val="666699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1800" dirty="0" smtClean="0"/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рабочем листе должен быть наглядно оформлен и правильно расположен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8DFE4F9-B533-4A00-BC2F-AA36FBD792B2}" type="parTrans" cxnId="{FE585D33-F699-4E8D-9DC4-EA2FDF80370B}">
      <dgm:prSet/>
      <dgm:spPr/>
      <dgm:t>
        <a:bodyPr/>
        <a:lstStyle/>
        <a:p>
          <a:endParaRPr lang="ru-RU"/>
        </a:p>
      </dgm:t>
    </dgm:pt>
    <dgm:pt modelId="{D74D72AA-20BC-4EF8-9C15-F8D67470E564}" type="sibTrans" cxnId="{FE585D33-F699-4E8D-9DC4-EA2FDF80370B}">
      <dgm:prSet/>
      <dgm:spPr/>
      <dgm:t>
        <a:bodyPr/>
        <a:lstStyle/>
        <a:p>
          <a:endParaRPr lang="ru-RU"/>
        </a:p>
      </dgm:t>
    </dgm:pt>
    <dgm:pt modelId="{EB3DBF5A-EE00-4713-B215-DB7A010F7B01}">
      <dgm:prSet phldrT="[Текст]" custT="1"/>
      <dgm:spPr>
        <a:solidFill>
          <a:srgbClr val="8E8EB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 н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аличие проверки правильности решения кроссворда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2EB2305-10A9-420D-81CF-5C8466018240}" type="parTrans" cxnId="{BCA3A481-BA62-44E8-8F53-4A290365B0E7}">
      <dgm:prSet/>
      <dgm:spPr/>
      <dgm:t>
        <a:bodyPr/>
        <a:lstStyle/>
        <a:p>
          <a:endParaRPr lang="ru-RU"/>
        </a:p>
      </dgm:t>
    </dgm:pt>
    <dgm:pt modelId="{D5FF79AA-BCCB-454C-A960-EAB75C2EEF9D}" type="sibTrans" cxnId="{BCA3A481-BA62-44E8-8F53-4A290365B0E7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6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  <dgm:t>
        <a:bodyPr/>
        <a:lstStyle/>
        <a:p>
          <a:endParaRPr lang="ru-RU"/>
        </a:p>
      </dgm:t>
    </dgm:pt>
    <dgm:pt modelId="{A808B995-C446-4593-9710-470F2EE98A1C}" type="pres">
      <dgm:prSet presAssocID="{C6BE8A2F-CFFA-40D2-9C6A-80CDA52D4A08}" presName="extraNode" presStyleLbl="node1" presStyleIdx="0" presStyleCnt="6"/>
      <dgm:spPr/>
    </dgm:pt>
    <dgm:pt modelId="{B056415B-A65B-4FDE-AADC-98A33CE068A7}" type="pres">
      <dgm:prSet presAssocID="{C6BE8A2F-CFFA-40D2-9C6A-80CDA52D4A08}" presName="dstNode" presStyleLbl="node1" presStyleIdx="0" presStyleCnt="6"/>
      <dgm:spPr/>
    </dgm:pt>
    <dgm:pt modelId="{0AAE9C00-9181-4429-B2F5-3DAF390E32B4}" type="pres">
      <dgm:prSet presAssocID="{F4753658-AAAA-45B7-8277-B1BAB89C2A45}" presName="text_1" presStyleLbl="node1" presStyleIdx="0" presStyleCnt="6" custScaleY="1525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1A41FA-FAE1-4CA4-B3BF-4290CC170EB1}" type="pres">
      <dgm:prSet presAssocID="{F4753658-AAAA-45B7-8277-B1BAB89C2A45}" presName="accent_1" presStyleCnt="0"/>
      <dgm:spPr/>
    </dgm:pt>
    <dgm:pt modelId="{90974584-23B0-4BE4-8F42-E0EABE7D5602}" type="pres">
      <dgm:prSet presAssocID="{F4753658-AAAA-45B7-8277-B1BAB89C2A45}" presName="accentRepeatNode" presStyleLbl="solidFgAcc1" presStyleIdx="0" presStyleCnt="6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99EA6F8-084F-4256-9333-8C891BA834BE}" type="pres">
      <dgm:prSet presAssocID="{24BC7C27-EDA5-46A2-BF24-141930F2CA6A}" presName="text_2" presStyleLbl="node1" presStyleIdx="1" presStyleCnt="6" custScaleY="1543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0264B-022B-458E-8749-76A019230A71}" type="pres">
      <dgm:prSet presAssocID="{24BC7C27-EDA5-46A2-BF24-141930F2CA6A}" presName="accent_2" presStyleCnt="0"/>
      <dgm:spPr/>
    </dgm:pt>
    <dgm:pt modelId="{6134920A-62BC-4355-A907-DA63482F1B1A}" type="pres">
      <dgm:prSet presAssocID="{24BC7C27-EDA5-46A2-BF24-141930F2CA6A}" presName="accentRepeatNode" presStyleLbl="solidFgAcc1" presStyleIdx="1" presStyleCnt="6"/>
      <dgm:spPr>
        <a:solidFill>
          <a:srgbClr val="3A3A5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943DC699-4FEC-4B07-813A-C3122303EA2D}" type="pres">
      <dgm:prSet presAssocID="{EE42807A-DBED-48E9-80ED-4825F14FD976}" presName="text_3" presStyleLbl="node1" presStyleIdx="2" presStyleCnt="6" custScaleY="134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A25566-5593-4C8B-AC58-93F44F74C385}" type="pres">
      <dgm:prSet presAssocID="{EE42807A-DBED-48E9-80ED-4825F14FD976}" presName="accent_3" presStyleCnt="0"/>
      <dgm:spPr/>
    </dgm:pt>
    <dgm:pt modelId="{FABE78ED-294E-4EBD-96F7-A8ABAB5C25AA}" type="pres">
      <dgm:prSet presAssocID="{EE42807A-DBED-48E9-80ED-4825F14FD976}" presName="accentRepeatNode" presStyleLbl="solidFgAcc1" presStyleIdx="2" presStyleCnt="6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4133257D-B044-4125-BABF-CEC477AC1F1B}" type="pres">
      <dgm:prSet presAssocID="{A15D20FF-A26F-47CA-B7DB-9EDB1B612EC0}" presName="text_4" presStyleLbl="node1" presStyleIdx="3" presStyleCnt="6" custScaleY="1364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CC4DC1-414B-41A0-ABE2-F5258CAE445C}" type="pres">
      <dgm:prSet presAssocID="{A15D20FF-A26F-47CA-B7DB-9EDB1B612EC0}" presName="accent_4" presStyleCnt="0"/>
      <dgm:spPr/>
    </dgm:pt>
    <dgm:pt modelId="{14176792-880C-4FE3-8865-7B5601F0BEF1}" type="pres">
      <dgm:prSet presAssocID="{A15D20FF-A26F-47CA-B7DB-9EDB1B612EC0}" presName="accentRepeatNode" presStyleLbl="solidFgAcc1" presStyleIdx="3" presStyleCnt="6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1FC6889B-FF11-4D9A-BCDD-F81335C8EC2A}" type="pres">
      <dgm:prSet presAssocID="{D7F943BB-2382-4E74-8C47-7449DD81C9BF}" presName="text_5" presStyleLbl="node1" presStyleIdx="4" presStyleCnt="6" custScaleY="1369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3FB76A-B904-4ECF-A15C-6AD281EB7512}" type="pres">
      <dgm:prSet presAssocID="{D7F943BB-2382-4E74-8C47-7449DD81C9BF}" presName="accent_5" presStyleCnt="0"/>
      <dgm:spPr/>
    </dgm:pt>
    <dgm:pt modelId="{36EB3F7A-CEC9-4D7A-9893-823C11DE0A11}" type="pres">
      <dgm:prSet presAssocID="{D7F943BB-2382-4E74-8C47-7449DD81C9BF}" presName="accentRepeatNode" presStyleLbl="solidFgAcc1" presStyleIdx="4" presStyleCnt="6"/>
      <dgm:spPr>
        <a:solidFill>
          <a:srgbClr val="666699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07E31935-249C-4BC2-B2E0-F19C8A5490BD}" type="pres">
      <dgm:prSet presAssocID="{EB3DBF5A-EE00-4713-B215-DB7A010F7B01}" presName="text_6" presStyleLbl="node1" presStyleIdx="5" presStyleCnt="6" custScaleY="122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1E1450-CBF0-4147-B2B0-5E0F31E50189}" type="pres">
      <dgm:prSet presAssocID="{EB3DBF5A-EE00-4713-B215-DB7A010F7B01}" presName="accent_6" presStyleCnt="0"/>
      <dgm:spPr/>
    </dgm:pt>
    <dgm:pt modelId="{38363892-91F4-4CBF-8606-C400C62900F9}" type="pres">
      <dgm:prSet presAssocID="{EB3DBF5A-EE00-4713-B215-DB7A010F7B01}" presName="accentRepeatNode" presStyleLbl="solidFgAcc1" presStyleIdx="5" presStyleCnt="6"/>
      <dgm:spPr>
        <a:solidFill>
          <a:srgbClr val="8E8EB4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4F59B173-98CA-49D4-8C7E-342A2382E8C3}" type="presOf" srcId="{F4753658-AAAA-45B7-8277-B1BAB89C2A45}" destId="{0AAE9C00-9181-4429-B2F5-3DAF390E32B4}" srcOrd="0" destOrd="0" presId="urn:microsoft.com/office/officeart/2008/layout/VerticalCurvedList"/>
    <dgm:cxn modelId="{5A906C95-E9C3-4C75-9AFE-86B16788557E}" type="presOf" srcId="{EE42807A-DBED-48E9-80ED-4825F14FD976}" destId="{943DC699-4FEC-4B07-813A-C3122303EA2D}" srcOrd="0" destOrd="0" presId="urn:microsoft.com/office/officeart/2008/layout/VerticalCurvedList"/>
    <dgm:cxn modelId="{0FFAEC4E-F43E-4045-A0D0-3431ECE43B3B}" srcId="{C6BE8A2F-CFFA-40D2-9C6A-80CDA52D4A08}" destId="{24BC7C27-EDA5-46A2-BF24-141930F2CA6A}" srcOrd="1" destOrd="0" parTransId="{7F58DF76-7994-4B4B-83B3-9DF42706CDD9}" sibTransId="{1227FCB5-7CB5-4876-A255-E9B8CACAED3B}"/>
    <dgm:cxn modelId="{33D4B39B-12C9-4BE9-947C-829AB8DA90BA}" srcId="{C6BE8A2F-CFFA-40D2-9C6A-80CDA52D4A08}" destId="{EE42807A-DBED-48E9-80ED-4825F14FD976}" srcOrd="2" destOrd="0" parTransId="{18C32C1A-C6C0-4B3D-881B-584C732971FA}" sibTransId="{3F3E5423-6954-4A61-B1FA-E77EE86A6C2B}"/>
    <dgm:cxn modelId="{52CD037C-A275-4C84-AB61-8FD8BCE5EE10}" srcId="{C6BE8A2F-CFFA-40D2-9C6A-80CDA52D4A08}" destId="{F4753658-AAAA-45B7-8277-B1BAB89C2A45}" srcOrd="0" destOrd="0" parTransId="{9A0F4530-4FC5-4C50-937B-79E03D8582D1}" sibTransId="{65B56CB0-4DD1-4513-9093-05A9DD1361E5}"/>
    <dgm:cxn modelId="{BCA3A481-BA62-44E8-8F53-4A290365B0E7}" srcId="{C6BE8A2F-CFFA-40D2-9C6A-80CDA52D4A08}" destId="{EB3DBF5A-EE00-4713-B215-DB7A010F7B01}" srcOrd="5" destOrd="0" parTransId="{82EB2305-10A9-420D-81CF-5C8466018240}" sibTransId="{D5FF79AA-BCCB-454C-A960-EAB75C2EEF9D}"/>
    <dgm:cxn modelId="{87B15E46-3C7C-401A-B71D-E919ADA10BFE}" type="presOf" srcId="{24BC7C27-EDA5-46A2-BF24-141930F2CA6A}" destId="{399EA6F8-084F-4256-9333-8C891BA834BE}" srcOrd="0" destOrd="0" presId="urn:microsoft.com/office/officeart/2008/layout/VerticalCurvedList"/>
    <dgm:cxn modelId="{953F785E-C111-49C7-AF4F-39D5A877F697}" type="presOf" srcId="{D7F943BB-2382-4E74-8C47-7449DD81C9BF}" destId="{1FC6889B-FF11-4D9A-BCDD-F81335C8EC2A}" srcOrd="0" destOrd="0" presId="urn:microsoft.com/office/officeart/2008/layout/VerticalCurvedList"/>
    <dgm:cxn modelId="{70B5FF1B-56CB-4903-8F55-D26C06B4A2C8}" type="presOf" srcId="{EB3DBF5A-EE00-4713-B215-DB7A010F7B01}" destId="{07E31935-249C-4BC2-B2E0-F19C8A5490BD}" srcOrd="0" destOrd="0" presId="urn:microsoft.com/office/officeart/2008/layout/VerticalCurvedList"/>
    <dgm:cxn modelId="{FE585D33-F699-4E8D-9DC4-EA2FDF80370B}" srcId="{C6BE8A2F-CFFA-40D2-9C6A-80CDA52D4A08}" destId="{D7F943BB-2382-4E74-8C47-7449DD81C9BF}" srcOrd="4" destOrd="0" parTransId="{F8DFE4F9-B533-4A00-BC2F-AA36FBD792B2}" sibTransId="{D74D72AA-20BC-4EF8-9C15-F8D67470E564}"/>
    <dgm:cxn modelId="{EBA465AC-03BB-4550-99D7-7B005F748614}" type="presOf" srcId="{65B56CB0-4DD1-4513-9093-05A9DD1361E5}" destId="{33177047-C69C-4DBB-8FF0-55DA00A0FE1A}" srcOrd="0" destOrd="0" presId="urn:microsoft.com/office/officeart/2008/layout/VerticalCurvedList"/>
    <dgm:cxn modelId="{8908569C-DD0D-4678-A6E1-DACCA54912F2}" type="presOf" srcId="{A15D20FF-A26F-47CA-B7DB-9EDB1B612EC0}" destId="{4133257D-B044-4125-BABF-CEC477AC1F1B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15B329DD-F583-4415-B610-C5DD2B9235F8}" srcId="{C6BE8A2F-CFFA-40D2-9C6A-80CDA52D4A08}" destId="{A15D20FF-A26F-47CA-B7DB-9EDB1B612EC0}" srcOrd="3" destOrd="0" parTransId="{94090CE0-059A-442C-B12B-54586EEB6CA9}" sibTransId="{C862E30B-ADD3-4474-8027-90CDA692E24C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09607F68-5D2A-4CB4-B4FC-77C86C55894C}" type="presParOf" srcId="{0136B065-58D0-48A0-9542-0F0AB1CDD711}" destId="{0AAE9C00-9181-4429-B2F5-3DAF390E32B4}" srcOrd="1" destOrd="0" presId="urn:microsoft.com/office/officeart/2008/layout/VerticalCurvedList"/>
    <dgm:cxn modelId="{9BC88F08-8610-416E-A388-BE5786A917D2}" type="presParOf" srcId="{0136B065-58D0-48A0-9542-0F0AB1CDD711}" destId="{F41A41FA-FAE1-4CA4-B3BF-4290CC170EB1}" srcOrd="2" destOrd="0" presId="urn:microsoft.com/office/officeart/2008/layout/VerticalCurvedList"/>
    <dgm:cxn modelId="{AEE24FAD-8E88-4B33-97D4-7EB973A26A77}" type="presParOf" srcId="{F41A41FA-FAE1-4CA4-B3BF-4290CC170EB1}" destId="{90974584-23B0-4BE4-8F42-E0EABE7D5602}" srcOrd="0" destOrd="0" presId="urn:microsoft.com/office/officeart/2008/layout/VerticalCurvedList"/>
    <dgm:cxn modelId="{AAAFB1B4-0624-4A00-B219-B9A5A2782B66}" type="presParOf" srcId="{0136B065-58D0-48A0-9542-0F0AB1CDD711}" destId="{399EA6F8-084F-4256-9333-8C891BA834BE}" srcOrd="3" destOrd="0" presId="urn:microsoft.com/office/officeart/2008/layout/VerticalCurvedList"/>
    <dgm:cxn modelId="{1B2E3576-12D9-4745-8DB3-315DDFBB1A7E}" type="presParOf" srcId="{0136B065-58D0-48A0-9542-0F0AB1CDD711}" destId="{10C0264B-022B-458E-8749-76A019230A71}" srcOrd="4" destOrd="0" presId="urn:microsoft.com/office/officeart/2008/layout/VerticalCurvedList"/>
    <dgm:cxn modelId="{445A08DC-4002-443D-A08A-D0EE28380079}" type="presParOf" srcId="{10C0264B-022B-458E-8749-76A019230A71}" destId="{6134920A-62BC-4355-A907-DA63482F1B1A}" srcOrd="0" destOrd="0" presId="urn:microsoft.com/office/officeart/2008/layout/VerticalCurvedList"/>
    <dgm:cxn modelId="{A37465A5-2B10-403C-834D-3F0D7A9CC0EB}" type="presParOf" srcId="{0136B065-58D0-48A0-9542-0F0AB1CDD711}" destId="{943DC699-4FEC-4B07-813A-C3122303EA2D}" srcOrd="5" destOrd="0" presId="urn:microsoft.com/office/officeart/2008/layout/VerticalCurvedList"/>
    <dgm:cxn modelId="{8C04C49D-22B2-48C0-828D-76736F82A48F}" type="presParOf" srcId="{0136B065-58D0-48A0-9542-0F0AB1CDD711}" destId="{59A25566-5593-4C8B-AC58-93F44F74C385}" srcOrd="6" destOrd="0" presId="urn:microsoft.com/office/officeart/2008/layout/VerticalCurvedList"/>
    <dgm:cxn modelId="{7349C1A7-83DB-434A-BD1C-2FDE8F194D3A}" type="presParOf" srcId="{59A25566-5593-4C8B-AC58-93F44F74C385}" destId="{FABE78ED-294E-4EBD-96F7-A8ABAB5C25AA}" srcOrd="0" destOrd="0" presId="urn:microsoft.com/office/officeart/2008/layout/VerticalCurvedList"/>
    <dgm:cxn modelId="{39C079F7-B13E-474F-AF99-20C2F184C134}" type="presParOf" srcId="{0136B065-58D0-48A0-9542-0F0AB1CDD711}" destId="{4133257D-B044-4125-BABF-CEC477AC1F1B}" srcOrd="7" destOrd="0" presId="urn:microsoft.com/office/officeart/2008/layout/VerticalCurvedList"/>
    <dgm:cxn modelId="{D11A58BE-A9E4-4F8E-B769-89D4B8DBF2C7}" type="presParOf" srcId="{0136B065-58D0-48A0-9542-0F0AB1CDD711}" destId="{39CC4DC1-414B-41A0-ABE2-F5258CAE445C}" srcOrd="8" destOrd="0" presId="urn:microsoft.com/office/officeart/2008/layout/VerticalCurvedList"/>
    <dgm:cxn modelId="{A4A161F5-C598-4BE4-A307-4B7B0B0D33D1}" type="presParOf" srcId="{39CC4DC1-414B-41A0-ABE2-F5258CAE445C}" destId="{14176792-880C-4FE3-8865-7B5601F0BEF1}" srcOrd="0" destOrd="0" presId="urn:microsoft.com/office/officeart/2008/layout/VerticalCurvedList"/>
    <dgm:cxn modelId="{5D5C20D0-097F-4A98-A666-D76B3F92AAF2}" type="presParOf" srcId="{0136B065-58D0-48A0-9542-0F0AB1CDD711}" destId="{1FC6889B-FF11-4D9A-BCDD-F81335C8EC2A}" srcOrd="9" destOrd="0" presId="urn:microsoft.com/office/officeart/2008/layout/VerticalCurvedList"/>
    <dgm:cxn modelId="{580691A1-BAA9-4118-8CE6-39308BC169F4}" type="presParOf" srcId="{0136B065-58D0-48A0-9542-0F0AB1CDD711}" destId="{403FB76A-B904-4ECF-A15C-6AD281EB7512}" srcOrd="10" destOrd="0" presId="urn:microsoft.com/office/officeart/2008/layout/VerticalCurvedList"/>
    <dgm:cxn modelId="{F6F8C8FB-723F-48F3-9778-E18799FA487A}" type="presParOf" srcId="{403FB76A-B904-4ECF-A15C-6AD281EB7512}" destId="{36EB3F7A-CEC9-4D7A-9893-823C11DE0A11}" srcOrd="0" destOrd="0" presId="urn:microsoft.com/office/officeart/2008/layout/VerticalCurvedList"/>
    <dgm:cxn modelId="{6931C5F4-61E6-499D-B1EC-02C68ADA693E}" type="presParOf" srcId="{0136B065-58D0-48A0-9542-0F0AB1CDD711}" destId="{07E31935-249C-4BC2-B2E0-F19C8A5490BD}" srcOrd="11" destOrd="0" presId="urn:microsoft.com/office/officeart/2008/layout/VerticalCurvedList"/>
    <dgm:cxn modelId="{F8ED85A9-73A6-4336-9EB0-B55B06D9680D}" type="presParOf" srcId="{0136B065-58D0-48A0-9542-0F0AB1CDD711}" destId="{F21E1450-CBF0-4147-B2B0-5E0F31E50189}" srcOrd="12" destOrd="0" presId="urn:microsoft.com/office/officeart/2008/layout/VerticalCurvedList"/>
    <dgm:cxn modelId="{49F097DF-9815-4905-A87F-A1DF14D59B34}" type="presParOf" srcId="{F21E1450-CBF0-4147-B2B0-5E0F31E50189}" destId="{38363892-91F4-4CBF-8606-C400C62900F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6BE8A2F-CFFA-40D2-9C6A-80CDA52D4A08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753658-AAAA-45B7-8277-B1BAB89C2A45}">
      <dgm:prSet phldrT="[Текст]" custT="1"/>
      <dgm:spPr>
        <a:solidFill>
          <a:srgbClr val="2D2D4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о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ни должны быть строго лаконичными. Не следует делать их пространными, излишне исчерпывающими, многословными, несущими избыточную информацию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0F4530-4FC5-4C50-937B-79E03D8582D1}" type="parTrans" cxnId="{52CD037C-A275-4C84-AB61-8FD8BCE5EE10}">
      <dgm:prSet/>
      <dgm:spPr/>
      <dgm:t>
        <a:bodyPr/>
        <a:lstStyle/>
        <a:p>
          <a:endParaRPr lang="ru-RU"/>
        </a:p>
      </dgm:t>
    </dgm:pt>
    <dgm:pt modelId="{65B56CB0-4DD1-4513-9093-05A9DD1361E5}" type="sibTrans" cxnId="{52CD037C-A275-4C84-AB61-8FD8BCE5EE10}">
      <dgm:prSet/>
      <dgm:spPr>
        <a:ln>
          <a:solidFill>
            <a:srgbClr val="5A5A88"/>
          </a:solidFill>
        </a:ln>
      </dgm:spPr>
      <dgm:t>
        <a:bodyPr/>
        <a:lstStyle/>
        <a:p>
          <a:endParaRPr lang="ru-RU"/>
        </a:p>
      </dgm:t>
    </dgm:pt>
    <dgm:pt modelId="{EE42807A-DBED-48E9-80ED-4825F14FD976}">
      <dgm:prSet phldrT="[Текст]" custT="1"/>
      <dgm:spPr>
        <a:solidFill>
          <a:srgbClr val="4B4B71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dirty="0" smtClean="0"/>
            <a:t>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тарайтесь подать слово с наименее известной стороны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C32C1A-C6C0-4B3D-881B-584C732971FA}" type="parTrans" cxnId="{33D4B39B-12C9-4BE9-947C-829AB8DA90BA}">
      <dgm:prSet/>
      <dgm:spPr/>
      <dgm:t>
        <a:bodyPr/>
        <a:lstStyle/>
        <a:p>
          <a:endParaRPr lang="ru-RU"/>
        </a:p>
      </dgm:t>
    </dgm:pt>
    <dgm:pt modelId="{3F3E5423-6954-4A61-B1FA-E77EE86A6C2B}" type="sibTrans" cxnId="{33D4B39B-12C9-4BE9-947C-829AB8DA90BA}">
      <dgm:prSet/>
      <dgm:spPr/>
      <dgm:t>
        <a:bodyPr/>
        <a:lstStyle/>
        <a:p>
          <a:endParaRPr lang="ru-RU"/>
        </a:p>
      </dgm:t>
    </dgm:pt>
    <dgm:pt modelId="{A15D20FF-A26F-47CA-B7DB-9EDB1B612EC0}">
      <dgm:prSet phldrT="[Текст]" custT="1"/>
      <dgm:spPr>
        <a:solidFill>
          <a:srgbClr val="5A5A88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3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росмотрите словари: возможно, в одном из них и окажется наилучшее определение; в определениях не должно быть однокоренных слов</a:t>
          </a:r>
          <a:r>
            <a:rPr kumimoji="0" lang="ru-RU" sz="24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090CE0-059A-442C-B12B-54586EEB6CA9}" type="parTrans" cxnId="{15B329DD-F583-4415-B610-C5DD2B9235F8}">
      <dgm:prSet/>
      <dgm:spPr/>
      <dgm:t>
        <a:bodyPr/>
        <a:lstStyle/>
        <a:p>
          <a:endParaRPr lang="ru-RU"/>
        </a:p>
      </dgm:t>
    </dgm:pt>
    <dgm:pt modelId="{C862E30B-ADD3-4474-8027-90CDA692E24C}" type="sibTrans" cxnId="{15B329DD-F583-4415-B610-C5DD2B9235F8}">
      <dgm:prSet/>
      <dgm:spPr/>
      <dgm:t>
        <a:bodyPr/>
        <a:lstStyle/>
        <a:p>
          <a:endParaRPr lang="ru-RU"/>
        </a:p>
      </dgm:t>
    </dgm:pt>
    <dgm:pt modelId="{D1F0E10D-788E-4F5D-931F-92713D5EA837}" type="pres">
      <dgm:prSet presAssocID="{C6BE8A2F-CFFA-40D2-9C6A-80CDA52D4A0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136B065-58D0-48A0-9542-0F0AB1CDD711}" type="pres">
      <dgm:prSet presAssocID="{C6BE8A2F-CFFA-40D2-9C6A-80CDA52D4A08}" presName="Name1" presStyleCnt="0"/>
      <dgm:spPr/>
    </dgm:pt>
    <dgm:pt modelId="{0CAFAD00-A55E-4736-87B1-32DD1243AEDE}" type="pres">
      <dgm:prSet presAssocID="{C6BE8A2F-CFFA-40D2-9C6A-80CDA52D4A08}" presName="cycle" presStyleCnt="0"/>
      <dgm:spPr/>
    </dgm:pt>
    <dgm:pt modelId="{1DBD9E90-BCA7-4799-91EB-FC890A78292D}" type="pres">
      <dgm:prSet presAssocID="{C6BE8A2F-CFFA-40D2-9C6A-80CDA52D4A08}" presName="srcNode" presStyleLbl="node1" presStyleIdx="0" presStyleCnt="3"/>
      <dgm:spPr/>
    </dgm:pt>
    <dgm:pt modelId="{33177047-C69C-4DBB-8FF0-55DA00A0FE1A}" type="pres">
      <dgm:prSet presAssocID="{C6BE8A2F-CFFA-40D2-9C6A-80CDA52D4A08}" presName="conn" presStyleLbl="parChTrans1D2" presStyleIdx="0" presStyleCnt="1"/>
      <dgm:spPr/>
      <dgm:t>
        <a:bodyPr/>
        <a:lstStyle/>
        <a:p>
          <a:endParaRPr lang="ru-RU"/>
        </a:p>
      </dgm:t>
    </dgm:pt>
    <dgm:pt modelId="{A808B995-C446-4593-9710-470F2EE98A1C}" type="pres">
      <dgm:prSet presAssocID="{C6BE8A2F-CFFA-40D2-9C6A-80CDA52D4A08}" presName="extraNode" presStyleLbl="node1" presStyleIdx="0" presStyleCnt="3"/>
      <dgm:spPr/>
    </dgm:pt>
    <dgm:pt modelId="{B056415B-A65B-4FDE-AADC-98A33CE068A7}" type="pres">
      <dgm:prSet presAssocID="{C6BE8A2F-CFFA-40D2-9C6A-80CDA52D4A08}" presName="dstNode" presStyleLbl="node1" presStyleIdx="0" presStyleCnt="3"/>
      <dgm:spPr/>
    </dgm:pt>
    <dgm:pt modelId="{7D79EB20-4CF5-4B2E-BB39-DC5F6BA14D03}" type="pres">
      <dgm:prSet presAssocID="{F4753658-AAAA-45B7-8277-B1BAB89C2A45}" presName="text_1" presStyleLbl="node1" presStyleIdx="0" presStyleCnt="3" custScaleY="122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D64628-554E-4E0E-B44F-C2746153B0C8}" type="pres">
      <dgm:prSet presAssocID="{F4753658-AAAA-45B7-8277-B1BAB89C2A45}" presName="accent_1" presStyleCnt="0"/>
      <dgm:spPr/>
    </dgm:pt>
    <dgm:pt modelId="{90974584-23B0-4BE4-8F42-E0EABE7D5602}" type="pres">
      <dgm:prSet presAssocID="{F4753658-AAAA-45B7-8277-B1BAB89C2A45}" presName="accentRepeatNode" presStyleLbl="solidFgAcc1" presStyleIdx="0" presStyleCnt="3"/>
      <dgm:spPr>
        <a:solidFill>
          <a:srgbClr val="2D2D43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51CCCC69-1BAC-4900-AD20-2004169F8780}" type="pres">
      <dgm:prSet presAssocID="{EE42807A-DBED-48E9-80ED-4825F14FD97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CBAA1-A932-426F-A184-2B79278116F7}" type="pres">
      <dgm:prSet presAssocID="{EE42807A-DBED-48E9-80ED-4825F14FD976}" presName="accent_2" presStyleCnt="0"/>
      <dgm:spPr/>
    </dgm:pt>
    <dgm:pt modelId="{FABE78ED-294E-4EBD-96F7-A8ABAB5C25AA}" type="pres">
      <dgm:prSet presAssocID="{EE42807A-DBED-48E9-80ED-4825F14FD976}" presName="accentRepeatNode" presStyleLbl="solidFgAcc1" presStyleIdx="1" presStyleCnt="3"/>
      <dgm:spPr>
        <a:solidFill>
          <a:srgbClr val="4B4B7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9C0E9CD2-50C6-44DA-9393-B21674ABCDD8}" type="pres">
      <dgm:prSet presAssocID="{A15D20FF-A26F-47CA-B7DB-9EDB1B612EC0}" presName="text_3" presStyleLbl="node1" presStyleIdx="2" presStyleCnt="3" custScaleY="120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91F176-59E0-4CC6-AFCF-49523009CEED}" type="pres">
      <dgm:prSet presAssocID="{A15D20FF-A26F-47CA-B7DB-9EDB1B612EC0}" presName="accent_3" presStyleCnt="0"/>
      <dgm:spPr/>
    </dgm:pt>
    <dgm:pt modelId="{14176792-880C-4FE3-8865-7B5601F0BEF1}" type="pres">
      <dgm:prSet presAssocID="{A15D20FF-A26F-47CA-B7DB-9EDB1B612EC0}" presName="accentRepeatNode" presStyleLbl="solidFgAcc1" presStyleIdx="2" presStyleCnt="3"/>
      <dgm:spPr>
        <a:solidFill>
          <a:srgbClr val="5A5A88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01B52B72-F059-40C7-A7E2-98674F363012}" type="presOf" srcId="{EE42807A-DBED-48E9-80ED-4825F14FD976}" destId="{51CCCC69-1BAC-4900-AD20-2004169F8780}" srcOrd="0" destOrd="0" presId="urn:microsoft.com/office/officeart/2008/layout/VerticalCurvedList"/>
    <dgm:cxn modelId="{33D4B39B-12C9-4BE9-947C-829AB8DA90BA}" srcId="{C6BE8A2F-CFFA-40D2-9C6A-80CDA52D4A08}" destId="{EE42807A-DBED-48E9-80ED-4825F14FD976}" srcOrd="1" destOrd="0" parTransId="{18C32C1A-C6C0-4B3D-881B-584C732971FA}" sibTransId="{3F3E5423-6954-4A61-B1FA-E77EE86A6C2B}"/>
    <dgm:cxn modelId="{52CD037C-A275-4C84-AB61-8FD8BCE5EE10}" srcId="{C6BE8A2F-CFFA-40D2-9C6A-80CDA52D4A08}" destId="{F4753658-AAAA-45B7-8277-B1BAB89C2A45}" srcOrd="0" destOrd="0" parTransId="{9A0F4530-4FC5-4C50-937B-79E03D8582D1}" sibTransId="{65B56CB0-4DD1-4513-9093-05A9DD1361E5}"/>
    <dgm:cxn modelId="{56D410F0-FAA7-42D9-B87B-9C68D3786C92}" type="presOf" srcId="{F4753658-AAAA-45B7-8277-B1BAB89C2A45}" destId="{7D79EB20-4CF5-4B2E-BB39-DC5F6BA14D03}" srcOrd="0" destOrd="0" presId="urn:microsoft.com/office/officeart/2008/layout/VerticalCurvedList"/>
    <dgm:cxn modelId="{C61852B1-F07E-437A-99E5-89DE14B7230C}" type="presOf" srcId="{A15D20FF-A26F-47CA-B7DB-9EDB1B612EC0}" destId="{9C0E9CD2-50C6-44DA-9393-B21674ABCDD8}" srcOrd="0" destOrd="0" presId="urn:microsoft.com/office/officeart/2008/layout/VerticalCurvedList"/>
    <dgm:cxn modelId="{C35C6A3B-1923-44B7-8EF4-7A3C387A9AA1}" type="presOf" srcId="{65B56CB0-4DD1-4513-9093-05A9DD1361E5}" destId="{33177047-C69C-4DBB-8FF0-55DA00A0FE1A}" srcOrd="0" destOrd="0" presId="urn:microsoft.com/office/officeart/2008/layout/VerticalCurvedList"/>
    <dgm:cxn modelId="{19BA000C-9E08-44A0-9C62-C7762759DCC7}" type="presOf" srcId="{C6BE8A2F-CFFA-40D2-9C6A-80CDA52D4A08}" destId="{D1F0E10D-788E-4F5D-931F-92713D5EA837}" srcOrd="0" destOrd="0" presId="urn:microsoft.com/office/officeart/2008/layout/VerticalCurvedList"/>
    <dgm:cxn modelId="{15B329DD-F583-4415-B610-C5DD2B9235F8}" srcId="{C6BE8A2F-CFFA-40D2-9C6A-80CDA52D4A08}" destId="{A15D20FF-A26F-47CA-B7DB-9EDB1B612EC0}" srcOrd="2" destOrd="0" parTransId="{94090CE0-059A-442C-B12B-54586EEB6CA9}" sibTransId="{C862E30B-ADD3-4474-8027-90CDA692E24C}"/>
    <dgm:cxn modelId="{8FDF0CAF-BF0B-4FCC-AFC8-A2F2A082FA91}" type="presParOf" srcId="{D1F0E10D-788E-4F5D-931F-92713D5EA837}" destId="{0136B065-58D0-48A0-9542-0F0AB1CDD711}" srcOrd="0" destOrd="0" presId="urn:microsoft.com/office/officeart/2008/layout/VerticalCurvedList"/>
    <dgm:cxn modelId="{ABDC02CD-F80D-43F2-AC7C-1E45EB4156F5}" type="presParOf" srcId="{0136B065-58D0-48A0-9542-0F0AB1CDD711}" destId="{0CAFAD00-A55E-4736-87B1-32DD1243AEDE}" srcOrd="0" destOrd="0" presId="urn:microsoft.com/office/officeart/2008/layout/VerticalCurvedList"/>
    <dgm:cxn modelId="{B548C43A-A8BF-4804-AB83-C3FCF1BF7FDC}" type="presParOf" srcId="{0CAFAD00-A55E-4736-87B1-32DD1243AEDE}" destId="{1DBD9E90-BCA7-4799-91EB-FC890A78292D}" srcOrd="0" destOrd="0" presId="urn:microsoft.com/office/officeart/2008/layout/VerticalCurvedList"/>
    <dgm:cxn modelId="{42723203-817B-4807-A799-E7184C35FE6B}" type="presParOf" srcId="{0CAFAD00-A55E-4736-87B1-32DD1243AEDE}" destId="{33177047-C69C-4DBB-8FF0-55DA00A0FE1A}" srcOrd="1" destOrd="0" presId="urn:microsoft.com/office/officeart/2008/layout/VerticalCurvedList"/>
    <dgm:cxn modelId="{65204523-32B3-42C5-A40A-1A150D60D708}" type="presParOf" srcId="{0CAFAD00-A55E-4736-87B1-32DD1243AEDE}" destId="{A808B995-C446-4593-9710-470F2EE98A1C}" srcOrd="2" destOrd="0" presId="urn:microsoft.com/office/officeart/2008/layout/VerticalCurvedList"/>
    <dgm:cxn modelId="{8466A45E-7817-43F8-8738-37F8459810A1}" type="presParOf" srcId="{0CAFAD00-A55E-4736-87B1-32DD1243AEDE}" destId="{B056415B-A65B-4FDE-AADC-98A33CE068A7}" srcOrd="3" destOrd="0" presId="urn:microsoft.com/office/officeart/2008/layout/VerticalCurvedList"/>
    <dgm:cxn modelId="{4C114182-858D-440E-B1BC-53A90247292C}" type="presParOf" srcId="{0136B065-58D0-48A0-9542-0F0AB1CDD711}" destId="{7D79EB20-4CF5-4B2E-BB39-DC5F6BA14D03}" srcOrd="1" destOrd="0" presId="urn:microsoft.com/office/officeart/2008/layout/VerticalCurvedList"/>
    <dgm:cxn modelId="{EB49A20A-C45D-4A71-AD3B-83C0F2000529}" type="presParOf" srcId="{0136B065-58D0-48A0-9542-0F0AB1CDD711}" destId="{2BD64628-554E-4E0E-B44F-C2746153B0C8}" srcOrd="2" destOrd="0" presId="urn:microsoft.com/office/officeart/2008/layout/VerticalCurvedList"/>
    <dgm:cxn modelId="{285F0F43-29CE-4A58-8FAF-A4AB837352D7}" type="presParOf" srcId="{2BD64628-554E-4E0E-B44F-C2746153B0C8}" destId="{90974584-23B0-4BE4-8F42-E0EABE7D5602}" srcOrd="0" destOrd="0" presId="urn:microsoft.com/office/officeart/2008/layout/VerticalCurvedList"/>
    <dgm:cxn modelId="{FB4AE0EB-46EB-4866-96E7-FAB8958FEA62}" type="presParOf" srcId="{0136B065-58D0-48A0-9542-0F0AB1CDD711}" destId="{51CCCC69-1BAC-4900-AD20-2004169F8780}" srcOrd="3" destOrd="0" presId="urn:microsoft.com/office/officeart/2008/layout/VerticalCurvedList"/>
    <dgm:cxn modelId="{097070E7-204A-493D-98F1-F641EFB7E9D4}" type="presParOf" srcId="{0136B065-58D0-48A0-9542-0F0AB1CDD711}" destId="{9D2CBAA1-A932-426F-A184-2B79278116F7}" srcOrd="4" destOrd="0" presId="urn:microsoft.com/office/officeart/2008/layout/VerticalCurvedList"/>
    <dgm:cxn modelId="{3D05708A-5716-4ED0-85CE-604DAAC1A881}" type="presParOf" srcId="{9D2CBAA1-A932-426F-A184-2B79278116F7}" destId="{FABE78ED-294E-4EBD-96F7-A8ABAB5C25AA}" srcOrd="0" destOrd="0" presId="urn:microsoft.com/office/officeart/2008/layout/VerticalCurvedList"/>
    <dgm:cxn modelId="{BE5B3E80-F7E3-4DEC-9FCD-6431CEC75E9B}" type="presParOf" srcId="{0136B065-58D0-48A0-9542-0F0AB1CDD711}" destId="{9C0E9CD2-50C6-44DA-9393-B21674ABCDD8}" srcOrd="5" destOrd="0" presId="urn:microsoft.com/office/officeart/2008/layout/VerticalCurvedList"/>
    <dgm:cxn modelId="{852775CD-1CF3-46A1-90CA-BE36B3594526}" type="presParOf" srcId="{0136B065-58D0-48A0-9542-0F0AB1CDD711}" destId="{4B91F176-59E0-4CC6-AFCF-49523009CEED}" srcOrd="6" destOrd="0" presId="urn:microsoft.com/office/officeart/2008/layout/VerticalCurvedList"/>
    <dgm:cxn modelId="{3FD262CB-80E5-424F-8FB3-4A2F87F23B2B}" type="presParOf" srcId="{4B91F176-59E0-4CC6-AFCF-49523009CEED}" destId="{14176792-880C-4FE3-8865-7B5601F0BEF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291374" y="-963103"/>
          <a:ext cx="7494249" cy="7494249"/>
        </a:xfrm>
        <a:prstGeom prst="blockArc">
          <a:avLst>
            <a:gd name="adj1" fmla="val 18900000"/>
            <a:gd name="adj2" fmla="val 2700000"/>
            <a:gd name="adj3" fmla="val 288"/>
          </a:avLst>
        </a:prstGeom>
        <a:noFill/>
        <a:ln w="12700" cap="flat" cmpd="sng" algn="ctr">
          <a:solidFill>
            <a:srgbClr val="6666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432997-E8F1-410F-9078-2234450A688F}">
      <dsp:nvSpPr>
        <dsp:cNvPr id="0" name=""/>
        <dsp:cNvSpPr/>
      </dsp:nvSpPr>
      <dsp:spPr>
        <a:xfrm>
          <a:off x="390598" y="130526"/>
          <a:ext cx="10494013" cy="751217"/>
        </a:xfrm>
        <a:prstGeom prst="rect">
          <a:avLst/>
        </a:prstGeom>
        <a:solidFill>
          <a:srgbClr val="1B1B27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не допускается наличие "плашек" (незаполненных клеток) в сетке кроссворда;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0598" y="130526"/>
        <a:ext cx="10494013" cy="751217"/>
      </dsp:txXfrm>
    </dsp:sp>
    <dsp:sp modelId="{9922B3F1-BFB0-426C-8AAC-EF08AF3EC5D0}">
      <dsp:nvSpPr>
        <dsp:cNvPr id="0" name=""/>
        <dsp:cNvSpPr/>
      </dsp:nvSpPr>
      <dsp:spPr>
        <a:xfrm>
          <a:off x="74333" y="189870"/>
          <a:ext cx="632529" cy="632529"/>
        </a:xfrm>
        <a:prstGeom prst="ellipse">
          <a:avLst/>
        </a:prstGeom>
        <a:solidFill>
          <a:srgbClr val="1B1B27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8B502F-A0B4-4CAB-8F78-42F393D2DA3A}">
      <dsp:nvSpPr>
        <dsp:cNvPr id="0" name=""/>
        <dsp:cNvSpPr/>
      </dsp:nvSpPr>
      <dsp:spPr>
        <a:xfrm>
          <a:off x="848848" y="923984"/>
          <a:ext cx="10035763" cy="683263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случайные буквосочетания и пересечения;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8848" y="923984"/>
        <a:ext cx="10035763" cy="683263"/>
      </dsp:txXfrm>
    </dsp:sp>
    <dsp:sp modelId="{90974584-23B0-4BE4-8F42-E0EABE7D5602}">
      <dsp:nvSpPr>
        <dsp:cNvPr id="0" name=""/>
        <dsp:cNvSpPr/>
      </dsp:nvSpPr>
      <dsp:spPr>
        <a:xfrm>
          <a:off x="532583" y="949351"/>
          <a:ext cx="632529" cy="632529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82CFC1-DBF9-4C27-B065-DEBAF804A99D}">
      <dsp:nvSpPr>
        <dsp:cNvPr id="0" name=""/>
        <dsp:cNvSpPr/>
      </dsp:nvSpPr>
      <dsp:spPr>
        <a:xfrm>
          <a:off x="1099966" y="1616123"/>
          <a:ext cx="9784644" cy="816833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загаданные слова должны быть именами существительными в именительном падеже единственного числа;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9966" y="1616123"/>
        <a:ext cx="9784644" cy="816833"/>
      </dsp:txXfrm>
    </dsp:sp>
    <dsp:sp modelId="{6134920A-62BC-4355-A907-DA63482F1B1A}">
      <dsp:nvSpPr>
        <dsp:cNvPr id="0" name=""/>
        <dsp:cNvSpPr/>
      </dsp:nvSpPr>
      <dsp:spPr>
        <a:xfrm>
          <a:off x="783702" y="1708275"/>
          <a:ext cx="632529" cy="632529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21F5FC-DC0B-43B5-BD79-60C512D09E5B}">
      <dsp:nvSpPr>
        <dsp:cNvPr id="0" name=""/>
        <dsp:cNvSpPr/>
      </dsp:nvSpPr>
      <dsp:spPr>
        <a:xfrm>
          <a:off x="1180146" y="2478863"/>
          <a:ext cx="9704464" cy="610315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двухбуквенные слова должны иметь два пересечения;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80146" y="2478863"/>
        <a:ext cx="9704464" cy="610315"/>
      </dsp:txXfrm>
    </dsp:sp>
    <dsp:sp modelId="{FABE78ED-294E-4EBD-96F7-A8ABAB5C25AA}">
      <dsp:nvSpPr>
        <dsp:cNvPr id="0" name=""/>
        <dsp:cNvSpPr/>
      </dsp:nvSpPr>
      <dsp:spPr>
        <a:xfrm>
          <a:off x="863881" y="2467756"/>
          <a:ext cx="632529" cy="632529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7F8EC2-1997-4AA8-9A7B-105A8E9349F8}">
      <dsp:nvSpPr>
        <dsp:cNvPr id="0" name=""/>
        <dsp:cNvSpPr/>
      </dsp:nvSpPr>
      <dsp:spPr>
        <a:xfrm>
          <a:off x="1099966" y="3202971"/>
          <a:ext cx="9784644" cy="681062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трехбуквенные слова должны иметь не менее двух пересечений;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99966" y="3202971"/>
        <a:ext cx="9784644" cy="681062"/>
      </dsp:txXfrm>
    </dsp:sp>
    <dsp:sp modelId="{14176792-880C-4FE3-8865-7B5601F0BEF1}">
      <dsp:nvSpPr>
        <dsp:cNvPr id="0" name=""/>
        <dsp:cNvSpPr/>
      </dsp:nvSpPr>
      <dsp:spPr>
        <a:xfrm>
          <a:off x="783702" y="3227237"/>
          <a:ext cx="632529" cy="632529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FCF748-31F0-49E2-B8F8-96ABBFF0D20C}">
      <dsp:nvSpPr>
        <dsp:cNvPr id="0" name=""/>
        <dsp:cNvSpPr/>
      </dsp:nvSpPr>
      <dsp:spPr>
        <a:xfrm>
          <a:off x="848848" y="3979854"/>
          <a:ext cx="10035763" cy="645144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допускаются аббревиатуры, сокращения;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48848" y="3979854"/>
        <a:ext cx="10035763" cy="645144"/>
      </dsp:txXfrm>
    </dsp:sp>
    <dsp:sp modelId="{36EB3F7A-CEC9-4D7A-9893-823C11DE0A11}">
      <dsp:nvSpPr>
        <dsp:cNvPr id="0" name=""/>
        <dsp:cNvSpPr/>
      </dsp:nvSpPr>
      <dsp:spPr>
        <a:xfrm>
          <a:off x="532583" y="3986161"/>
          <a:ext cx="632529" cy="632529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1B42B1-58F3-4D45-AE4F-9BDB1B684F52}">
      <dsp:nvSpPr>
        <dsp:cNvPr id="0" name=""/>
        <dsp:cNvSpPr/>
      </dsp:nvSpPr>
      <dsp:spPr>
        <a:xfrm>
          <a:off x="390598" y="4703964"/>
          <a:ext cx="10494013" cy="715886"/>
        </a:xfrm>
        <a:prstGeom prst="rect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656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рекомендуется большое количество двухбуквенных слов.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0598" y="4703964"/>
        <a:ext cx="10494013" cy="715886"/>
      </dsp:txXfrm>
    </dsp:sp>
    <dsp:sp modelId="{38363892-91F4-4CBF-8606-C400C62900F9}">
      <dsp:nvSpPr>
        <dsp:cNvPr id="0" name=""/>
        <dsp:cNvSpPr/>
      </dsp:nvSpPr>
      <dsp:spPr>
        <a:xfrm>
          <a:off x="74333" y="4745643"/>
          <a:ext cx="632529" cy="632529"/>
        </a:xfrm>
        <a:prstGeom prst="ellipse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877236" y="-1051528"/>
          <a:ext cx="8185201" cy="8185201"/>
        </a:xfrm>
        <a:prstGeom prst="blockArc">
          <a:avLst>
            <a:gd name="adj1" fmla="val 18900000"/>
            <a:gd name="adj2" fmla="val 2700000"/>
            <a:gd name="adj3" fmla="val 264"/>
          </a:avLst>
        </a:prstGeom>
        <a:noFill/>
        <a:ln w="12700" cap="flat" cmpd="sng" algn="ctr">
          <a:solidFill>
            <a:srgbClr val="666699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432997-E8F1-410F-9078-2234450A688F}">
      <dsp:nvSpPr>
        <dsp:cNvPr id="0" name=""/>
        <dsp:cNvSpPr/>
      </dsp:nvSpPr>
      <dsp:spPr>
        <a:xfrm>
          <a:off x="486875" y="172536"/>
          <a:ext cx="10385398" cy="935826"/>
        </a:xfrm>
        <a:prstGeom prst="rect">
          <a:avLst/>
        </a:prstGeom>
        <a:solidFill>
          <a:srgbClr val="1B1B27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60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</a:t>
          </a: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слова должны быть в именительном падеже и единственном числе, кроме слов, которые не имеют единственного числа</a:t>
          </a: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875" y="172536"/>
        <a:ext cx="10385398" cy="935826"/>
      </dsp:txXfrm>
    </dsp:sp>
    <dsp:sp modelId="{9922B3F1-BFB0-426C-8AAC-EF08AF3EC5D0}">
      <dsp:nvSpPr>
        <dsp:cNvPr id="0" name=""/>
        <dsp:cNvSpPr/>
      </dsp:nvSpPr>
      <dsp:spPr>
        <a:xfrm>
          <a:off x="86670" y="240244"/>
          <a:ext cx="800410" cy="800410"/>
        </a:xfrm>
        <a:prstGeom prst="ellipse">
          <a:avLst/>
        </a:prstGeom>
        <a:solidFill>
          <a:srgbClr val="1B1B27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8B502F-A0B4-4CAB-8F78-42F393D2DA3A}">
      <dsp:nvSpPr>
        <dsp:cNvPr id="0" name=""/>
        <dsp:cNvSpPr/>
      </dsp:nvSpPr>
      <dsp:spPr>
        <a:xfrm>
          <a:off x="1013589" y="1206586"/>
          <a:ext cx="9858685" cy="788468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60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имен собственных в кроссворде может быть не более 1/3 от всех слов</a:t>
          </a: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3589" y="1206586"/>
        <a:ext cx="9858685" cy="788468"/>
      </dsp:txXfrm>
    </dsp:sp>
    <dsp:sp modelId="{90974584-23B0-4BE4-8F42-E0EABE7D5602}">
      <dsp:nvSpPr>
        <dsp:cNvPr id="0" name=""/>
        <dsp:cNvSpPr/>
      </dsp:nvSpPr>
      <dsp:spPr>
        <a:xfrm>
          <a:off x="613384" y="1200615"/>
          <a:ext cx="800410" cy="800410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82CFC1-DBF9-4C27-B065-DEBAF804A99D}">
      <dsp:nvSpPr>
        <dsp:cNvPr id="0" name=""/>
        <dsp:cNvSpPr/>
      </dsp:nvSpPr>
      <dsp:spPr>
        <a:xfrm>
          <a:off x="1254442" y="2115945"/>
          <a:ext cx="9617832" cy="890491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60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	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желательно при создании кроссвордов употреблять устаревшие и вышедшие из обихода слова;</a:t>
          </a:r>
          <a:endParaRPr lang="ru-RU" sz="20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54442" y="2115945"/>
        <a:ext cx="9617832" cy="890491"/>
      </dsp:txXfrm>
    </dsp:sp>
    <dsp:sp modelId="{6134920A-62BC-4355-A907-DA63482F1B1A}">
      <dsp:nvSpPr>
        <dsp:cNvPr id="0" name=""/>
        <dsp:cNvSpPr/>
      </dsp:nvSpPr>
      <dsp:spPr>
        <a:xfrm>
          <a:off x="854237" y="2160985"/>
          <a:ext cx="800410" cy="800410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21F5FC-DC0B-43B5-BD79-60C512D09E5B}">
      <dsp:nvSpPr>
        <dsp:cNvPr id="0" name=""/>
        <dsp:cNvSpPr/>
      </dsp:nvSpPr>
      <dsp:spPr>
        <a:xfrm>
          <a:off x="1254442" y="3024090"/>
          <a:ext cx="9617832" cy="993725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60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не следует применять при составлении кроссвордов слова, которые могут вызвать негативные эмоции, слова, связанные с болезнью, жаргонные и нецензурные</a:t>
          </a: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0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54442" y="3024090"/>
        <a:ext cx="9617832" cy="993725"/>
      </dsp:txXfrm>
    </dsp:sp>
    <dsp:sp modelId="{FABE78ED-294E-4EBD-96F7-A8ABAB5C25AA}">
      <dsp:nvSpPr>
        <dsp:cNvPr id="0" name=""/>
        <dsp:cNvSpPr/>
      </dsp:nvSpPr>
      <dsp:spPr>
        <a:xfrm>
          <a:off x="854237" y="3120748"/>
          <a:ext cx="800410" cy="800410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37F8EC2-1997-4AA8-9A7B-105A8E9349F8}">
      <dsp:nvSpPr>
        <dsp:cNvPr id="0" name=""/>
        <dsp:cNvSpPr/>
      </dsp:nvSpPr>
      <dsp:spPr>
        <a:xfrm>
          <a:off x="1013589" y="4030430"/>
          <a:ext cx="9858685" cy="901786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60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сетка кроссворда может быть любой: от нерегулярной крестословицы до правильных, максимально заполненных геометрических фигур</a:t>
          </a: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0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13589" y="4030430"/>
        <a:ext cx="9858685" cy="901786"/>
      </dsp:txXfrm>
    </dsp:sp>
    <dsp:sp modelId="{14176792-880C-4FE3-8865-7B5601F0BEF1}">
      <dsp:nvSpPr>
        <dsp:cNvPr id="0" name=""/>
        <dsp:cNvSpPr/>
      </dsp:nvSpPr>
      <dsp:spPr>
        <a:xfrm>
          <a:off x="613384" y="4081118"/>
          <a:ext cx="800410" cy="800410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FCF748-31F0-49E2-B8F8-96ABBFF0D20C}">
      <dsp:nvSpPr>
        <dsp:cNvPr id="0" name=""/>
        <dsp:cNvSpPr/>
      </dsp:nvSpPr>
      <dsp:spPr>
        <a:xfrm>
          <a:off x="486875" y="5001487"/>
          <a:ext cx="10385398" cy="880412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260" tIns="104140" rIns="104140" bIns="104140" numCol="1" spcCol="1270" anchor="ctr" anchorCtr="0">
          <a:noAutofit/>
        </a:bodyPr>
        <a:lstStyle/>
        <a:p>
          <a:pPr lvl="0" algn="just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kern="1200" dirty="0" smtClean="0"/>
            <a:t>      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0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составление кроссворда начинают с самых длинных слов.</a:t>
          </a:r>
          <a:endParaRPr lang="ru-RU" sz="20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6875" y="5001487"/>
        <a:ext cx="10385398" cy="880412"/>
      </dsp:txXfrm>
    </dsp:sp>
    <dsp:sp modelId="{36EB3F7A-CEC9-4D7A-9893-823C11DE0A11}">
      <dsp:nvSpPr>
        <dsp:cNvPr id="0" name=""/>
        <dsp:cNvSpPr/>
      </dsp:nvSpPr>
      <dsp:spPr>
        <a:xfrm>
          <a:off x="86670" y="5041489"/>
          <a:ext cx="800410" cy="800410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429913" y="-983464"/>
          <a:ext cx="7653349" cy="7653349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3308E1-32BC-48E1-B2F3-6F7220B3BAD1}">
      <dsp:nvSpPr>
        <dsp:cNvPr id="0" name=""/>
        <dsp:cNvSpPr/>
      </dsp:nvSpPr>
      <dsp:spPr>
        <a:xfrm>
          <a:off x="455418" y="187523"/>
          <a:ext cx="10422715" cy="822513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графическим методом; при этом все элементы должны быть сгруппированы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187523"/>
        <a:ext cx="10422715" cy="822513"/>
      </dsp:txXfrm>
    </dsp:sp>
    <dsp:sp modelId="{90974584-23B0-4BE4-8F42-E0EABE7D5602}">
      <dsp:nvSpPr>
        <dsp:cNvPr id="0" name=""/>
        <dsp:cNvSpPr/>
      </dsp:nvSpPr>
      <dsp:spPr>
        <a:xfrm>
          <a:off x="81252" y="224613"/>
          <a:ext cx="748333" cy="748333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200EB1-71CD-447A-BA7C-0CD2D9131DE9}">
      <dsp:nvSpPr>
        <dsp:cNvPr id="0" name=""/>
        <dsp:cNvSpPr/>
      </dsp:nvSpPr>
      <dsp:spPr>
        <a:xfrm>
          <a:off x="947862" y="1049926"/>
          <a:ext cx="9930271" cy="893479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оздание сетки табличным методом; при этом границы ненужных ячеек стираются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1049926"/>
        <a:ext cx="9930271" cy="893479"/>
      </dsp:txXfrm>
    </dsp:sp>
    <dsp:sp modelId="{6134920A-62BC-4355-A907-DA63482F1B1A}">
      <dsp:nvSpPr>
        <dsp:cNvPr id="0" name=""/>
        <dsp:cNvSpPr/>
      </dsp:nvSpPr>
      <dsp:spPr>
        <a:xfrm>
          <a:off x="573696" y="1122499"/>
          <a:ext cx="748333" cy="748333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4697B9-C8C6-49B1-95F6-AFD11B3D7C74}">
      <dsp:nvSpPr>
        <dsp:cNvPr id="0" name=""/>
        <dsp:cNvSpPr/>
      </dsp:nvSpPr>
      <dsp:spPr>
        <a:xfrm>
          <a:off x="1173044" y="1973090"/>
          <a:ext cx="9705089" cy="842922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н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омера либо вставляют непосредственно в ячейки, либо записывают рядом с соответствующими ячейками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1973090"/>
        <a:ext cx="9705089" cy="842922"/>
      </dsp:txXfrm>
    </dsp:sp>
    <dsp:sp modelId="{FABE78ED-294E-4EBD-96F7-A8ABAB5C25AA}">
      <dsp:nvSpPr>
        <dsp:cNvPr id="0" name=""/>
        <dsp:cNvSpPr/>
      </dsp:nvSpPr>
      <dsp:spPr>
        <a:xfrm>
          <a:off x="798878" y="2020385"/>
          <a:ext cx="748333" cy="748333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0C2118D-3F0E-4A47-96EB-E8A847FD5349}">
      <dsp:nvSpPr>
        <dsp:cNvPr id="0" name=""/>
        <dsp:cNvSpPr/>
      </dsp:nvSpPr>
      <dsp:spPr>
        <a:xfrm>
          <a:off x="1173044" y="2818578"/>
          <a:ext cx="9705089" cy="946581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способом или оформлены в виде выносок к соответствующим клеткам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2818578"/>
        <a:ext cx="9705089" cy="946581"/>
      </dsp:txXfrm>
    </dsp:sp>
    <dsp:sp modelId="{14176792-880C-4FE3-8865-7B5601F0BEF1}">
      <dsp:nvSpPr>
        <dsp:cNvPr id="0" name=""/>
        <dsp:cNvSpPr/>
      </dsp:nvSpPr>
      <dsp:spPr>
        <a:xfrm>
          <a:off x="798878" y="2917702"/>
          <a:ext cx="748333" cy="748333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55CA0C-F5E9-4ED8-8316-1D706450F452}">
      <dsp:nvSpPr>
        <dsp:cNvPr id="0" name=""/>
        <dsp:cNvSpPr/>
      </dsp:nvSpPr>
      <dsp:spPr>
        <a:xfrm>
          <a:off x="947862" y="3839834"/>
          <a:ext cx="9930271" cy="699841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3839834"/>
        <a:ext cx="9930271" cy="699841"/>
      </dsp:txXfrm>
    </dsp:sp>
    <dsp:sp modelId="{36EB3F7A-CEC9-4D7A-9893-823C11DE0A11}">
      <dsp:nvSpPr>
        <dsp:cNvPr id="0" name=""/>
        <dsp:cNvSpPr/>
      </dsp:nvSpPr>
      <dsp:spPr>
        <a:xfrm>
          <a:off x="573696" y="3815588"/>
          <a:ext cx="748333" cy="748333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3E980A-42BA-4FCA-8786-866DAAA619B6}">
      <dsp:nvSpPr>
        <dsp:cNvPr id="0" name=""/>
        <dsp:cNvSpPr/>
      </dsp:nvSpPr>
      <dsp:spPr>
        <a:xfrm>
          <a:off x="455418" y="4659597"/>
          <a:ext cx="10422715" cy="856086"/>
        </a:xfrm>
        <a:prstGeom prst="rect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странице должен быть наглядно оформлен и правильно расположен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4659597"/>
        <a:ext cx="10422715" cy="856086"/>
      </dsp:txXfrm>
    </dsp:sp>
    <dsp:sp modelId="{38363892-91F4-4CBF-8606-C400C62900F9}">
      <dsp:nvSpPr>
        <dsp:cNvPr id="0" name=""/>
        <dsp:cNvSpPr/>
      </dsp:nvSpPr>
      <dsp:spPr>
        <a:xfrm>
          <a:off x="81252" y="4713474"/>
          <a:ext cx="748333" cy="748333"/>
        </a:xfrm>
        <a:prstGeom prst="ellipse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429913" y="-983464"/>
          <a:ext cx="7653349" cy="7653349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noFill/>
        <a:ln w="12700" cap="flat" cmpd="sng" algn="ctr">
          <a:solidFill>
            <a:srgbClr val="5A5A8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AE9C00-9181-4429-B2F5-3DAF390E32B4}">
      <dsp:nvSpPr>
        <dsp:cNvPr id="0" name=""/>
        <dsp:cNvSpPr/>
      </dsp:nvSpPr>
      <dsp:spPr>
        <a:xfrm>
          <a:off x="455418" y="142066"/>
          <a:ext cx="10422715" cy="913427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      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етка кроссворда создается путем обозначения границ ячеек и настройки их ширины и высоты таким образом, чтобы они получились квадратными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142066"/>
        <a:ext cx="10422715" cy="913427"/>
      </dsp:txXfrm>
    </dsp:sp>
    <dsp:sp modelId="{90974584-23B0-4BE4-8F42-E0EABE7D5602}">
      <dsp:nvSpPr>
        <dsp:cNvPr id="0" name=""/>
        <dsp:cNvSpPr/>
      </dsp:nvSpPr>
      <dsp:spPr>
        <a:xfrm>
          <a:off x="81252" y="224613"/>
          <a:ext cx="748333" cy="748333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9EA6F8-084F-4256-9333-8C891BA834BE}">
      <dsp:nvSpPr>
        <dsp:cNvPr id="0" name=""/>
        <dsp:cNvSpPr/>
      </dsp:nvSpPr>
      <dsp:spPr>
        <a:xfrm>
          <a:off x="947862" y="1034615"/>
          <a:ext cx="9930271" cy="924101"/>
        </a:xfrm>
        <a:prstGeom prst="rect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могут быть расположены обычным образом или оформлены в виде примечаний к ячейкам, в которых находится нумерация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1034615"/>
        <a:ext cx="9930271" cy="924101"/>
      </dsp:txXfrm>
    </dsp:sp>
    <dsp:sp modelId="{6134920A-62BC-4355-A907-DA63482F1B1A}">
      <dsp:nvSpPr>
        <dsp:cNvPr id="0" name=""/>
        <dsp:cNvSpPr/>
      </dsp:nvSpPr>
      <dsp:spPr>
        <a:xfrm>
          <a:off x="573696" y="1122499"/>
          <a:ext cx="748333" cy="748333"/>
        </a:xfrm>
        <a:prstGeom prst="ellipse">
          <a:avLst/>
        </a:prstGeom>
        <a:solidFill>
          <a:srgbClr val="3A3A5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DC699-4FEC-4B07-813A-C3122303EA2D}">
      <dsp:nvSpPr>
        <dsp:cNvPr id="0" name=""/>
        <dsp:cNvSpPr/>
      </dsp:nvSpPr>
      <dsp:spPr>
        <a:xfrm>
          <a:off x="1173044" y="1991347"/>
          <a:ext cx="9705089" cy="806409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73660" rIns="73660" bIns="73660" numCol="1" spcCol="1270" anchor="ctr" anchorCtr="0">
          <a:noAutofit/>
        </a:bodyPr>
        <a:lstStyle/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</a:t>
          </a:r>
          <a:r>
            <a:rPr kumimoji="0" lang="ru-RU" sz="29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роверка правильности разгадывания кроссворда может быть осуществлена с помощью условного форматирования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1991347"/>
        <a:ext cx="9705089" cy="806409"/>
      </dsp:txXfrm>
    </dsp:sp>
    <dsp:sp modelId="{FABE78ED-294E-4EBD-96F7-A8ABAB5C25AA}">
      <dsp:nvSpPr>
        <dsp:cNvPr id="0" name=""/>
        <dsp:cNvSpPr/>
      </dsp:nvSpPr>
      <dsp:spPr>
        <a:xfrm>
          <a:off x="798878" y="2020385"/>
          <a:ext cx="748333" cy="748333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33257D-B044-4125-BABF-CEC477AC1F1B}">
      <dsp:nvSpPr>
        <dsp:cNvPr id="0" name=""/>
        <dsp:cNvSpPr/>
      </dsp:nvSpPr>
      <dsp:spPr>
        <a:xfrm>
          <a:off x="1173044" y="2883512"/>
          <a:ext cx="9705089" cy="816712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58420" rIns="58420" bIns="58420" numCol="1" spcCol="1270" anchor="ctr" anchorCtr="0">
          <a:noAutofit/>
        </a:bodyPr>
        <a:lstStyle/>
        <a:p>
          <a:pPr lvl="0" algn="just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3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з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адания к кроссворду должны быть грамотно сформулированы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3044" y="2883512"/>
        <a:ext cx="9705089" cy="816712"/>
      </dsp:txXfrm>
    </dsp:sp>
    <dsp:sp modelId="{14176792-880C-4FE3-8865-7B5601F0BEF1}">
      <dsp:nvSpPr>
        <dsp:cNvPr id="0" name=""/>
        <dsp:cNvSpPr/>
      </dsp:nvSpPr>
      <dsp:spPr>
        <a:xfrm>
          <a:off x="798878" y="2917702"/>
          <a:ext cx="748333" cy="748333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C6889B-FF11-4D9A-BCDD-F81335C8EC2A}">
      <dsp:nvSpPr>
        <dsp:cNvPr id="0" name=""/>
        <dsp:cNvSpPr/>
      </dsp:nvSpPr>
      <dsp:spPr>
        <a:xfrm>
          <a:off x="947862" y="3779875"/>
          <a:ext cx="9930271" cy="819759"/>
        </a:xfrm>
        <a:prstGeom prst="rect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45720" rIns="45720" bIns="45720" numCol="1" spcCol="1270" anchor="ctr" anchorCtr="0">
          <a:noAutofit/>
        </a:bodyPr>
        <a:lstStyle/>
        <a:p>
          <a:pPr lvl="0" algn="just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к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россворд на рабочем листе должен быть наглядно оформлен и правильно расположен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47862" y="3779875"/>
        <a:ext cx="9930271" cy="819759"/>
      </dsp:txXfrm>
    </dsp:sp>
    <dsp:sp modelId="{36EB3F7A-CEC9-4D7A-9893-823C11DE0A11}">
      <dsp:nvSpPr>
        <dsp:cNvPr id="0" name=""/>
        <dsp:cNvSpPr/>
      </dsp:nvSpPr>
      <dsp:spPr>
        <a:xfrm>
          <a:off x="573696" y="3815588"/>
          <a:ext cx="748333" cy="748333"/>
        </a:xfrm>
        <a:prstGeom prst="ellipse">
          <a:avLst/>
        </a:prstGeom>
        <a:solidFill>
          <a:srgbClr val="666699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E31935-249C-4BC2-B2E0-F19C8A5490BD}">
      <dsp:nvSpPr>
        <dsp:cNvPr id="0" name=""/>
        <dsp:cNvSpPr/>
      </dsp:nvSpPr>
      <dsp:spPr>
        <a:xfrm>
          <a:off x="455418" y="4719556"/>
          <a:ext cx="10422715" cy="736168"/>
        </a:xfrm>
        <a:prstGeom prst="rect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5191" tIns="76200" rIns="76200" bIns="762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 н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аличие проверки правильности решения кроссворда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5418" y="4719556"/>
        <a:ext cx="10422715" cy="736168"/>
      </dsp:txXfrm>
    </dsp:sp>
    <dsp:sp modelId="{38363892-91F4-4CBF-8606-C400C62900F9}">
      <dsp:nvSpPr>
        <dsp:cNvPr id="0" name=""/>
        <dsp:cNvSpPr/>
      </dsp:nvSpPr>
      <dsp:spPr>
        <a:xfrm>
          <a:off x="81252" y="4713474"/>
          <a:ext cx="748333" cy="748333"/>
        </a:xfrm>
        <a:prstGeom prst="ellipse">
          <a:avLst/>
        </a:prstGeom>
        <a:solidFill>
          <a:srgbClr val="8E8EB4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77047-C69C-4DBB-8FF0-55DA00A0FE1A}">
      <dsp:nvSpPr>
        <dsp:cNvPr id="0" name=""/>
        <dsp:cNvSpPr/>
      </dsp:nvSpPr>
      <dsp:spPr>
        <a:xfrm>
          <a:off x="-6293880" y="-963103"/>
          <a:ext cx="7494249" cy="7494249"/>
        </a:xfrm>
        <a:prstGeom prst="blockArc">
          <a:avLst>
            <a:gd name="adj1" fmla="val 18900000"/>
            <a:gd name="adj2" fmla="val 2700000"/>
            <a:gd name="adj3" fmla="val 288"/>
          </a:avLst>
        </a:prstGeom>
        <a:noFill/>
        <a:ln w="12700" cap="flat" cmpd="sng" algn="ctr">
          <a:solidFill>
            <a:srgbClr val="5A5A88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79EB20-4CF5-4B2E-BB39-DC5F6BA14D03}">
      <dsp:nvSpPr>
        <dsp:cNvPr id="0" name=""/>
        <dsp:cNvSpPr/>
      </dsp:nvSpPr>
      <dsp:spPr>
        <a:xfrm>
          <a:off x="772844" y="429195"/>
          <a:ext cx="10109261" cy="1368825"/>
        </a:xfrm>
        <a:prstGeom prst="rect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927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о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ни должны быть строго лаконичными. Не следует делать их пространными, излишне исчерпывающими, многословными, несущими избыточную информацию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2844" y="429195"/>
        <a:ext cx="10109261" cy="1368825"/>
      </dsp:txXfrm>
    </dsp:sp>
    <dsp:sp modelId="{90974584-23B0-4BE4-8F42-E0EABE7D5602}">
      <dsp:nvSpPr>
        <dsp:cNvPr id="0" name=""/>
        <dsp:cNvSpPr/>
      </dsp:nvSpPr>
      <dsp:spPr>
        <a:xfrm>
          <a:off x="76838" y="417603"/>
          <a:ext cx="1392010" cy="1392010"/>
        </a:xfrm>
        <a:prstGeom prst="ellipse">
          <a:avLst/>
        </a:prstGeom>
        <a:solidFill>
          <a:srgbClr val="2D2D43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CCCC69-1BAC-4900-AD20-2004169F8780}">
      <dsp:nvSpPr>
        <dsp:cNvPr id="0" name=""/>
        <dsp:cNvSpPr/>
      </dsp:nvSpPr>
      <dsp:spPr>
        <a:xfrm>
          <a:off x="1177641" y="2227217"/>
          <a:ext cx="9704464" cy="1113608"/>
        </a:xfrm>
        <a:prstGeom prst="rect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927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с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тарайтесь подать слово с наименее известной стороны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77641" y="2227217"/>
        <a:ext cx="9704464" cy="1113608"/>
      </dsp:txXfrm>
    </dsp:sp>
    <dsp:sp modelId="{FABE78ED-294E-4EBD-96F7-A8ABAB5C25AA}">
      <dsp:nvSpPr>
        <dsp:cNvPr id="0" name=""/>
        <dsp:cNvSpPr/>
      </dsp:nvSpPr>
      <dsp:spPr>
        <a:xfrm>
          <a:off x="481635" y="2088016"/>
          <a:ext cx="1392010" cy="1392010"/>
        </a:xfrm>
        <a:prstGeom prst="ellipse">
          <a:avLst/>
        </a:prstGeom>
        <a:solidFill>
          <a:srgbClr val="4B4B71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0E9CD2-50C6-44DA-9393-B21674ABCDD8}">
      <dsp:nvSpPr>
        <dsp:cNvPr id="0" name=""/>
        <dsp:cNvSpPr/>
      </dsp:nvSpPr>
      <dsp:spPr>
        <a:xfrm>
          <a:off x="772844" y="3783034"/>
          <a:ext cx="10109261" cy="1342800"/>
        </a:xfrm>
        <a:prstGeom prst="rect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3927" tIns="76200" rIns="76200" bIns="7620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— п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+mn-cs"/>
            </a:rPr>
            <a:t>росмотрите словари: возможно, в одном из них и окажется наилучшее определение; в определениях не должно быть однокоренных слов</a:t>
          </a:r>
          <a:r>
            <a: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72844" y="3783034"/>
        <a:ext cx="10109261" cy="1342800"/>
      </dsp:txXfrm>
    </dsp:sp>
    <dsp:sp modelId="{14176792-880C-4FE3-8865-7B5601F0BEF1}">
      <dsp:nvSpPr>
        <dsp:cNvPr id="0" name=""/>
        <dsp:cNvSpPr/>
      </dsp:nvSpPr>
      <dsp:spPr>
        <a:xfrm>
          <a:off x="76838" y="3758429"/>
          <a:ext cx="1392010" cy="1392010"/>
        </a:xfrm>
        <a:prstGeom prst="ellipse">
          <a:avLst/>
        </a:prstGeom>
        <a:solidFill>
          <a:srgbClr val="5A5A88"/>
        </a:solidFill>
        <a:ln w="12700" cap="flat" cmpd="sng" algn="ctr">
          <a:noFill/>
          <a:prstDash val="solid"/>
          <a:miter lim="800000"/>
        </a:ln>
        <a:effectLst>
          <a:glow rad="228600">
            <a:schemeClr val="accent3">
              <a:satMod val="175000"/>
              <a:alpha val="40000"/>
            </a:schemeClr>
          </a:glow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D041F7-F9E2-4F2D-A63E-CADC3EC927D2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D8A187-523A-4248-8CFD-7C26EC4F0C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41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746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Методические рекомендации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746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организации самостоятельной внеаудиторной работы студентов </a:t>
            </a:r>
            <a:r>
              <a:rPr lang="ru-RU" sz="12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 теме: «Составление кроссворда к урокам в процессе изучения дисциплин психолого-педагогического цикла». </a:t>
            </a:r>
            <a:r>
              <a:rPr lang="ru-RU" sz="1200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</a:t>
            </a:r>
            <a:endParaRPr lang="ru-RU" sz="105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0948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Выполнение задания</a:t>
            </a:r>
            <a:r>
              <a:rPr lang="ru-RU" sz="1200" b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 определить, с какой целью составляется кроссворд;</a:t>
            </a:r>
          </a:p>
          <a:p>
            <a:pPr algn="just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 просмотреть и изучить лексико-грамматический материал по теме в учебнике;</a:t>
            </a:r>
          </a:p>
          <a:p>
            <a:pPr algn="just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 просмотреть и выбрать вид кроссворда;</a:t>
            </a:r>
          </a:p>
          <a:p>
            <a:pPr algn="just"/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составные части кроссворда;</a:t>
            </a:r>
          </a:p>
          <a:p>
            <a:pPr algn="just"/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дополнительный материал по теме;</a:t>
            </a:r>
          </a:p>
          <a:p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— 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критерии оценивания;</a:t>
            </a:r>
          </a:p>
          <a:p>
            <a:pPr algn="just"/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составить список слов раздельно по направлениям;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929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— 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условия (текст) кроссворда;</a:t>
            </a:r>
          </a:p>
          <a:p>
            <a:pPr algn="just"/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орфографию текста, соответствие нумерации;</a:t>
            </a:r>
          </a:p>
          <a:p>
            <a:pPr algn="just"/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п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роанализировать составленный кроссворд согласно критериям оценивания;</a:t>
            </a:r>
          </a:p>
          <a:p>
            <a:pPr algn="just"/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готовый кроссворд.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5736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990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2224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494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ru-RU" sz="1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3398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ru-RU" sz="1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5582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5028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/>
            <a:r>
              <a:rPr lang="ru-RU" sz="1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382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/>
            <a:r>
              <a:rPr lang="ru-RU" sz="1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46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746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       Цель самостоятельной работы:</a:t>
            </a:r>
            <a:endParaRPr kumimoji="0" lang="ru-RU" sz="1800" b="0" i="0" u="none" strike="noStrike" kern="1200" cap="none" spc="0" normalizeH="0" baseline="0" noProof="0" dirty="0" smtClean="0">
              <a:ln>
                <a:noFill/>
              </a:ln>
              <a:solidFill>
                <a:srgbClr val="00174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27305" lvl="0" indent="-45720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5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закрепление, обобщение, систематизация учебного материала;</a:t>
            </a:r>
          </a:p>
          <a:p>
            <a:pPr marL="457200" marR="27305" lvl="0" indent="-457200" algn="just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5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формирование специальных компетенций, обеспечивающих возможность работы с информационными технологиями.</a:t>
            </a:r>
          </a:p>
          <a:p>
            <a:pPr marL="6350" marR="1524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1200" b="1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кроссвордов по теме и ответов к ним</a:t>
            </a:r>
            <a:r>
              <a:rPr lang="ru-RU" sz="1200" i="1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</a:t>
            </a: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это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разновидность отображения информации в графическом виде и вид контроля знаний по ней. Работа по составлению кроссворда требует от студента владения материалом, умения концентриро­</a:t>
            </a: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вать свои мысли и гибкость ума. Разгадывание кроссвордов чаще применяется в аудиторных самостоятельных работах как метод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самоконтроля и взаимоконтроля знаний.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6350" marR="18415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1200" spc="-1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Составление кроссвордов рассматривается как вид внеауди­</a:t>
            </a: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торной самостоятельной работы и требует от студентов не только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тех же качеств, что необходимы при разгадывании кроссвордов, но и умения систематизировать информацию. Кроссворды могут быть различны по форме и объему слов.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305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/>
            <a:r>
              <a:rPr lang="ru-RU" sz="1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4199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ctr">
              <a:defRPr/>
            </a:pPr>
            <a:r>
              <a:rPr lang="ru-RU" sz="1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</a:p>
          <a:p>
            <a:pPr lvl="0" algn="ctr">
              <a:defRPr/>
            </a:pPr>
            <a:r>
              <a:rPr lang="ru-RU" sz="1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2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2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оставление кроссворда</a:t>
            </a:r>
            <a:r>
              <a:rPr lang="ru-RU" sz="1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1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Оценка «5» выставляется, если:</a:t>
            </a:r>
          </a:p>
          <a:p>
            <a:pPr algn="just"/>
            <a:r>
              <a:rPr lang="ru-RU" sz="12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содержание кроссворда соответствует заданной теме, выдержаны все требования к его оформлению (</a:t>
            </a:r>
            <a:r>
              <a:rPr lang="ru-RU" sz="1200" i="1" dirty="0" smtClean="0">
                <a:solidFill>
                  <a:srgbClr val="4343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1200" i="1" dirty="0" smtClean="0">
                <a:solidFill>
                  <a:srgbClr val="434365"/>
                </a:solidFill>
                <a:latin typeface="Times New Roman" panose="02020603050405020304" pitchFamily="18" charset="0"/>
              </a:rPr>
              <a:t>ё</a:t>
            </a:r>
            <a:r>
              <a:rPr lang="ru-RU" sz="12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ткость изложения материала, полнота исследования темы; оригинальность составления кроссворда; практическая значимость работы; уровень стилевого изложения материала, отсутствие стилистических ошибок; уровень оформления работы, наличие или отсутствие грамматических и пунктуационных ошибок; количество вопросов в кроссворде, правильное их изложения).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201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7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Оценка «4» выставляется, если: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7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- основные требования к оформлению кроссворда соблюдены, но при этом допущены недочеты, например: неточно и некорректно составлены вопросы, имеются незначительные упущения в оформлении.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17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Оценка «3» выставляется, если: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1746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- вопросы или ответы кроссворда не в полной мере соответствуют заданной теме, неточно и некорректно составлены вопросы, имеются значительные упущения в оформлении.</a:t>
            </a:r>
          </a:p>
          <a:p>
            <a:pPr marL="450215" marR="841375">
              <a:spcBef>
                <a:spcPts val="600"/>
              </a:spcBef>
              <a:spcAft>
                <a:spcPts val="600"/>
              </a:spcAft>
              <a:tabLst>
                <a:tab pos="372110" algn="l"/>
              </a:tabLst>
            </a:pPr>
            <a:r>
              <a:rPr lang="ru-RU" sz="28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оценки:</a:t>
            </a:r>
            <a:endParaRPr lang="ru-RU" sz="16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127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72110" algn="l"/>
              </a:tabLst>
            </a:pPr>
            <a:r>
              <a:rPr lang="ru-RU" sz="28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соответствие содержания теме; </a:t>
            </a:r>
            <a:endParaRPr lang="ru-RU" sz="16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127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72110" algn="l"/>
              </a:tabLst>
            </a:pPr>
            <a:r>
              <a:rPr lang="ru-RU" sz="2800" spc="-1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грамотная формулировка вопросов;</a:t>
            </a:r>
            <a:endParaRPr lang="ru-RU" sz="16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72110" algn="l"/>
              </a:tabLst>
            </a:pPr>
            <a:r>
              <a:rPr lang="ru-RU" sz="28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кроссворд выполнен без ошибок;</a:t>
            </a:r>
            <a:endParaRPr lang="ru-RU" sz="16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8935" algn="l"/>
              </a:tabLst>
            </a:pPr>
            <a:r>
              <a:rPr lang="ru-RU" sz="28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представлена на контроль в срок.</a:t>
            </a:r>
            <a:endParaRPr lang="ru-RU" sz="16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rgbClr val="001746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7393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Источники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Ведерникова Е.Г. Развитие  познавательной активности студентов в процессе обучения и внеаудиторной деятельности через активизацию мышления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М.: Эксмо, 2012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Гойдина Н.А. Организация самостоятельной аудиторной работы студентов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М: Эксмо-Пресс, 2009 г.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Жураковский, В и др. Управление самостоятельной работой: мировой опыт / В. Жураковский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России-2003.-№ 2.- С. 45 - 49.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Марохонько О.И. Организация самостоятельной работы студентов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М.: Эксмо-Пресс, 2010 г.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Ведерникова Е.Г. Развитие  познавательной активности студентов в процессе обучения и внеаудиторной деятельности через активизацию мышления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М.: Эксмо, 2012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Гойдина Н.А. Организация самостоятельной аудиторной работы студентов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М: Эксмо-Пресс, 2009 г.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Жураковский, В и др. Управление самостоятельной работой: мировой опыт / В. Жураковский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России-2003.-№ 2.- С. 45 - 49.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Марохонько О.И. Организация самостоятельной работы студентов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2D2D4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М.: Эксмо-Пресс, 2010 г.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320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Правила при составлении кроссвордов: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 допускается наличие "плашек" (незаполненных клеток) в сетке кроссворда;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допускаются случайные буквосочетания и пересечения;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baseline="0" dirty="0" smtClean="0">
                <a:latin typeface="+mn-lt"/>
                <a:cs typeface="+mn-cs"/>
              </a:rPr>
              <a:t>з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агаданные слова должны быть именами существительными в именительном падеже единственного числа;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baseline="0" dirty="0" smtClean="0">
                <a:latin typeface="+mn-lt"/>
                <a:cs typeface="+mn-cs"/>
              </a:rPr>
              <a:t> д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вухбуквенные слова должны иметь два пересечения;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dirty="0" smtClean="0">
                <a:latin typeface="+mn-lt"/>
                <a:cs typeface="+mn-cs"/>
              </a:rPr>
              <a:t>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рехбуквенные слова должны иметь не менее двух пересечений;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dirty="0" smtClean="0">
                <a:latin typeface="+mn-lt"/>
                <a:cs typeface="+mn-cs"/>
              </a:rPr>
              <a:t>н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 допускаются аббревиатуры, сокращения.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—</a:t>
            </a:r>
            <a:r>
              <a:rPr kumimoji="0" lang="ru-RU" sz="2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рекомендуется большое количество двухбуквенных слов.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    —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0" baseline="0" dirty="0" smtClean="0">
                <a:latin typeface="+mn-lt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 тексты должны быть оформлены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электронном варианте (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 Word; Microsoft Excel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442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031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93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503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Создание кроссворда в MS Word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1. Создание сетки графическим методом; при этом все элементы должны быть сгруппированы.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2. Создание сетки табличным методом; при этом границы ненужных ячеек стираются.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Номера либо вставляют непосредственно в ячейки, либо записывают рядом с соответствующими ячейками.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Задания к кроссворду могут быть расположены обычным способом или оформлены в виде выносок к соответствующим клеткам.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Задания к кроссворду должны быть грамотно сформулированы.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6. Кроссворд на странице должен быть наглядно оформлен и правильно расположен.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487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       Создание кроссворда в Microsoft Excel</a:t>
            </a:r>
          </a:p>
          <a:p>
            <a:r>
              <a:rPr lang="ru-RU" dirty="0" smtClean="0"/>
              <a:t>1. Сетка кроссворда создается путем обозначения границ ячеек и настройки их ширины и высоты таким образом, чтобы они получились квадратными.</a:t>
            </a:r>
          </a:p>
          <a:p>
            <a:r>
              <a:rPr lang="ru-RU" dirty="0" smtClean="0"/>
              <a:t>2. Задания к кроссворду могут быть расположены обычным образом или оформлены в виде примечаний к ячейкам, в которых находится нумерация.</a:t>
            </a:r>
          </a:p>
          <a:p>
            <a:r>
              <a:rPr lang="ru-RU" dirty="0" smtClean="0"/>
              <a:t>3. Проверка правильности разгадывания кроссворда может быть осуществлена с помощью условного форматирования (например, если в ячейку введена правильная цифра, то ячейка заливается определенным цветом).</a:t>
            </a:r>
          </a:p>
          <a:p>
            <a:r>
              <a:rPr lang="ru-RU" dirty="0" smtClean="0"/>
              <a:t>4. Задания к кроссворду должны быть грамотно сформулированы.</a:t>
            </a:r>
          </a:p>
          <a:p>
            <a:r>
              <a:rPr lang="ru-RU" dirty="0" smtClean="0"/>
              <a:t>5. Кроссворд на рабочем листе должен быть наглядно оформлен и правильно расположен.</a:t>
            </a:r>
          </a:p>
          <a:p>
            <a:r>
              <a:rPr lang="ru-RU" dirty="0" smtClean="0"/>
              <a:t>6. Наличие проверки правильности решения кроссворда.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190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Составление условий (толкований) кроссворда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Они должны быть строго лаконичными. Не следует делать их пространными, излишне исчерпывающими, многословными, несущими избыточную информацию.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Старайтесь подать слово с наименее известной стороны.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Просмотрите словари: возможно, в одном из них и окажется наилучшее определение. В определениях не должно быть однокоренных слов.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8A187-523A-4248-8CFD-7C26EC4F0CC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386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7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96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496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12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13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274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36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432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48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911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24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00A85-43A8-46C9-AC4C-A456C1CE7AC6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F1943-2899-4B5D-B452-02A2908B8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431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327" y="4102224"/>
            <a:ext cx="1866816" cy="2755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993693" y="290945"/>
            <a:ext cx="81478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746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746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174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47743" y="422745"/>
            <a:ext cx="1365388" cy="7969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995055"/>
            <a:ext cx="10210800" cy="1026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4105" y="3182613"/>
            <a:ext cx="9206913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оставление кроссворда </a:t>
            </a: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урокам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</a:t>
            </a:r>
            <a:r>
              <a:rPr lang="ru-RU" sz="2400" b="1" i="1" dirty="0" smtClean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изучения  </a:t>
            </a:r>
            <a:r>
              <a:rPr lang="ru-RU" sz="24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дисциплин психолого-педагогического цикла»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6691" y="4572000"/>
            <a:ext cx="530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13131" y="5160818"/>
            <a:ext cx="6687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i="1" dirty="0">
                <a:solidFill>
                  <a:srgbClr val="001746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0" y="6303817"/>
            <a:ext cx="2646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9746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68643" y="498256"/>
            <a:ext cx="804509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Предполагаемые результаты </a:t>
            </a:r>
          </a:p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</a:t>
            </a:r>
            <a:r>
              <a:rPr lang="ru-RU" sz="3200" b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9290" y="3001439"/>
            <a:ext cx="10747947" cy="1223288"/>
          </a:xfrm>
          <a:prstGeom prst="roundRect">
            <a:avLst/>
          </a:prstGeom>
          <a:solidFill>
            <a:srgbClr val="43436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         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готовность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оформление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 в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темой;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9290" y="1739768"/>
            <a:ext cx="10747947" cy="1195807"/>
          </a:xfrm>
          <a:prstGeom prst="roundRect">
            <a:avLst/>
          </a:prstGeom>
          <a:solidFill>
            <a:srgbClr val="3A3A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подбирать содержание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кроссворда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темой;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9291" y="4290592"/>
            <a:ext cx="10747947" cy="1105867"/>
          </a:xfrm>
          <a:prstGeom prst="roundRect">
            <a:avLst/>
          </a:prstGeom>
          <a:solidFill>
            <a:srgbClr val="5A5A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создавать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композицию кроссворда;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9292" y="5462324"/>
            <a:ext cx="10747947" cy="1253269"/>
          </a:xfrm>
          <a:prstGeom prst="roundRect">
            <a:avLst/>
          </a:prstGeom>
          <a:solidFill>
            <a:srgbClr val="8E8EB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800" i="1" kern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</a:t>
            </a:r>
            <a:r>
              <a:rPr lang="ru-RU" sz="2800" i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информационной культуры студентов и обеспечение их готовности к интеграции в современное информационное пространство.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741" y="633166"/>
            <a:ext cx="1281658" cy="9716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96691" y="149902"/>
            <a:ext cx="73013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5. </a:t>
            </a:r>
            <a:r>
              <a:rPr lang="ru-RU" sz="1400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 </a:t>
            </a:r>
            <a:r>
              <a:rPr lang="ru-RU" sz="1400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работы. </a:t>
            </a:r>
            <a:endParaRPr lang="ru-RU" sz="1400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47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94085" y="571699"/>
            <a:ext cx="965366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</a:t>
            </a:r>
            <a:r>
              <a:rPr lang="ru-RU" sz="3200" b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54242" y="1349115"/>
            <a:ext cx="108079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определить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какой целью составляется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просмотреть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изучить лексико-грамматический материал по теме в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учебнике;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просмотреть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выбрать вид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54243" y="3162924"/>
            <a:ext cx="818337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 части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материал по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оценивания;</a:t>
            </a: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— составить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слов раздельно по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направлениям;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420" y="4455485"/>
            <a:ext cx="1682078" cy="1682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05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39253" y="479684"/>
            <a:ext cx="104931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аписать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(текст)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роверить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орфографию текста, соответствие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нумерации;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п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роанализировать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составленный кроссворд согласно критериям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оценивания;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формить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готовый кроссворд.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867" y="3616036"/>
            <a:ext cx="2179264" cy="24106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698" y="3421177"/>
            <a:ext cx="4399570" cy="27922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7268" y="3920836"/>
            <a:ext cx="3249831" cy="210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3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328" y="1195908"/>
            <a:ext cx="3746417" cy="24472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73193" y="479685"/>
            <a:ext cx="9293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оформления кроссвордов</a:t>
            </a:r>
            <a:endParaRPr lang="ru-RU" sz="32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94689" y="209862"/>
            <a:ext cx="3702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1-3.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8202" y="3774614"/>
            <a:ext cx="2680333" cy="278248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785" y="1367000"/>
            <a:ext cx="5202286" cy="519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368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567" y="764497"/>
            <a:ext cx="4536303" cy="2664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927" y="989294"/>
            <a:ext cx="4389238" cy="5566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026" y="3642609"/>
            <a:ext cx="5359387" cy="2913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1489" y="224852"/>
            <a:ext cx="6367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4-6.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5680" y="1568820"/>
            <a:ext cx="2880622" cy="4672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36695" y="329784"/>
            <a:ext cx="6789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7-9.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кроссвордов.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518" y="1222872"/>
            <a:ext cx="3720504" cy="44122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701" y="2859795"/>
            <a:ext cx="3543300" cy="338137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07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754" y="1223982"/>
            <a:ext cx="5346725" cy="54387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125" y="702014"/>
            <a:ext cx="4392118" cy="59607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01784" y="179882"/>
            <a:ext cx="6728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10; 11.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9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292" y="929390"/>
            <a:ext cx="5590314" cy="55733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659" y="929390"/>
            <a:ext cx="4518952" cy="55733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16184" y="284813"/>
            <a:ext cx="5696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12; 13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96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09" y="749678"/>
            <a:ext cx="4379190" cy="2343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394" y="749677"/>
            <a:ext cx="4831952" cy="5920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09" y="3253383"/>
            <a:ext cx="4379190" cy="33117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1115" y="149902"/>
            <a:ext cx="5841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14; 15.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93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488" y="3860764"/>
            <a:ext cx="2959437" cy="27647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07" y="1042987"/>
            <a:ext cx="3888117" cy="39120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41431" y="314793"/>
            <a:ext cx="611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16- 18.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6973" y="1042988"/>
            <a:ext cx="4273837" cy="34090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31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65564" y="277091"/>
            <a:ext cx="8465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самостоятельной работы:</a:t>
            </a:r>
            <a:endParaRPr lang="ru-RU" sz="2800" dirty="0">
              <a:solidFill>
                <a:srgbClr val="00174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2836" y="2056039"/>
            <a:ext cx="1114511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игра-задача, в которой фигура из рядов пустых клеток заполняется перекрещивающимися словами со значениями, заданными по условиям </a:t>
            </a:r>
            <a:r>
              <a:rPr lang="ru-RU" sz="24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(</a:t>
            </a:r>
            <a:r>
              <a:rPr lang="ru-RU" sz="24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словарю русского языка </a:t>
            </a:r>
            <a:r>
              <a:rPr lang="ru-RU" sz="24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С.И. Ожегова).</a:t>
            </a:r>
          </a:p>
          <a:p>
            <a:pPr algn="just"/>
            <a:r>
              <a:rPr lang="ru-RU" sz="24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</a:t>
            </a:r>
            <a:r>
              <a:rPr lang="ru-RU" sz="24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(англ. Crossword – пересечение слов, крестословица) – самая распространённая в мире игра со словами. </a:t>
            </a:r>
          </a:p>
          <a:p>
            <a:pPr algn="just"/>
            <a:endParaRPr lang="ru-RU" sz="2400" i="1" dirty="0">
              <a:solidFill>
                <a:srgbClr val="0017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568" y="5403273"/>
            <a:ext cx="1832432" cy="14547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2836" y="800311"/>
            <a:ext cx="11145115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закрепление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обобщение,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систематизация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учебного материала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57200" marR="27305" lvl="0" indent="-457200" algn="just">
              <a:lnSpc>
                <a:spcPct val="105000"/>
              </a:lnSpc>
              <a:spcAft>
                <a:spcPts val="25"/>
              </a:spcAft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технологиями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72835" y="4350327"/>
            <a:ext cx="11145116" cy="2199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indent="449580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Кроссворды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– это гимнастика ума и испытание на эрудицию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marL="6350" marR="34925" indent="-6350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 Данный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вид деятельности студентов может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выполняться индивидуально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малыми группами (по 2 человека) или большими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группами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(подгруппой). </a:t>
            </a:r>
            <a:endParaRPr lang="ru-RU" sz="2400" i="1" dirty="0" smtClean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6350" marR="34925" indent="-6350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 Для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составления кроссворда студенты пользуются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различной </a:t>
            </a:r>
          </a:p>
          <a:p>
            <a:pPr marL="6350" marR="34925" indent="-6350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учебной литературой.   </a:t>
            </a:r>
            <a:endParaRPr lang="ru-RU" sz="2400" i="1" dirty="0">
              <a:solidFill>
                <a:srgbClr val="2D2D4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08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441431" y="314793"/>
            <a:ext cx="611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</a:t>
            </a:r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19- 21.</a:t>
            </a:r>
            <a:endParaRPr lang="ru-RU" sz="14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Образцы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оформления кроссвордов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841" y="830924"/>
            <a:ext cx="4189859" cy="36661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24" y="3974189"/>
            <a:ext cx="4153773" cy="26167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0700" y="3393030"/>
            <a:ext cx="3384227" cy="319793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37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28" y="355023"/>
            <a:ext cx="2568286" cy="25682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3673" y="3214255"/>
            <a:ext cx="10861963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времени на составление кроссвордов </a:t>
            </a:r>
            <a:r>
              <a:rPr lang="ru-RU" sz="28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от объёма информации, её сложности и определяются преподава­</a:t>
            </a:r>
            <a:r>
              <a:rPr lang="ru-RU" sz="2800" i="1" spc="-5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телем. </a:t>
            </a:r>
          </a:p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spc="-5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время на подготовку одного кроссворда </a:t>
            </a:r>
            <a:r>
              <a:rPr lang="ru-RU" sz="28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объёмом не менее 10 слов - 1 ч.</a:t>
            </a:r>
            <a:endParaRPr lang="ru-RU" sz="1600" i="1" dirty="0">
              <a:solidFill>
                <a:srgbClr val="2D2D4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0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551709" y="678873"/>
            <a:ext cx="71350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</a:t>
            </a:r>
            <a:endParaRPr lang="ru-RU" sz="2800" b="1" dirty="0">
              <a:solidFill>
                <a:srgbClr val="2D2D4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3673" y="1274618"/>
            <a:ext cx="1051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>
              <a:spcBef>
                <a:spcPts val="600"/>
              </a:spcBef>
              <a:spcAft>
                <a:spcPts val="600"/>
              </a:spcAft>
              <a:tabLst>
                <a:tab pos="372110" algn="l"/>
              </a:tabLs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spc="-5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конкретизировать </a:t>
            </a:r>
            <a:r>
              <a:rPr lang="ru-RU" sz="2800" i="1" spc="-5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задание, уточнить цель;</a:t>
            </a:r>
            <a:endParaRPr lang="ru-RU" sz="2800" i="1" dirty="0">
              <a:solidFill>
                <a:srgbClr val="2D2D4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0215">
              <a:spcBef>
                <a:spcPts val="600"/>
              </a:spcBef>
              <a:spcAft>
                <a:spcPts val="600"/>
              </a:spcAft>
              <a:tabLst>
                <a:tab pos="372110" algn="l"/>
              </a:tabLs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8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spc="-15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проверить </a:t>
            </a:r>
            <a:r>
              <a:rPr lang="ru-RU" sz="2800" i="1" spc="-15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исполнение и оценить в контексте занятия.</a:t>
            </a:r>
            <a:endParaRPr lang="ru-RU" sz="2800" i="1" dirty="0">
              <a:solidFill>
                <a:srgbClr val="2D2D4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643" y="2770950"/>
            <a:ext cx="2624301" cy="397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58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4223" y="2248524"/>
            <a:ext cx="1047812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8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«5» выставляется, если:</a:t>
            </a:r>
          </a:p>
          <a:p>
            <a:pPr algn="just"/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кроссворда соответствует заданной теме, выдержаны все требования к его </a:t>
            </a:r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оформлению (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</a:rPr>
              <a:t>ё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ткость </a:t>
            </a:r>
            <a:r>
              <a:rPr lang="ru-RU" sz="2800" i="1" dirty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изложения материала, полнота исследования 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темы; оригинальность </a:t>
            </a:r>
            <a:r>
              <a:rPr lang="ru-RU" sz="2800" i="1" dirty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составления 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кроссворда; практическая </a:t>
            </a:r>
            <a:r>
              <a:rPr lang="ru-RU" sz="2800" i="1" dirty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значимость 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работы; уровень </a:t>
            </a:r>
            <a:r>
              <a:rPr lang="ru-RU" sz="2800" i="1" dirty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стилевого изложения материала, отсутствие стилистических 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ошибок; уровень </a:t>
            </a:r>
            <a:r>
              <a:rPr lang="ru-RU" sz="2800" i="1" dirty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оформления работы, наличие или отсутствие грамматических и пунктуационных 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ошибок; количество </a:t>
            </a:r>
            <a:r>
              <a:rPr lang="ru-RU" sz="2800" i="1" dirty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вопросов в кроссворде, правильное их </a:t>
            </a:r>
            <a:r>
              <a:rPr lang="ru-RU" sz="2800" i="1" dirty="0" smtClean="0">
                <a:solidFill>
                  <a:srgbClr val="43436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изложения).</a:t>
            </a:r>
            <a:endParaRPr lang="ru-RU" sz="2800" i="1" dirty="0">
              <a:solidFill>
                <a:srgbClr val="43436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ru-RU" sz="2800" i="1" dirty="0">
              <a:solidFill>
                <a:srgbClr val="00174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8799" y="337459"/>
            <a:ext cx="7375161" cy="1569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</a:p>
          <a:p>
            <a:pPr lvl="0" algn="ctr">
              <a:defRPr/>
            </a:pP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оставление кроссворда</a:t>
            </a:r>
            <a:r>
              <a:rPr lang="ru-RU" sz="32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8805" y="609451"/>
            <a:ext cx="2394680" cy="181995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29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184222" y="419725"/>
            <a:ext cx="106430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28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«4» выставляется, если:</a:t>
            </a:r>
          </a:p>
          <a:p>
            <a:pPr algn="just"/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-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требования к оформлению кроссворда соблюдены, но при этом допущены недочеты, например: неточно и некорректно составлены вопросы, имеются незначительные упущения в оформлении.</a:t>
            </a:r>
          </a:p>
          <a:p>
            <a:pPr algn="just"/>
            <a:r>
              <a:rPr lang="ru-RU" sz="2800" b="1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Оценка </a:t>
            </a:r>
            <a:r>
              <a:rPr lang="ru-RU" sz="2800" b="1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«3» выставляется, если:</a:t>
            </a:r>
          </a:p>
          <a:p>
            <a:pPr algn="just"/>
            <a:r>
              <a:rPr lang="ru-RU" sz="2800" i="1" dirty="0" smtClean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ru-RU" sz="2800" i="1" dirty="0">
                <a:solidFill>
                  <a:srgbClr val="00174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или ответы кроссворда не в полной мере соответствуют заданной теме, неточно и некорректно составлены вопросы, имеются значительные упущения в оформлении.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4708" y="4930754"/>
            <a:ext cx="3762531" cy="167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3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9783" y="4113729"/>
            <a:ext cx="1158739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Роберт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И. В. Современные информационные технологии в образовании: дидактические проблемы; перспективы использования / И. В. Роберт.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ИИО-РАО, 2010. — 140 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</a:p>
          <a:p>
            <a:pPr marL="342900" lvl="0" indent="-342900" algn="just">
              <a:lnSpc>
                <a:spcPct val="115000"/>
              </a:lnSpc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lang="ru-RU" dirty="0">
              <a:solidFill>
                <a:srgbClr val="2D2D43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6866" y="455654"/>
            <a:ext cx="7345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782" y="1232762"/>
            <a:ext cx="11587397" cy="346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Ведерникова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Е.Г.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познавательной активности студентов в процессе обучения и внеаудиторной деятельности через активизацию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мышления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Эксмо, 2012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Гойдина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Н.А.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аудиторной работы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М: Эксмо-Пресс, 2009 г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Жураковский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В и др. Управление самостоятельной работой: мировой опыт / В. Жураковский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России-2003.-№ 2.- С. 45 - 49.</a:t>
            </a:r>
            <a:endParaRPr lang="ru-RU" sz="2000" i="1" dirty="0" smtClean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Марохонько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О.И.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b="1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 </a:t>
            </a:r>
            <a:r>
              <a:rPr lang="ru-RU" sz="2000" b="1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студентов </a:t>
            </a:r>
            <a:r>
              <a:rPr lang="ru-RU" sz="20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Эксмо-Пресс, 2010 г.</a:t>
            </a:r>
            <a:endParaRPr lang="ru-RU" sz="2000" i="1" dirty="0">
              <a:solidFill>
                <a:srgbClr val="2D2D43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sz="2000" i="1" dirty="0" smtClean="0">
                <a:solidFill>
                  <a:srgbClr val="2D2D4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ru-RU" sz="2000" i="1" dirty="0">
              <a:solidFill>
                <a:srgbClr val="2D2D4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43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2457" y="450760"/>
            <a:ext cx="105026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</a:t>
            </a:r>
            <a:r>
              <a:rPr lang="ru-RU" sz="3200" b="1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презентация?</a:t>
            </a:r>
          </a:p>
          <a:p>
            <a:pPr lvl="0"/>
            <a:r>
              <a:rPr lang="ru-RU" sz="3200" b="1" i="1" dirty="0" smtClean="0">
                <a:solidFill>
                  <a:srgbClr val="00113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i="1" dirty="0">
              <a:solidFill>
                <a:srgbClr val="00113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218941" y="1094704"/>
            <a:ext cx="11590986" cy="12879"/>
          </a:xfrm>
          <a:prstGeom prst="line">
            <a:avLst/>
          </a:prstGeom>
          <a:ln>
            <a:solidFill>
              <a:srgbClr val="0023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7730" y="1197736"/>
            <a:ext cx="114621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Зайди </a:t>
            </a:r>
            <a:r>
              <a:rPr lang="ru-RU" sz="2000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</a:t>
            </a:r>
            <a:r>
              <a:rPr lang="ru-RU" sz="2000" i="1" dirty="0" smtClean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ДОО </a:t>
            </a:r>
            <a:r>
              <a:rPr lang="ru-RU" sz="2000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/>
            <a:endParaRPr lang="ru-RU" sz="2000" i="1" dirty="0">
              <a:solidFill>
                <a:srgbClr val="0023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 | сайт преподавателя...</a:t>
            </a:r>
            <a:r>
              <a:rPr lang="ru-RU" sz="2000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</a:t>
            </a:r>
            <a:r>
              <a:rPr lang="en-US" sz="2000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nsportal.ru›golskaya-oksana</a:t>
            </a:r>
            <a:endParaRPr lang="ru-RU" sz="2000" i="1" dirty="0">
              <a:solidFill>
                <a:srgbClr val="00233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730" y="3775145"/>
            <a:ext cx="9553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002F2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i="1" dirty="0" smtClean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</a:t>
            </a:r>
            <a:r>
              <a:rPr lang="ru-RU" sz="2000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рада, если информация, размещённая на моём сайте, поможет Вам </a:t>
            </a:r>
            <a:r>
              <a:rPr lang="ru-RU" sz="2000" i="1" dirty="0" smtClean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  <a:p>
            <a:r>
              <a:rPr lang="ru-RU" sz="2000" i="1" dirty="0" smtClean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23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и учёбе.</a:t>
            </a:r>
            <a:endParaRPr lang="ru-RU" dirty="0">
              <a:solidFill>
                <a:srgbClr val="00233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98529" y="5805101"/>
            <a:ext cx="5705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233E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i="1" dirty="0">
                <a:solidFill>
                  <a:srgbClr val="00233E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665" y="3612630"/>
            <a:ext cx="2198477" cy="3245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6983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587828"/>
            <a:ext cx="10460182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при составлении кроссвордов: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74992123"/>
              </p:ext>
            </p:extLst>
          </p:nvPr>
        </p:nvGraphicFramePr>
        <p:xfrm>
          <a:off x="1025237" y="1289956"/>
          <a:ext cx="10958945" cy="556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2" y="457201"/>
            <a:ext cx="881742" cy="881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58545" y="119921"/>
            <a:ext cx="42256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при составлении </a:t>
            </a:r>
            <a:r>
              <a:rPr lang="ru-RU" sz="1400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кроссвордов. </a:t>
            </a:r>
            <a:endParaRPr lang="ru-RU" sz="1400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82243579"/>
              </p:ext>
            </p:extLst>
          </p:nvPr>
        </p:nvGraphicFramePr>
        <p:xfrm>
          <a:off x="1025237" y="775856"/>
          <a:ext cx="10958945" cy="6082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700655" y="119921"/>
            <a:ext cx="3283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 </a:t>
            </a:r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400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Правила при составлении </a:t>
            </a:r>
            <a:r>
              <a:rPr lang="ru-RU" sz="1400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кроссвордов. </a:t>
            </a:r>
            <a:endParaRPr lang="ru-RU" sz="1400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65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96291" y="346365"/>
            <a:ext cx="9870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оформления кроссвордов:</a:t>
            </a:r>
            <a:endParaRPr lang="ru-RU" sz="2800" b="1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011382" y="1011382"/>
            <a:ext cx="10917382" cy="3564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кроссворд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может быть оформлен от руки на листах формата А4 или набран на компьютере с использованием любого текстового или табличного редактора и распечатан на принтере; рисунок кроссворда должен быть четким;  </a:t>
            </a:r>
            <a:endParaRPr lang="ru-RU" sz="2400" i="1" dirty="0" smtClean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34925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сетка кроссворда должна быть пустой только с цифрами позиций слов-ответов; </a:t>
            </a:r>
            <a:endParaRPr lang="ru-RU" sz="2400" i="1" dirty="0" smtClean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34925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при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оформлении текстовой части кроссворда обязательным является соблюдение правил оформления печатного текстового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документа;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1382" y="4461164"/>
            <a:ext cx="10917382" cy="265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допускается при составлении кроссворда использование специальных компьютерных программ типа «Hot Potatoes», «Eclipse Crossword», «Decalion» или бесплатных онлайновых сервисов типа «Фабрика кроссвордов»; при этом кроссворд должен быть сохранен на электронный носитель в виде исполняемого файла и может быть представлен в электронном 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виде;</a:t>
            </a:r>
          </a:p>
          <a:p>
            <a:pPr marR="34925" lvl="0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solidFill>
                <a:srgbClr val="2D2D4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9704" y="131424"/>
            <a:ext cx="809060" cy="8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2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997528" y="387927"/>
            <a:ext cx="10848108" cy="2612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ответы на кроссворд публикуются на отдельном листе</a:t>
            </a: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R="34925" lvl="0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400" i="1" dirty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— ответы предназначены для проверки правильности решения кроссворда и дают возможность ознакомиться с правильными ответами на нерешенные позиции условий.</a:t>
            </a:r>
          </a:p>
          <a:p>
            <a:pPr marR="34925" lvl="0" indent="449580" algn="just">
              <a:lnSpc>
                <a:spcPct val="112000"/>
              </a:lnSpc>
              <a:spcAft>
                <a:spcPts val="65"/>
              </a:spcAft>
            </a:pPr>
            <a:endParaRPr lang="ru-RU" sz="2400" i="1" dirty="0" smtClean="0">
              <a:solidFill>
                <a:srgbClr val="2D2D4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34925" lvl="0" indent="449580" algn="just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2D2D4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solidFill>
                <a:srgbClr val="2D2D43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1611" y="2462217"/>
            <a:ext cx="2447088" cy="391087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066" y="4724400"/>
            <a:ext cx="1353453" cy="13378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018" y="3955473"/>
            <a:ext cx="2300288" cy="2300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587828"/>
            <a:ext cx="10460182" cy="583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кроссворда в MS Word: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82582787"/>
              </p:ext>
            </p:extLst>
          </p:nvPr>
        </p:nvGraphicFramePr>
        <p:xfrm>
          <a:off x="1025237" y="1171578"/>
          <a:ext cx="10958945" cy="5686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439" y="374754"/>
            <a:ext cx="796824" cy="7968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88036" y="134911"/>
            <a:ext cx="3796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2. </a:t>
            </a:r>
            <a:r>
              <a:rPr lang="ru-RU" sz="1400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кроссворда в MS Word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7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0" y="587828"/>
            <a:ext cx="10460182" cy="583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кроссворда в Microsoft Excel: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919885301"/>
              </p:ext>
            </p:extLst>
          </p:nvPr>
        </p:nvGraphicFramePr>
        <p:xfrm>
          <a:off x="1025237" y="1171578"/>
          <a:ext cx="10958945" cy="56864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7242" y="457201"/>
            <a:ext cx="795283" cy="7952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72401" y="124691"/>
            <a:ext cx="4211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3. </a:t>
            </a:r>
            <a:r>
              <a:rPr lang="ru-RU" sz="1400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кроссворда в Microsoft Excel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71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9154" y="884420"/>
            <a:ext cx="9518754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marR="190500"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39395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условий (толкований) кроссворда:</a:t>
            </a:r>
            <a:endParaRPr lang="ru-RU" sz="3200" i="1" dirty="0">
              <a:solidFill>
                <a:srgbClr val="393955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33056027"/>
              </p:ext>
            </p:extLst>
          </p:nvPr>
        </p:nvGraphicFramePr>
        <p:xfrm>
          <a:off x="1025237" y="1289956"/>
          <a:ext cx="10958945" cy="556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660" y="646317"/>
            <a:ext cx="881742" cy="881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024255" y="164892"/>
            <a:ext cx="48329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4. </a:t>
            </a:r>
            <a:r>
              <a:rPr lang="ru-RU" sz="1400" i="1" dirty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условий (толкований) </a:t>
            </a:r>
            <a:r>
              <a:rPr lang="ru-RU" sz="1400" i="1" dirty="0" smtClean="0">
                <a:solidFill>
                  <a:srgbClr val="2D2D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кроссворда. </a:t>
            </a:r>
            <a:endParaRPr lang="ru-RU" sz="1400" i="1" dirty="0">
              <a:solidFill>
                <a:srgbClr val="2D2D4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50929" cy="6858000"/>
          </a:xfrm>
          <a:prstGeom prst="rect">
            <a:avLst/>
          </a:prstGeom>
          <a:solidFill>
            <a:srgbClr val="66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38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2512</Words>
  <Application>Microsoft Office PowerPoint</Application>
  <PresentationFormat>Широкоэкранный</PresentationFormat>
  <Paragraphs>236</Paragraphs>
  <Slides>26</Slides>
  <Notes>23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Составление кроссворда к урокам в процессе изучения  дисциплин психолого-педагогического цикла.</dc:title>
  <dc:subject>Методические рекомендации по организации самостоятельной внеаудиторной работы студентов.</dc:subject>
  <dc:creator>преподаватель высшей квалификационной категории Гольская Оксана Геннадьевна.</dc:creator>
  <cp:lastModifiedBy>Admin</cp:lastModifiedBy>
  <cp:revision>134</cp:revision>
  <dcterms:created xsi:type="dcterms:W3CDTF">2019-12-27T08:14:03Z</dcterms:created>
  <dcterms:modified xsi:type="dcterms:W3CDTF">2020-12-03T14:09:41Z</dcterms:modified>
</cp:coreProperties>
</file>