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3" r:id="rId3"/>
    <p:sldId id="260" r:id="rId4"/>
    <p:sldId id="261" r:id="rId5"/>
    <p:sldId id="275" r:id="rId6"/>
    <p:sldId id="276" r:id="rId7"/>
    <p:sldId id="262" r:id="rId8"/>
    <p:sldId id="274" r:id="rId9"/>
    <p:sldId id="277" r:id="rId10"/>
    <p:sldId id="264" r:id="rId11"/>
    <p:sldId id="259" r:id="rId12"/>
    <p:sldId id="267" r:id="rId13"/>
    <p:sldId id="266" r:id="rId14"/>
    <p:sldId id="278" r:id="rId15"/>
    <p:sldId id="279" r:id="rId16"/>
    <p:sldId id="280" r:id="rId17"/>
    <p:sldId id="273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27132" autoAdjust="0"/>
    <p:restoredTop sz="94660"/>
  </p:normalViewPr>
  <p:slideViewPr>
    <p:cSldViewPr snapToGrid="0">
      <p:cViewPr varScale="1">
        <p:scale>
          <a:sx n="71" d="100"/>
          <a:sy n="71" d="100"/>
        </p:scale>
        <p:origin x="-204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54D3-44EF-4B59-979E-27FFFD4768DE}" type="datetimeFigureOut">
              <a:rPr lang="ru-RU" smtClean="0"/>
              <a:t>03.12.2020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A596-CA73-4D9E-B0EC-6FCFF0ADAFC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6214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54D3-44EF-4B59-979E-27FFFD4768DE}" type="datetimeFigureOut">
              <a:rPr lang="ru-RU" smtClean="0"/>
              <a:t>03.12.2020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A596-CA73-4D9E-B0EC-6FCFF0ADAFC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2797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54D3-44EF-4B59-979E-27FFFD4768DE}" type="datetimeFigureOut">
              <a:rPr lang="ru-RU" smtClean="0"/>
              <a:t>03.12.2020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A596-CA73-4D9E-B0EC-6FCFF0ADAFC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4565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54D3-44EF-4B59-979E-27FFFD4768DE}" type="datetimeFigureOut">
              <a:rPr lang="ru-RU" smtClean="0"/>
              <a:t>03.12.2020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A596-CA73-4D9E-B0EC-6FCFF0ADAFC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2198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54D3-44EF-4B59-979E-27FFFD4768DE}" type="datetimeFigureOut">
              <a:rPr lang="ru-RU" smtClean="0"/>
              <a:t>03.12.2020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A596-CA73-4D9E-B0EC-6FCFF0ADAFC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9536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54D3-44EF-4B59-979E-27FFFD4768DE}" type="datetimeFigureOut">
              <a:rPr lang="ru-RU" smtClean="0"/>
              <a:t>03.12.2020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A596-CA73-4D9E-B0EC-6FCFF0ADAFC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9255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54D3-44EF-4B59-979E-27FFFD4768DE}" type="datetimeFigureOut">
              <a:rPr lang="ru-RU" smtClean="0"/>
              <a:t>03.12.2020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A596-CA73-4D9E-B0EC-6FCFF0ADAFC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5339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54D3-44EF-4B59-979E-27FFFD4768DE}" type="datetimeFigureOut">
              <a:rPr lang="ru-RU" smtClean="0"/>
              <a:t>03.12.2020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A596-CA73-4D9E-B0EC-6FCFF0ADAFC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1987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54D3-44EF-4B59-979E-27FFFD4768DE}" type="datetimeFigureOut">
              <a:rPr lang="ru-RU" smtClean="0"/>
              <a:t>03.12.2020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A596-CA73-4D9E-B0EC-6FCFF0ADAFC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9601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54D3-44EF-4B59-979E-27FFFD4768DE}" type="datetimeFigureOut">
              <a:rPr lang="ru-RU" smtClean="0"/>
              <a:t>03.12.2020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A596-CA73-4D9E-B0EC-6FCFF0ADAFC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0128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54D3-44EF-4B59-979E-27FFFD4768DE}" type="datetimeFigureOut">
              <a:rPr lang="ru-RU" smtClean="0"/>
              <a:t>03.12.2020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A596-CA73-4D9E-B0EC-6FCFF0ADAFC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6122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854D3-44EF-4B59-979E-27FFFD4768DE}" type="datetimeFigureOut">
              <a:rPr lang="ru-RU" smtClean="0"/>
              <a:t>03.12.2020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AA596-CA73-4D9E-B0EC-6FCFF0ADAFC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0308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3290"/>
            <a:ext cx="12336236" cy="69641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792186" y="979714"/>
            <a:ext cx="839288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latin typeface="Comic Sans MS" panose="030F0702030302020204" pitchFamily="66" charset="0"/>
              </a:rPr>
              <a:t>   </a:t>
            </a:r>
            <a:r>
              <a:rPr lang="ru-RU" sz="4800" b="1" i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ГРУППА № </a:t>
            </a:r>
            <a:r>
              <a:rPr lang="en-US" sz="4800" b="1" i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4</a:t>
            </a:r>
            <a:endParaRPr lang="ru-RU" sz="4800" b="1" i="1" dirty="0" smtClean="0"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r>
              <a:rPr lang="ru-RU" sz="4800" b="1" i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младший возраст</a:t>
            </a:r>
          </a:p>
          <a:p>
            <a:r>
              <a:rPr lang="ru-RU" sz="4000" b="1" i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      3-4 года</a:t>
            </a:r>
          </a:p>
          <a:p>
            <a:endParaRPr lang="ru-RU" sz="4800" b="1" i="1" dirty="0">
              <a:latin typeface="Comic Sans MS" panose="030F0702030302020204" pitchFamily="66" charset="0"/>
            </a:endParaRPr>
          </a:p>
        </p:txBody>
      </p:sp>
      <p:pic>
        <p:nvPicPr>
          <p:cNvPr id="1026" name="Picture 2" descr="https://i.pinimg.com/736x/77/4d/9c/774d9cb294a7e6625b6c12905660c476--soare-emotico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3966" y="2441652"/>
            <a:ext cx="3103809" cy="2800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5220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336236" cy="69641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95282" y="522514"/>
            <a:ext cx="744967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Для полноценного развития детей будет проводиться организованная деятельность по следующим образовательным областям:</a:t>
            </a:r>
          </a:p>
          <a:p>
            <a:pPr marL="285750" indent="-285750">
              <a:buFontTx/>
              <a:buChar char="-"/>
            </a:pPr>
            <a:r>
              <a:rPr lang="ru-RU" u="sng" dirty="0" smtClean="0">
                <a:latin typeface="Comic Sans MS" panose="030F0702030302020204" pitchFamily="66" charset="0"/>
              </a:rPr>
              <a:t>Социально-коммуникативное развитие </a:t>
            </a:r>
            <a:r>
              <a:rPr lang="ru-RU" dirty="0" smtClean="0">
                <a:latin typeface="Comic Sans MS" panose="030F0702030302020204" pitchFamily="66" charset="0"/>
              </a:rPr>
              <a:t>помогает формировать в ребёнке элементарные представления о том, что хорошо и плохо, внимательное и доброжелательное отношение к окружающим.</a:t>
            </a:r>
          </a:p>
          <a:p>
            <a:pPr marL="285750" indent="-285750">
              <a:buFontTx/>
              <a:buChar char="-"/>
            </a:pPr>
            <a:r>
              <a:rPr lang="ru-RU" u="sng" dirty="0" smtClean="0">
                <a:latin typeface="Comic Sans MS" panose="030F0702030302020204" pitchFamily="66" charset="0"/>
              </a:rPr>
              <a:t>Познавательное развитие </a:t>
            </a:r>
            <a:r>
              <a:rPr lang="ru-RU" dirty="0" smtClean="0">
                <a:latin typeface="Comic Sans MS" panose="030F0702030302020204" pitchFamily="66" charset="0"/>
              </a:rPr>
              <a:t>предполагает развитие интересов детей, любознательности, элементарных математических представлений и стимулирует исследовательскую деятельность.</a:t>
            </a:r>
          </a:p>
          <a:p>
            <a:pPr marL="285750" indent="-285750">
              <a:buFontTx/>
              <a:buChar char="-"/>
            </a:pPr>
            <a:r>
              <a:rPr lang="ru-RU" u="sng" dirty="0" smtClean="0">
                <a:latin typeface="Comic Sans MS" panose="030F0702030302020204" pitchFamily="66" charset="0"/>
              </a:rPr>
              <a:t>Речевое развитие </a:t>
            </a:r>
            <a:r>
              <a:rPr lang="ru-RU" dirty="0" smtClean="0">
                <a:latin typeface="Comic Sans MS" panose="030F0702030302020204" pitchFamily="66" charset="0"/>
              </a:rPr>
              <a:t>помогает овладеть речью как средством общения, обогатить активный словарь; познакомить с книжной культурой и детской литературой.</a:t>
            </a:r>
            <a:endParaRPr lang="ru-RU" u="sng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879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59228"/>
            <a:ext cx="12336236" cy="69641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47307" y="571500"/>
            <a:ext cx="67355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latin typeface="Comic Sans MS" panose="030F0702030302020204" pitchFamily="66" charset="0"/>
              </a:rPr>
              <a:t>- Художественно-эстетическое развитие</a:t>
            </a:r>
            <a:r>
              <a:rPr lang="ru-RU" dirty="0" smtClean="0">
                <a:latin typeface="Comic Sans MS" panose="030F0702030302020204" pitchFamily="66" charset="0"/>
              </a:rPr>
              <a:t> способствует формированию детского  творчества и конструктивно- модельной деятельности; эстетического отношения к окружающему миру; элементарных представлений о видах искусства; восприятие музыки.</a:t>
            </a:r>
            <a:endParaRPr lang="ru-RU" u="sng" dirty="0"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5075" y="2593102"/>
            <a:ext cx="1907532" cy="23952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349878" flipV="1">
            <a:off x="9015319" y="1717320"/>
            <a:ext cx="1627501" cy="14553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17638">
            <a:off x="1486246" y="1735589"/>
            <a:ext cx="1411858" cy="17150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6598" y="2593103"/>
            <a:ext cx="2666998" cy="2000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5957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447" y="-38675"/>
            <a:ext cx="12470706" cy="70400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90165" y="1586753"/>
            <a:ext cx="872714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Мы в своей работе используем различные формы организации образовательного процесса в течении дня. Это и беседы, и чтение художественной литературы, и образовательные ситуации в процессе режимных моментов (завтрак, прогулка, одевание ,раздевание, питание, КГН, подготовка ко сну и др.),а также игры (дидактические, развивающие, сюжетно-ролевые, подвижные)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Занятия в младшей группе проводятся по всем пяти областям и носят игровой характер.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-Физическая культура (2 раза в неделю) проводится физкультурным руководителем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-Музыкальное занятие (2 раза в неделю) проводится музыкальным руководителем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-Рисование(1 раз в неделю)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-Лепка и аппликация (1 раз в две недели)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-Развитие речи (1 раз в неделю)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-Формирование элементарных математических представлений (1 раз в неделю)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-Ознакомление с окружающим (1 раз в неделю)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026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336236" cy="69641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669721" y="710293"/>
            <a:ext cx="698862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     Главным источником развития счастливого ребёнка является игровая деятельность. Уникальность игры заключается в том, что игра соответствует естественным потребностям и желаниям ребёнка, а пото</a:t>
            </a:r>
            <a:r>
              <a:rPr lang="ru-RU" dirty="0">
                <a:latin typeface="Comic Sans MS" panose="030F0702030302020204" pitchFamily="66" charset="0"/>
              </a:rPr>
              <a:t>м</a:t>
            </a:r>
            <a:r>
              <a:rPr lang="ru-RU" dirty="0" smtClean="0">
                <a:latin typeface="Comic Sans MS" panose="030F0702030302020204" pitchFamily="66" charset="0"/>
              </a:rPr>
              <a:t>у с её помощью он усваивает новое легко и охотно.</a:t>
            </a:r>
          </a:p>
          <a:p>
            <a:r>
              <a:rPr lang="ru-RU" dirty="0">
                <a:latin typeface="Comic Sans MS" panose="030F0702030302020204" pitchFamily="66" charset="0"/>
              </a:rPr>
              <a:t> </a:t>
            </a:r>
            <a:r>
              <a:rPr lang="ru-RU" dirty="0" smtClean="0">
                <a:latin typeface="Comic Sans MS" panose="030F0702030302020204" pitchFamily="66" charset="0"/>
              </a:rPr>
              <a:t>    Играя, ребёнок создаёт, творит не только события своей игры, но и самого себя.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57350">
            <a:off x="1713199" y="2776665"/>
            <a:ext cx="1797206" cy="26616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21684">
            <a:off x="7946622" y="2475805"/>
            <a:ext cx="3178631" cy="23839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0114" y="2859205"/>
            <a:ext cx="3089501" cy="2496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07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336236" cy="69641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21423" y="1223682"/>
            <a:ext cx="656216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В нашем детском саду созданы все условия для развития игровой деятельности детей</a:t>
            </a:r>
            <a:r>
              <a:rPr lang="ru-RU" dirty="0" smtClean="0"/>
              <a:t>. </a:t>
            </a:r>
            <a:r>
              <a:rPr lang="ru-RU" dirty="0" smtClean="0">
                <a:latin typeface="Comic Sans MS" panose="030F0702030302020204" pitchFamily="66" charset="0"/>
              </a:rPr>
              <a:t>В игре у ребенка формируются игровые умения, развивается интерес к различным видам игр. Малыш  всесторонне и гармонично развивается. Появляется самостоятельность, инициатива, формируется доброжелательное отношение к сверстникам,</a:t>
            </a:r>
            <a:r>
              <a:rPr lang="en-US" smtClean="0">
                <a:latin typeface="Comic Sans MS" panose="030F0702030302020204" pitchFamily="66" charset="0"/>
              </a:rPr>
              <a:t> </a:t>
            </a:r>
            <a:r>
              <a:rPr lang="ru-RU" smtClean="0">
                <a:latin typeface="Comic Sans MS" panose="030F0702030302020204" pitchFamily="66" charset="0"/>
              </a:rPr>
              <a:t>умение </a:t>
            </a:r>
            <a:r>
              <a:rPr lang="ru-RU" dirty="0" smtClean="0">
                <a:latin typeface="Comic Sans MS" panose="030F0702030302020204" pitchFamily="66" charset="0"/>
              </a:rPr>
              <a:t>взаимодействовать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735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336236" cy="696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35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336236" cy="696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35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0366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336236" cy="6964136"/>
          </a:xfrm>
          <a:prstGeom prst="rect">
            <a:avLst/>
          </a:prstGeom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1729" y="941295"/>
            <a:ext cx="3832412" cy="2571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025588" y="3482068"/>
            <a:ext cx="623943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        </a:t>
            </a:r>
          </a:p>
          <a:p>
            <a:r>
              <a:rPr lang="ru-RU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      О ваших детях будут заботиться </a:t>
            </a:r>
            <a:r>
              <a:rPr lang="ru-RU" sz="200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воспитатели:Мурихина</a:t>
            </a:r>
            <a:r>
              <a:rPr lang="ru-RU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Елена Рудольфовна , </a:t>
            </a:r>
            <a:r>
              <a:rPr lang="ru-RU" sz="200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Запесоцкая</a:t>
            </a:r>
            <a:r>
              <a:rPr lang="ru-RU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Татьяна Николаевна и помощник </a:t>
            </a:r>
            <a:r>
              <a:rPr lang="ru-RU" sz="200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воспиателя</a:t>
            </a:r>
            <a:r>
              <a:rPr lang="ru-RU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ru-RU" sz="200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Гашимова</a:t>
            </a:r>
            <a:r>
              <a:rPr lang="ru-RU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Марина </a:t>
            </a:r>
            <a:r>
              <a:rPr lang="ru-RU" sz="200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Фазиловна</a:t>
            </a:r>
            <a:r>
              <a:rPr lang="ru-RU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.</a:t>
            </a:r>
            <a:endParaRPr lang="ru-RU" sz="20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641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4236" y="-106136"/>
            <a:ext cx="12336236" cy="69641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57450" y="1853293"/>
            <a:ext cx="783771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Comic Sans MS" panose="030F0702030302020204" pitchFamily="66" charset="0"/>
              </a:rPr>
              <a:t>     Детский сад для каждого ребёнка, несомненно, является новым, ещё неизвестным пространством, с новым окружением и новыми отношениями. Поэтому готовить ребёнка к поступлению в детский сад необходимо заранее. </a:t>
            </a:r>
            <a:endParaRPr lang="ru-RU" dirty="0">
              <a:latin typeface="Comic Sans MS" panose="030F0702030302020204" pitchFamily="66" charset="0"/>
            </a:endParaRPr>
          </a:p>
          <a:p>
            <a:pPr algn="just"/>
            <a:r>
              <a:rPr lang="ru-RU" dirty="0" smtClean="0">
                <a:latin typeface="Comic Sans MS" panose="030F0702030302020204" pitchFamily="66" charset="0"/>
              </a:rPr>
              <a:t>     Общая задача воспитателей и родителей- помочь малышу максимально безболезненно войти в жизнь детского сада. У каждого ребёнка процесс адаптации проходит по- разному, поэтому детям, не посещавших ранее детский сад, в первые дни рекомендуется оставаться в группе не более, чем на 2 часа. Дальнейшая продолжительность пребывания ребёнка в группе, зависит от степени адаптации и проходит по нарастающей.  </a:t>
            </a:r>
          </a:p>
          <a:p>
            <a:pPr algn="just"/>
            <a:r>
              <a:rPr lang="ru-RU" dirty="0">
                <a:latin typeface="Comic Sans MS" panose="030F0702030302020204" pitchFamily="66" charset="0"/>
              </a:rPr>
              <a:t> </a:t>
            </a:r>
            <a:r>
              <a:rPr lang="ru-RU" dirty="0" smtClean="0">
                <a:latin typeface="Comic Sans MS" panose="030F0702030302020204" pitchFamily="66" charset="0"/>
              </a:rPr>
              <a:t>    А для детей, которые ранее посещали ДОУ, рекомендации по продолжительности пребывания даются индивидуально. Желательно не более 4 часов в день в течение недели.</a:t>
            </a:r>
          </a:p>
          <a:p>
            <a:pPr algn="just"/>
            <a:r>
              <a:rPr lang="ru-RU" dirty="0">
                <a:latin typeface="Comic Sans MS" panose="030F0702030302020204" pitchFamily="66" charset="0"/>
              </a:rPr>
              <a:t> </a:t>
            </a:r>
            <a:r>
              <a:rPr lang="ru-RU" dirty="0" smtClean="0">
                <a:latin typeface="Comic Sans MS" panose="030F0702030302020204" pitchFamily="66" charset="0"/>
              </a:rPr>
              <a:t>    </a:t>
            </a:r>
            <a:endParaRPr 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437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61421" y="-128789"/>
            <a:ext cx="12952203" cy="731186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683865" y="1352282"/>
            <a:ext cx="696850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Comic Sans MS" panose="030F0702030302020204" pitchFamily="66" charset="0"/>
              </a:rPr>
              <a:t>Любой родитель должен помнить, что основная ответственность за успешность адаптации лежит на нём. Постарайтесь быть терпимыми к детям в этот период, не жалейте времени на эмоционально-личностное общение с ребёнком, поощряйте посещение детского сада. Помните, что детский сад- это первый шаг в общество, импульс к развитию знаний вашего малыша о поведении в обществе</a:t>
            </a:r>
            <a:r>
              <a:rPr lang="ru-RU" dirty="0" smtClean="0">
                <a:latin typeface="Comic Sans MS" panose="030F0702030302020204" pitchFamily="66" charset="0"/>
              </a:rPr>
              <a:t>.</a:t>
            </a:r>
          </a:p>
          <a:p>
            <a:pPr algn="just"/>
            <a:r>
              <a:rPr lang="ru-RU" dirty="0" smtClean="0">
                <a:latin typeface="Comic Sans MS" panose="030F0702030302020204" pitchFamily="66" charset="0"/>
              </a:rPr>
              <a:t>Ребенок впервые приходит в детский сад. Его привычный мир меняется. Поэтому необходимо малышу помочь быстрее адаптироваться.</a:t>
            </a:r>
          </a:p>
          <a:p>
            <a:pPr algn="just"/>
            <a:endParaRPr lang="ru-RU" dirty="0">
              <a:latin typeface="Comic Sans MS" panose="030F0702030302020204" pitchFamily="66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2250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336236" cy="69641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 flipV="1">
            <a:off x="2756647" y="1539226"/>
            <a:ext cx="7328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756647" y="1908558"/>
            <a:ext cx="707315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Для более успешной адаптации детей необходимо соблюдать правила нашей группы: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Comic Sans MS" panose="030F0702030302020204" pitchFamily="66" charset="0"/>
              </a:rPr>
              <a:t>В детский сад желательно приходить до 8.15, не нарушая режимные моменты (утренняя гимнастика, завтрак)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Comic Sans MS" panose="030F0702030302020204" pitchFamily="66" charset="0"/>
              </a:rPr>
              <a:t>Пропуск без справки не более 5-и дней. Для этого необходимо заранее предупредить воспитателей .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Comic Sans MS" panose="030F0702030302020204" pitchFamily="66" charset="0"/>
              </a:rPr>
              <a:t>После больничного –справка обязательна. Если заболели-сообщите воспитателю в этот же день до 8.30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Comic Sans MS" panose="030F0702030302020204" pitchFamily="66" charset="0"/>
              </a:rPr>
              <a:t>Своевременная оплата за детский сад до 15 числа каждого месяца согласно договору.</a:t>
            </a:r>
          </a:p>
          <a:p>
            <a:endParaRPr lang="ru-RU" dirty="0" smtClean="0"/>
          </a:p>
          <a:p>
            <a:pPr marL="285750" indent="-28575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78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336236" cy="69641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944906" y="1289017"/>
            <a:ext cx="654871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>
                <a:latin typeface="Comic Sans MS" panose="030F0702030302020204" pitchFamily="66" charset="0"/>
              </a:rPr>
              <a:t>Чтобы избежать травматизма, каждый день проверяйте содержимое карманов ребенка. Запрещается приносить в детский сад острые, стеклянные предметы, бусины, монетки, жевательную резинку, конфеты, таблетки</a:t>
            </a:r>
            <a:r>
              <a:rPr lang="ru-RU" dirty="0" smtClean="0">
                <a:latin typeface="Comic Sans MS" panose="030F0702030302020204" pitchFamily="66" charset="0"/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Comic Sans MS" panose="030F0702030302020204" pitchFamily="66" charset="0"/>
              </a:rPr>
              <a:t>Д</a:t>
            </a:r>
            <a:r>
              <a:rPr lang="ru-RU" dirty="0" smtClean="0">
                <a:latin typeface="Comic Sans MS" panose="030F0702030302020204" pitchFamily="66" charset="0"/>
              </a:rPr>
              <a:t>ля того чтобы ребенок мог самостоятельно одеваться, раздеваться, овладевать другими  навыками и умениями, следите за тем, чтобы одежда и обувь подходили малышу и соответствовали требованиям.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Comic Sans MS" panose="030F0702030302020204" pitchFamily="66" charset="0"/>
              </a:rPr>
              <a:t>Поддерживайте порядок в шкафчике и обучайте этому ребенка.</a:t>
            </a:r>
            <a:endParaRPr 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8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336236" cy="69641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473779" y="1298121"/>
            <a:ext cx="684167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Чтобы пребывание ребёнка в группе было комфортно, необходимо иметь: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Comic Sans MS" panose="030F0702030302020204" pitchFamily="66" charset="0"/>
              </a:rPr>
              <a:t>Сменную одежду для группы 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Comic Sans MS" panose="030F0702030302020204" pitchFamily="66" charset="0"/>
              </a:rPr>
              <a:t>Комплект запасной одежды и нижнего белья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Comic Sans MS" panose="030F0702030302020204" pitchFamily="66" charset="0"/>
              </a:rPr>
              <a:t>Расчёска в индивидуальном контейнере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Comic Sans MS" panose="030F0702030302020204" pitchFamily="66" charset="0"/>
              </a:rPr>
              <a:t>Обувь для группы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Comic Sans MS" panose="030F0702030302020204" pitchFamily="66" charset="0"/>
              </a:rPr>
              <a:t>Чешки для музыкальных занятий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Comic Sans MS" panose="030F0702030302020204" pitchFamily="66" charset="0"/>
              </a:rPr>
              <a:t>Кроссовки на липучках, чёрные шорты, белая футболка для занятий физкультурой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91195">
            <a:off x="7311554" y="3550197"/>
            <a:ext cx="2428438" cy="18137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8681" y="3804557"/>
            <a:ext cx="3168205" cy="2178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322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336236" cy="69641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079376" y="1519518"/>
            <a:ext cx="664284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Почти у всех детей к трем годам кризис «Я сам» минует свою острую стадию упрямства. Дети могут выслушать взрослого и сверстника, понять и принять чужое мнение. Возникает чувство привязанности, дружбы. Растет ориентированность на педагога.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Расширяется и круг интересов (явления природы, профессии взрослых, праздники) Дошкольник четвертого года жизни, способен размышлять, сопоставлять информацию, и делать умозаключения.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Дети еще не в достаточной мере умеют контролировать свои эмоции, воспринять свои ошибки и чужую победу.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Они часто не могут справиться с начатым делом и нуждаются в помощи. Педагоги всегда готовы поощрительным словом решить трудную ситуацию и не допустить конфликта.</a:t>
            </a:r>
            <a:endParaRPr 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8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336236" cy="69641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012141" y="1264024"/>
            <a:ext cx="711349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Мы готовы индивидуальным подходом к каждому ребенку и положительным отношением даже к самым маленьким его успехам , способствовать воспитанию трудолюбия, умению преодолевать трудности, достигать намеченной цели, а также мотивации к дальнейшей совместной деятельности.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Наш детский сад работает по программе «От рождения до школы» под редакцией Н.Е. </a:t>
            </a:r>
            <a:r>
              <a:rPr lang="ru-RU" dirty="0" err="1" smtClean="0">
                <a:latin typeface="Comic Sans MS" panose="030F0702030302020204" pitchFamily="66" charset="0"/>
              </a:rPr>
              <a:t>Вераксы</a:t>
            </a:r>
            <a:r>
              <a:rPr lang="ru-RU" dirty="0" smtClean="0">
                <a:latin typeface="Comic Sans MS" panose="030F0702030302020204" pitchFamily="66" charset="0"/>
              </a:rPr>
              <a:t>, Т.С. Комаровой, М.А. Васильевой в соответствии с ФГОС, где знания  ребенок получает через игру, совместную деятельность воспитателя и детей.</a:t>
            </a:r>
            <a:endParaRPr 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8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 7 группа</Template>
  <TotalTime>6927</TotalTime>
  <Words>967</Words>
  <Application>Microsoft Office PowerPoint</Application>
  <PresentationFormat>Произвольный</PresentationFormat>
  <Paragraphs>49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Удобный</dc:creator>
  <cp:lastModifiedBy>Станислав Мурихин</cp:lastModifiedBy>
  <cp:revision>55</cp:revision>
  <dcterms:created xsi:type="dcterms:W3CDTF">2020-08-14T06:47:09Z</dcterms:created>
  <dcterms:modified xsi:type="dcterms:W3CDTF">2020-12-03T18:57:00Z</dcterms:modified>
</cp:coreProperties>
</file>