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3" r:id="rId9"/>
    <p:sldId id="262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amenka-sadik.gbu.su/wp-content/uploads/sites/95/2018/07/%D0%A2%D0%A0%D0%A3%D0%94%D0%9E%D0%92%D0%9E%D0%95-%D0%92%D0%9E%D0%A1%D0%9F%D0%98%D0%A2%D0%90%D0%9D%D0%98%D0%95.jpg"/>
          <p:cNvPicPr>
            <a:picLocks noChangeAspect="1" noChangeArrowheads="1"/>
          </p:cNvPicPr>
          <p:nvPr/>
        </p:nvPicPr>
        <p:blipFill>
          <a:blip r:embed="rId2" cstate="print"/>
          <a:srcRect t="16400"/>
          <a:stretch>
            <a:fillRect/>
          </a:stretch>
        </p:blipFill>
        <p:spPr bwMode="auto">
          <a:xfrm>
            <a:off x="251520" y="1340768"/>
            <a:ext cx="8476771" cy="5314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64088" y="602128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Воспитатель МАДОУ Д</a:t>
            </a:r>
            <a:r>
              <a:rPr lang="en-US" dirty="0" smtClean="0"/>
              <a:t>/</a:t>
            </a:r>
            <a:r>
              <a:rPr lang="ru-RU" dirty="0" smtClean="0"/>
              <a:t>С № 273 </a:t>
            </a:r>
            <a:r>
              <a:rPr lang="ru-RU" dirty="0" err="1" smtClean="0"/>
              <a:t>Шарикова</a:t>
            </a:r>
            <a:r>
              <a:rPr lang="ru-RU" dirty="0" smtClean="0"/>
              <a:t> В.Н.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8640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Современные подходы к трудовому воспитанию дошкольников в средней группе в соответствии ФГОС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20486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  Трудолюбие и способность к труду не дается от природы, но воспитывается с самого раннего детства. 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  Труд должен быть творческим, потому что именно творческий труд, делает человека богато духовно.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pusmgau.ru/public/journals/1/article_1003_cover_ru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290" y="1340768"/>
            <a:ext cx="8712710" cy="489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332656"/>
            <a:ext cx="679384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258614"/>
            <a:ext cx="84249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Трудовое воспитание</a:t>
            </a:r>
            <a:r>
              <a:rPr lang="ru-RU" sz="2400" dirty="0" smtClean="0">
                <a:solidFill>
                  <a:srgbClr val="C00000"/>
                </a:solidFill>
              </a:rPr>
              <a:t> - это совместная деятельность </a:t>
            </a:r>
            <a:r>
              <a:rPr lang="ru-RU" sz="2400" b="1" dirty="0" smtClean="0">
                <a:solidFill>
                  <a:srgbClr val="C00000"/>
                </a:solidFill>
              </a:rPr>
              <a:t>воспитателя и воспитанников</a:t>
            </a:r>
            <a:r>
              <a:rPr lang="ru-RU" sz="2400" dirty="0" smtClean="0">
                <a:solidFill>
                  <a:srgbClr val="C00000"/>
                </a:solidFill>
              </a:rPr>
              <a:t>, направленная на развитие у последних обще трудовых умений и способностей, психологической готовности к труду, формирование ответственного отношения к труду и его продуктам, на сознательный выбор профессии.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6" name="Picture 3" descr="https://ds04.infourok.ru/uploads/ex/0893/0010f882-d7a0705d/hello_html_m6655ae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36912"/>
            <a:ext cx="4104456" cy="390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В детском саду решается задача формирования у детей умения </a:t>
            </a:r>
            <a:r>
              <a:rPr lang="ru-RU" sz="2000" b="1" dirty="0" smtClean="0">
                <a:solidFill>
                  <a:srgbClr val="C00000"/>
                </a:solidFill>
              </a:rPr>
              <a:t>трудиться в коллективе</a:t>
            </a:r>
            <a:r>
              <a:rPr lang="ru-RU" sz="2000" dirty="0" smtClean="0">
                <a:solidFill>
                  <a:srgbClr val="C00000"/>
                </a:solidFill>
              </a:rPr>
              <a:t>. Происходит это постепенно, путем объединения детей в процессе труда в небольшие группки с общим заданием (если у них уже есть опыт работы вдвоем - втроем, то общее задание может выполнять группа 6-7 участников).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  В процессе такого труда воспитатель формирует у детей представления об общей ответственности за порученное дело, умение самостоятельно и согласованно действовать, распределять между собой работу, приходя на помощь друг другу и стремясь совместными усилиями достичь результата.    Все это обогащает их опыт взаимоотношений в деятельности, придает им положительный характер.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Picture 2" descr="https://sunlychikids-nfdou33.edumsko.ru/uploads/22700/22686/section/447086/.thumbs/1429308457_sl_201208290934536205.jpg?15335674263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17032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rgbClr val="C00000"/>
                </a:solidFill>
              </a:rPr>
              <a:t>Различают четыре основных вида детского труда: </a:t>
            </a:r>
          </a:p>
          <a:p>
            <a:endParaRPr lang="ru-RU" sz="2000" u="sng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</a:rPr>
              <a:t>самообслуживание;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</a:rPr>
              <a:t> хозяйственно - бытовой труд;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</a:rPr>
              <a:t>труд в природе;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</a:rPr>
              <a:t>ручной труд.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20486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Самообслуживание</a:t>
            </a:r>
            <a:r>
              <a:rPr lang="ru-RU" dirty="0" smtClean="0">
                <a:solidFill>
                  <a:srgbClr val="C00000"/>
                </a:solidFill>
              </a:rPr>
              <a:t> направленно на уход за собой (умывание, раздевание, одевание, уборка постели, подготовка рабочего места и т. п.). В силу ежедневной повторяемости действий навыки самообслуживание прочно усваиваются детьми; самообслуживание начинает осознаваться как обязанность.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01008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Хозяйственно - бытовой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r>
              <a:rPr lang="ru-RU" b="1" dirty="0" smtClean="0">
                <a:solidFill>
                  <a:srgbClr val="C00000"/>
                </a:solidFill>
              </a:rPr>
              <a:t>труд </a:t>
            </a:r>
            <a:r>
              <a:rPr lang="ru-RU" dirty="0" smtClean="0">
                <a:solidFill>
                  <a:srgbClr val="C00000"/>
                </a:solidFill>
              </a:rPr>
              <a:t>дошкольников необходим в повседневной жизни детского сада, хотя его результаты по сравнению с другими видами их трудовой деятельности и не столь заметны. Этот труд направлен на поддержание чистоты и порядка в помещении и на участке, помощь взрослым при организации режимных процессов. Дети научаются замечать любое нарушения порядка в групповой комнате или на участке и по собственной инициативе устранять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040" y="1268760"/>
            <a:ext cx="8389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Труд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r>
              <a:rPr lang="ru-RU" b="1" dirty="0" smtClean="0">
                <a:solidFill>
                  <a:srgbClr val="C00000"/>
                </a:solidFill>
              </a:rPr>
              <a:t>в природе </a:t>
            </a:r>
            <a:r>
              <a:rPr lang="ru-RU" dirty="0" smtClean="0">
                <a:solidFill>
                  <a:srgbClr val="C00000"/>
                </a:solidFill>
              </a:rPr>
              <a:t>предусматривает участие детей в уходе за растениями и животными, выращивание растений в уголке природы, на огороде, в цветнике. Особое значение этот самый вид труда имеет для развития наблюдательности, воспитания бережного отношения ко всему живому, любви к родной природе..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Ручной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r>
              <a:rPr lang="ru-RU" b="1" dirty="0" smtClean="0">
                <a:solidFill>
                  <a:srgbClr val="C00000"/>
                </a:solidFill>
              </a:rPr>
              <a:t>труд</a:t>
            </a:r>
            <a:r>
              <a:rPr lang="ru-RU" dirty="0" smtClean="0">
                <a:solidFill>
                  <a:srgbClr val="C00000"/>
                </a:solidFill>
              </a:rPr>
              <a:t> - развивает конструктивные способности детей, полезные практические навыки и ориентировки, формирует интерес к работе, готовность за нее, справится с ней, умение оценить свои возможности, стремление выполнить работу как можно лучше </a:t>
            </a:r>
            <a:r>
              <a:rPr lang="ru-RU" i="1" dirty="0" smtClean="0">
                <a:solidFill>
                  <a:srgbClr val="C00000"/>
                </a:solidFill>
              </a:rPr>
              <a:t>(прочнее, устойчивее, изящнее, аккуратнее)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Труд детей </a:t>
            </a:r>
            <a:r>
              <a:rPr lang="ru-RU" sz="2000" u="sng" dirty="0" smtClean="0">
                <a:solidFill>
                  <a:srgbClr val="C00000"/>
                </a:solidFill>
              </a:rPr>
              <a:t> в детском саду организуется в трех основных формах</a:t>
            </a:r>
            <a:r>
              <a:rPr lang="ru-RU" sz="2000" dirty="0" smtClean="0">
                <a:solidFill>
                  <a:srgbClr val="C00000"/>
                </a:solidFill>
              </a:rPr>
              <a:t>:  </a:t>
            </a:r>
          </a:p>
          <a:p>
            <a:endParaRPr lang="ru-RU" sz="20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</a:rPr>
              <a:t>поручение;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</a:rPr>
              <a:t>дежурство;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</a:rPr>
              <a:t>коллективная трудовая деятельность.</a:t>
            </a:r>
          </a:p>
          <a:p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Поручение </a:t>
            </a:r>
            <a:r>
              <a:rPr lang="ru-RU" sz="2000" dirty="0" smtClean="0">
                <a:solidFill>
                  <a:srgbClr val="C00000"/>
                </a:solidFill>
              </a:rPr>
              <a:t>- это задания, которые воспитатель эпизодически дает одному или нескольким детям, учитывая их возрастные и индивидуальные возможности, наличие опыта.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Поручения могут быть кратковременными или длительными, индивидуальными или общими, простыми </a:t>
            </a:r>
            <a:r>
              <a:rPr lang="ru-RU" sz="2000" i="1" dirty="0" smtClean="0">
                <a:solidFill>
                  <a:srgbClr val="C00000"/>
                </a:solidFill>
              </a:rPr>
              <a:t>(содержащими в себе одно не сложное конкретное действие)</a:t>
            </a:r>
            <a:r>
              <a:rPr lang="ru-RU" sz="2000" dirty="0" smtClean="0">
                <a:solidFill>
                  <a:srgbClr val="C00000"/>
                </a:solidFill>
              </a:rPr>
              <a:t> или более сложными, включающими в себя целую цепь последовательных действий.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Выполнения </a:t>
            </a:r>
            <a:r>
              <a:rPr lang="ru-RU" sz="2000" b="1" dirty="0" smtClean="0">
                <a:solidFill>
                  <a:srgbClr val="C00000"/>
                </a:solidFill>
              </a:rPr>
              <a:t>трудовых</a:t>
            </a:r>
            <a:r>
              <a:rPr lang="ru-RU" sz="2000" dirty="0" smtClean="0">
                <a:solidFill>
                  <a:srgbClr val="C00000"/>
                </a:solidFill>
              </a:rPr>
              <a:t> поручений способствуют формированию у детей интереса к </a:t>
            </a:r>
            <a:r>
              <a:rPr lang="ru-RU" sz="2000" b="1" dirty="0" smtClean="0">
                <a:solidFill>
                  <a:srgbClr val="C00000"/>
                </a:solidFill>
              </a:rPr>
              <a:t>труду</a:t>
            </a:r>
            <a:r>
              <a:rPr lang="ru-RU" sz="2000" dirty="0" smtClean="0">
                <a:solidFill>
                  <a:srgbClr val="C00000"/>
                </a:solidFill>
              </a:rPr>
              <a:t>, чувства ответственности за порученное дело. Ребенок должен сосредоточить внимание, проявить волевое усилие, чтобы довести дело до конца и сообщить </a:t>
            </a:r>
            <a:r>
              <a:rPr lang="ru-RU" sz="2000" b="1" dirty="0" smtClean="0">
                <a:solidFill>
                  <a:srgbClr val="C00000"/>
                </a:solidFill>
              </a:rPr>
              <a:t>воспитателю</a:t>
            </a:r>
            <a:r>
              <a:rPr lang="ru-RU" sz="2000" dirty="0" smtClean="0">
                <a:solidFill>
                  <a:srgbClr val="C00000"/>
                </a:solidFill>
              </a:rPr>
              <a:t> о выполнении поручения.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44824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Дежурство - </a:t>
            </a:r>
            <a:r>
              <a:rPr lang="ru-RU" sz="2000" dirty="0" smtClean="0">
                <a:solidFill>
                  <a:srgbClr val="C00000"/>
                </a:solidFill>
              </a:rPr>
              <a:t>форма организации труда детей, предполагающая обязательное, выполнение ребенком работы, направленной на обслуживание коллектива. Дети поочередно включаются в разные виды дежурств, что обеспечивает систематичность их участие в труде.    Назначение и смена дежурных происходят ежедневно. Дежурства имеют большое воспитательное значение. Они ставят ребенка в условия обязательного выполнения определенных дел, нужных для коллектива. Это позволяет воспитывать у детей ответственность перед коллективом, </a:t>
            </a:r>
            <a:r>
              <a:rPr lang="ru-RU" sz="2000" dirty="0" err="1" smtClean="0">
                <a:solidFill>
                  <a:srgbClr val="C00000"/>
                </a:solidFill>
              </a:rPr>
              <a:t>заботливостьости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20486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  </a:t>
            </a:r>
            <a:r>
              <a:rPr lang="ru-RU" sz="2000" dirty="0" smtClean="0">
                <a:solidFill>
                  <a:srgbClr val="C00000"/>
                </a:solidFill>
                <a:latin typeface="+mj-lt"/>
              </a:rPr>
              <a:t>В средней группе воспитатель поручает детям самостоятельно постирать кукольное белье, вымыть игрушки, подмести дорожки, сгрести песок в кучу. Эти задания боле сложны, ибо содержат в себе не только несколько действий, но и элементы самоорганизации </a:t>
            </a:r>
            <a:r>
              <a:rPr lang="ru-RU" sz="2000" i="1" dirty="0" smtClean="0">
                <a:solidFill>
                  <a:srgbClr val="C00000"/>
                </a:solidFill>
                <a:latin typeface="+mj-lt"/>
              </a:rPr>
              <a:t>(подготовить место для работы, определить последовательность ее и т. п.)</a:t>
            </a:r>
            <a:r>
              <a:rPr lang="ru-RU" sz="2000" dirty="0" smtClean="0">
                <a:solidFill>
                  <a:srgbClr val="C00000"/>
                </a:solidFill>
                <a:latin typeface="+mj-lt"/>
              </a:rPr>
              <a:t>.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bdou6-krop.ru/wp-content/uploads/2015/12/16.jpg"/>
          <p:cNvPicPr>
            <a:picLocks noChangeAspect="1" noChangeArrowheads="1"/>
          </p:cNvPicPr>
          <p:nvPr/>
        </p:nvPicPr>
        <p:blipFill>
          <a:blip r:embed="rId2" cstate="print"/>
          <a:srcRect b="8629"/>
          <a:stretch>
            <a:fillRect/>
          </a:stretch>
        </p:blipFill>
        <p:spPr bwMode="auto">
          <a:xfrm>
            <a:off x="1331640" y="2636912"/>
            <a:ext cx="556915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10624" y="476672"/>
            <a:ext cx="87333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Чем старше становится ребенок, тем больше трудовых поручений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он сможет выполнить. Но задача </a:t>
            </a:r>
            <a:r>
              <a:rPr lang="ru-RU" sz="2000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Arial" pitchFamily="34" charset="0"/>
              </a:rPr>
              <a:t>воспита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теля сделать так, чтобы он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делал это с удовольствием.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  Надо, чтобы мальчики и девочки одинаково учились делать все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необходимое по хозяйству и не считали бы выполнение этого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дела чем-то недостойным себя.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156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Валентина</cp:lastModifiedBy>
  <cp:revision>24</cp:revision>
  <dcterms:created xsi:type="dcterms:W3CDTF">2019-08-28T06:31:41Z</dcterms:created>
  <dcterms:modified xsi:type="dcterms:W3CDTF">2020-12-03T17:32:17Z</dcterms:modified>
</cp:coreProperties>
</file>