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325" r:id="rId3"/>
    <p:sldId id="327" r:id="rId4"/>
    <p:sldId id="329" r:id="rId5"/>
    <p:sldId id="294" r:id="rId6"/>
    <p:sldId id="319" r:id="rId7"/>
    <p:sldId id="295" r:id="rId8"/>
    <p:sldId id="296" r:id="rId9"/>
    <p:sldId id="297" r:id="rId10"/>
    <p:sldId id="298" r:id="rId11"/>
    <p:sldId id="299" r:id="rId12"/>
    <p:sldId id="302" r:id="rId13"/>
    <p:sldId id="301" r:id="rId14"/>
    <p:sldId id="303" r:id="rId15"/>
    <p:sldId id="304" r:id="rId16"/>
    <p:sldId id="305" r:id="rId17"/>
    <p:sldId id="300" r:id="rId18"/>
    <p:sldId id="306" r:id="rId19"/>
    <p:sldId id="307" r:id="rId20"/>
    <p:sldId id="308" r:id="rId21"/>
    <p:sldId id="309" r:id="rId22"/>
    <p:sldId id="324" r:id="rId23"/>
    <p:sldId id="326" r:id="rId24"/>
    <p:sldId id="32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5D24"/>
    <a:srgbClr val="FF0000"/>
    <a:srgbClr val="FFCCFF"/>
    <a:srgbClr val="FFCC66"/>
    <a:srgbClr val="6633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72" d="100"/>
          <a:sy n="72" d="100"/>
        </p:scale>
        <p:origin x="13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258112-57D6-416C-AF00-C8DE34FB7A07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AEEEA3-3D27-46BB-A017-C47805280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32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61FAE-A167-4EA2-9BEA-23E8340B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708978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1E88-F471-4D85-B93E-169E65FAE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06913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3DEB2-C946-402E-93C4-5C0F28941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81849"/>
      </p:ext>
    </p:extLst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91F12-5B6A-418B-B993-B099159E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038403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69692-1D48-4677-9C7B-A79F444A6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54691"/>
      </p:ext>
    </p:extLst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7A3E-6891-4E14-96B8-96A828C5F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84466"/>
      </p:ext>
    </p:extLst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F9946-9F8E-4BB3-B4E9-2270769E5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33188"/>
      </p:ext>
    </p:extLst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4E6EA-A219-4B8F-AF3D-0468BD9C6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627614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9EA8A-1006-437A-9E4E-D362FB7AB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936202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BDBB4-7016-4AD5-8C21-E95317F1D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0160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99D2-1219-45FD-BB37-F5CE0616A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69222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4B282-9AD9-4E15-BFF7-95B7986B2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40876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58AD3-F898-46D0-BE29-0D5B31985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88996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74C46-702A-42EC-939B-BB31F002D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138692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9550D-3729-43BE-A8A1-687F85AD2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17070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5AE16-0EC6-4C75-84C7-AC6804F60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22548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print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F8EE8979-5CCF-460C-BE5D-978CFE8DB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advClick="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42938" y="5286375"/>
            <a:ext cx="7772400" cy="1152525"/>
          </a:xfrm>
        </p:spPr>
        <p:txBody>
          <a:bodyPr/>
          <a:lstStyle/>
          <a:p>
            <a:r>
              <a:rPr lang="ru-RU" sz="1600" dirty="0" smtClean="0"/>
              <a:t>Выполнила:</a:t>
            </a:r>
            <a:r>
              <a:rPr lang="ru-RU" sz="1600" dirty="0"/>
              <a:t> </a:t>
            </a:r>
            <a:r>
              <a:rPr lang="ru-RU" sz="1600" dirty="0" err="1" smtClean="0"/>
              <a:t>Шкарупина</a:t>
            </a:r>
            <a:r>
              <a:rPr lang="ru-RU" sz="1600" dirty="0" smtClean="0"/>
              <a:t> </a:t>
            </a:r>
            <a:r>
              <a:rPr lang="ru-RU" sz="1600" dirty="0" smtClean="0"/>
              <a:t>Людмила </a:t>
            </a:r>
            <a:r>
              <a:rPr lang="ru-RU" sz="1600" dirty="0" err="1" smtClean="0"/>
              <a:t>Срегеевна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 smtClean="0"/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628775"/>
            <a:ext cx="7521575" cy="2592388"/>
          </a:xfrm>
        </p:spPr>
        <p:txBody>
          <a:bodyPr/>
          <a:lstStyle/>
          <a:p>
            <a:r>
              <a:rPr lang="ru-RU" sz="4400" dirty="0" smtClean="0"/>
              <a:t>Наши знаменитые земляки</a:t>
            </a:r>
            <a:r>
              <a:rPr lang="ru-RU" sz="4400" dirty="0" smtClean="0"/>
              <a:t>. Писатели</a:t>
            </a:r>
            <a:r>
              <a:rPr lang="ru-RU" sz="4400" dirty="0" smtClean="0"/>
              <a:t>.</a:t>
            </a:r>
            <a:endParaRPr lang="ru-RU" sz="4400" b="1" dirty="0"/>
          </a:p>
        </p:txBody>
      </p:sp>
      <p:pic>
        <p:nvPicPr>
          <p:cNvPr id="2052" name="Picture 9" descr="kniga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2627313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b="0" smtClean="0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s-marshak.ru/photo/detstvo/detstvo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5475" y="549275"/>
            <a:ext cx="4100513" cy="5111750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5003800" y="5876925"/>
            <a:ext cx="3343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Book Antiqua" pitchFamily="18" charset="0"/>
              </a:rPr>
              <a:t>Портрет В.В. Стасова, 1883 г.</a:t>
            </a: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179388" y="549275"/>
            <a:ext cx="4105275" cy="502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1902 году на талантливого мальчика обратил внимание известный критик Владимир Васильевич Стасов, с его помощью он переехал в Петербург, учился в одной из лучших гимназий.</a:t>
            </a:r>
          </a:p>
        </p:txBody>
      </p:sp>
      <p:sp>
        <p:nvSpPr>
          <p:cNvPr id="819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2ACF18-1498-4BAD-85F5-07DF22035B5D}" type="slidenum">
              <a:rPr lang="ru-RU" b="0" smtClean="0"/>
              <a:pPr eaLnBrk="1" hangingPunct="1"/>
              <a:t>10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s-marshak.ru/photo/molodost/molodost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1125538"/>
            <a:ext cx="5186362" cy="3671887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3563938" y="4941888"/>
            <a:ext cx="51847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0">
                <a:latin typeface="Book Antiqua" pitchFamily="18" charset="0"/>
              </a:rPr>
              <a:t>С.Я. Маршак (в центре) среди учеников </a:t>
            </a:r>
          </a:p>
          <a:p>
            <a:pPr algn="ctr"/>
            <a:r>
              <a:rPr lang="ru-RU" b="0">
                <a:latin typeface="Book Antiqua" pitchFamily="18" charset="0"/>
              </a:rPr>
              <a:t>и педагогов "Школы простой жизни". </a:t>
            </a:r>
          </a:p>
          <a:p>
            <a:pPr algn="ctr"/>
            <a:r>
              <a:rPr lang="ru-RU" b="0">
                <a:latin typeface="Book Antiqua" pitchFamily="18" charset="0"/>
              </a:rPr>
              <a:t>Англия, Тинтерн, 1914 г.</a:t>
            </a:r>
            <a:endParaRPr lang="ru-RU">
              <a:latin typeface="Book Antiqua" pitchFamily="18" charset="0"/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0" y="1268413"/>
            <a:ext cx="34194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1912 году 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для завершения образования Маршак уехал учиться 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Лондонском университете.</a:t>
            </a:r>
          </a:p>
        </p:txBody>
      </p:sp>
      <p:sp>
        <p:nvSpPr>
          <p:cNvPr id="9221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0C4D52-3D7B-44F3-8ADA-CA8B42478CBD}" type="slidenum">
              <a:rPr lang="ru-RU" b="0" smtClean="0"/>
              <a:pPr eaLnBrk="1" hangingPunct="1"/>
              <a:t>11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cgdbvrn.ru/wp-content/uploads/2012/09/image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620713"/>
            <a:ext cx="5859463" cy="3740150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395288" y="4581525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Самуил Яковлевич бывал в петербургских начальных школах и приютах, придумывал для ребят забавные истории и игры. Еще теснее сблизился он с детьми в Воронеже в годы Первой мировой войны, где занимался помощью детям беженцев.</a:t>
            </a:r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3A1094-11D2-48C2-8609-E169D4E11C77}" type="slidenum">
              <a:rPr lang="ru-RU" b="0" smtClean="0"/>
              <a:pPr eaLnBrk="1" hangingPunct="1"/>
              <a:t>12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http://player.myshared.ru/5/487609/data/images/img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49275"/>
            <a:ext cx="5903912" cy="4184650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827088" y="5084763"/>
            <a:ext cx="7705725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1921 г. в Краснодаре С.Я. Маршак открыл один из первых в нашей стране театров для детей. </a:t>
            </a: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73813"/>
            <a:ext cx="2590800" cy="484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A91A09-294D-485D-9AFA-C03E773FF280}" type="slidenum">
              <a:rPr lang="ru-RU" b="0" smtClean="0"/>
              <a:pPr eaLnBrk="1" hangingPunct="1"/>
              <a:t>13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expositions.nlr.ru/ex_rare/child_journals/images/ro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33375"/>
            <a:ext cx="3673475" cy="5876925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179388" y="1557338"/>
            <a:ext cx="4572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Самуил Яковлевич Маршак возглавлял один из первых советских детских журналов – «Новый Робинзон». </a:t>
            </a: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08E9EA-C2A8-4632-9C8D-C15553797EBA}" type="slidenum">
              <a:rPr lang="ru-RU" b="0" smtClean="0"/>
              <a:pPr eaLnBrk="1" hangingPunct="1"/>
              <a:t>14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i59.fastpic.ru/big/2013/1108/7c/210aaad054f270d8c29ad7ca35334b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4813"/>
            <a:ext cx="6840538" cy="5116512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732463"/>
            <a:ext cx="8748713" cy="8318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50850" algn="ctr" eaLnBrk="0" hangingPunct="0"/>
            <a:r>
              <a:rPr lang="ru-RU" sz="2400">
                <a:solidFill>
                  <a:srgbClr val="6633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За свою жизнь Самуил Маршак сочинил много произведений для детей. </a:t>
            </a:r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AF493A6-768B-49C0-A1B9-F1A9F09CDCB9}" type="slidenum">
              <a:rPr lang="ru-RU" b="0" smtClean="0"/>
              <a:pPr eaLnBrk="1" hangingPunct="1"/>
              <a:t>15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Medal of the State Stalin Pr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96975"/>
            <a:ext cx="1727200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4" descr="Lenin Prize Med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836613"/>
            <a:ext cx="15843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6" descr="Order of Lenin type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60350"/>
            <a:ext cx="1584325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Orden-otechestvennoy-voyny A007850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508500"/>
            <a:ext cx="1584325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0" descr="Order of the Red Banner of Labour OBVERS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765175"/>
            <a:ext cx="1584325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Прямоугольник 6"/>
          <p:cNvSpPr>
            <a:spLocks noChangeArrowheads="1"/>
          </p:cNvSpPr>
          <p:nvPr/>
        </p:nvSpPr>
        <p:spPr bwMode="auto">
          <a:xfrm>
            <a:off x="3492500" y="4221163"/>
            <a:ext cx="45720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Писатель получил несколько премий, наград, орденов за свое творчество. </a:t>
            </a:r>
          </a:p>
        </p:txBody>
      </p:sp>
      <p:sp>
        <p:nvSpPr>
          <p:cNvPr id="14344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7655BA-9EBF-4B63-8769-404F191B4DA1}" type="slidenum">
              <a:rPr lang="ru-RU" b="0" smtClean="0"/>
              <a:pPr eaLnBrk="1" hangingPunct="1"/>
              <a:t>16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2" name="Picture 6" descr="Памятник на могиле С.Я. Марша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549275"/>
            <a:ext cx="3449638" cy="5195888"/>
          </a:xfrm>
          <a:prstGeom prst="rect">
            <a:avLst/>
          </a:prstGeom>
          <a:noFill/>
          <a:ln w="57150" cmpd="thickThin">
            <a:solidFill>
              <a:schemeClr val="tx1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250825" y="1700213"/>
            <a:ext cx="4572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Умер Самуил Яковлевич Маршак 4 июля 1964 года </a:t>
            </a:r>
          </a:p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Москве и был похоронен на Новодевичьем кладбище. </a:t>
            </a:r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700E0D-7402-4C58-AD7F-B5C10398A1CD}" type="slidenum">
              <a:rPr lang="ru-RU" b="0" smtClean="0"/>
              <a:pPr eaLnBrk="1" hangingPunct="1"/>
              <a:t>17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ntiquebooks.ru/pic/16/1000/104654_l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3357563"/>
            <a:ext cx="1724025" cy="2303462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4" descr="Обложка книги С. Маршак Терем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644900"/>
            <a:ext cx="2693988" cy="231298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6" descr="Обложка книги S. Marshak The Circ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13"/>
            <a:ext cx="1905000" cy="2519362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8" descr="Обложка книги S. Marshak The Month-Brothe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620713"/>
            <a:ext cx="1703387" cy="25209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10" descr="Обложка книги S. Marshak The Tale of a Hero Nobody Know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1847850" cy="2519362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12" descr="Обложка книги S. Marshak The Rainbow Boo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20713"/>
            <a:ext cx="1914525" cy="2520950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14" descr="Обложка книги S. Marshak Verses for childr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3068638"/>
            <a:ext cx="2005012" cy="2592387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Прямоугольник 8"/>
          <p:cNvSpPr>
            <a:spLocks noChangeArrowheads="1"/>
          </p:cNvSpPr>
          <p:nvPr/>
        </p:nvSpPr>
        <p:spPr bwMode="auto">
          <a:xfrm>
            <a:off x="179388" y="6021388"/>
            <a:ext cx="85693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Книги Самуила Яковлевича были переведены </a:t>
            </a:r>
          </a:p>
          <a:p>
            <a:pPr algn="ctr"/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на многие языки. </a:t>
            </a:r>
          </a:p>
        </p:txBody>
      </p:sp>
      <p:sp>
        <p:nvSpPr>
          <p:cNvPr id="16394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60C430-1008-45A2-A9CE-5D820BC9D204}" type="slidenum">
              <a:rPr lang="ru-RU" b="0" smtClean="0"/>
              <a:pPr eaLnBrk="1" hangingPunct="1"/>
              <a:t>18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емориальная доска С.Я. Маршаку в Воронеж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333375"/>
            <a:ext cx="4370387" cy="5189538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4140200" y="5661025"/>
            <a:ext cx="4572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>
                <a:solidFill>
                  <a:srgbClr val="000000"/>
                </a:solidFill>
                <a:latin typeface="Book Antiqua" pitchFamily="18" charset="0"/>
              </a:rPr>
              <a:t>Гранитная мемориальная доска установлена на фасаде дома по адресу:</a:t>
            </a:r>
            <a:br>
              <a:rPr lang="ru-RU">
                <a:solidFill>
                  <a:srgbClr val="000000"/>
                </a:solidFill>
                <a:latin typeface="Book Antiqua" pitchFamily="18" charset="0"/>
              </a:rPr>
            </a:br>
            <a:r>
              <a:rPr lang="ru-RU">
                <a:solidFill>
                  <a:srgbClr val="000000"/>
                </a:solidFill>
                <a:latin typeface="Book Antiqua" pitchFamily="18" charset="0"/>
              </a:rPr>
              <a:t>г. Воронеж, ул. Карла Маркса 72.</a:t>
            </a:r>
            <a:r>
              <a:rPr lang="ru-RU">
                <a:latin typeface="Book Antiqua" pitchFamily="18" charset="0"/>
              </a:rPr>
              <a:t> </a:t>
            </a: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250825" y="1125538"/>
            <a:ext cx="3673475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Именем писателя названы улицы </a:t>
            </a:r>
          </a:p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и установлены мемориальные доски во многих городах.</a:t>
            </a:r>
          </a:p>
        </p:txBody>
      </p:sp>
      <p:sp>
        <p:nvSpPr>
          <p:cNvPr id="1741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82D6A4-2D77-4E81-B23F-6943825E6F9E}" type="slidenum">
              <a:rPr lang="ru-RU" b="0" smtClean="0"/>
              <a:pPr eaLnBrk="1" hangingPunct="1"/>
              <a:t>19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Оглавление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600" dirty="0" smtClean="0"/>
          </a:p>
          <a:p>
            <a:r>
              <a:rPr lang="ru-RU" sz="1600" dirty="0" smtClean="0"/>
              <a:t>Введение</a:t>
            </a:r>
          </a:p>
          <a:p>
            <a:r>
              <a:rPr lang="ru-RU" sz="1600" dirty="0" smtClean="0"/>
              <a:t>Писатели, родившиеся в нашем крае</a:t>
            </a:r>
          </a:p>
          <a:p>
            <a:r>
              <a:rPr lang="ru-RU" sz="1600" dirty="0" smtClean="0"/>
              <a:t>Жизнь и творчество Самуила Яковлевича Маршака</a:t>
            </a:r>
          </a:p>
          <a:p>
            <a:r>
              <a:rPr lang="ru-RU" sz="1600" dirty="0" smtClean="0"/>
              <a:t>Заключение</a:t>
            </a:r>
          </a:p>
          <a:p>
            <a:r>
              <a:rPr lang="ru-RU" sz="1600" dirty="0" smtClean="0"/>
              <a:t>Список литературы</a:t>
            </a:r>
          </a:p>
          <a:p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74C46-702A-42EC-939B-BB31F002DA7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894335"/>
      </p:ext>
    </p:extLst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img-fotki.yandex.ru/get/3904/39067198.178/0_aa33f_753e5b0d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2125" y="404813"/>
            <a:ext cx="4319588" cy="5761037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250825" y="1196975"/>
            <a:ext cx="38163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28 октября 2015 года </a:t>
            </a:r>
          </a:p>
          <a:p>
            <a:pPr algn="ctr">
              <a:lnSpc>
                <a:spcPct val="20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Воронеже был открыт первый в мире памятник Самуилу Маршаку.</a:t>
            </a:r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A1B96F-3322-41E8-91F5-C40124AE0D6C}" type="slidenum">
              <a:rPr lang="ru-RU" b="0" smtClean="0"/>
              <a:pPr eaLnBrk="1" hangingPunct="1"/>
              <a:t>20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arshakfest.com/sites/default/files/styles/pro_photo/public/399066_327855100648794_1616324941_n_1.jpg?itok=zqdn6Dr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337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4" descr="http://marshakfest.com/sites/default/files/styles/pro_photo/public/sedobnye_skazki_10.jpg?itok=0VgWHGV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58152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6" descr="http://marshakfest.com/sites/default/files/styles/pro_photo/public/12_mesyacev_3_1.jpg?itok=8T4-s9m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3337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8" descr="http://marshakfest.com/sites/default/files/styles/pro_photo/public/pinokkio_3.jpg?itok=kKTe2j6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565400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10" descr="http://marshakfest.com/sites/default/files/styles/pro_photo/public/02_foto_zolushka.jpg?itok=c0lA-D4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2636838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2" descr="http://www.colta.ru/storage/post/8361/news_detailed_pictur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133600"/>
            <a:ext cx="35274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4" descr="http://marshakfest.com/sites/default/files/styles/pro_photo/public/bdt_1.jpg?itok=6RUb2vij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581525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DDF012-927F-4FAE-A3D9-B3411B07E6DC}" type="slidenum">
              <a:rPr lang="ru-RU" b="0" smtClean="0"/>
              <a:pPr eaLnBrk="1" hangingPunct="1"/>
              <a:t>21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CC9FA50-069E-453E-89D5-D66606F67A1B}" type="slidenum">
              <a:rPr lang="ru-RU" b="0" smtClean="0"/>
              <a:pPr eaLnBrk="1" hangingPunct="1"/>
              <a:t>22</a:t>
            </a:fld>
            <a:endParaRPr lang="ru-RU" b="0" smtClean="0"/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 rot="-1664412">
            <a:off x="398463" y="3055938"/>
            <a:ext cx="853916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Book Antiqua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 smtClean="0"/>
              <a:t>Медленно история листается,</a:t>
            </a:r>
          </a:p>
          <a:p>
            <a:pPr marL="0" indent="0">
              <a:buNone/>
            </a:pPr>
            <a:r>
              <a:rPr lang="ru-RU" sz="1800" dirty="0" smtClean="0"/>
              <a:t>Летописный тяжелеет слог..</a:t>
            </a:r>
          </a:p>
          <a:p>
            <a:pPr marL="0" indent="0">
              <a:buNone/>
            </a:pPr>
            <a:r>
              <a:rPr lang="ru-RU" sz="1800" dirty="0" smtClean="0"/>
              <a:t>Все стареет, Родина не старится,</a:t>
            </a:r>
          </a:p>
          <a:p>
            <a:pPr marL="0" indent="0">
              <a:buNone/>
            </a:pPr>
            <a:r>
              <a:rPr lang="ru-RU" sz="1800" dirty="0" smtClean="0"/>
              <a:t>Не пускает старость на порог.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И еще не мало будет пройдено, </a:t>
            </a:r>
          </a:p>
          <a:p>
            <a:pPr marL="0" indent="0">
              <a:buNone/>
            </a:pPr>
            <a:r>
              <a:rPr lang="ru-RU" sz="1800" dirty="0" smtClean="0"/>
              <a:t>Коль зовут в грядущее пути, </a:t>
            </a:r>
          </a:p>
          <a:p>
            <a:pPr marL="0" indent="0">
              <a:buNone/>
            </a:pPr>
            <a:r>
              <a:rPr lang="ru-RU" sz="1800" dirty="0" smtClean="0"/>
              <a:t>Но святей и чище чувства Родины</a:t>
            </a:r>
          </a:p>
          <a:p>
            <a:pPr marL="0" indent="0">
              <a:buNone/>
            </a:pPr>
            <a:r>
              <a:rPr lang="ru-RU" sz="1800" dirty="0" smtClean="0"/>
              <a:t>Людям никогда не обрести!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С эти чувством человек рождается,</a:t>
            </a:r>
          </a:p>
          <a:p>
            <a:pPr marL="0" indent="0">
              <a:buNone/>
            </a:pPr>
            <a:r>
              <a:rPr lang="ru-RU" sz="1800" dirty="0" smtClean="0"/>
              <a:t>С ним живет и умирает с ним.</a:t>
            </a:r>
          </a:p>
          <a:p>
            <a:pPr marL="0" indent="0">
              <a:buNone/>
            </a:pPr>
            <a:r>
              <a:rPr lang="ru-RU" sz="1800" dirty="0" smtClean="0"/>
              <a:t>Все пройдет, а Родина останется, </a:t>
            </a:r>
          </a:p>
          <a:p>
            <a:pPr marL="0" indent="0">
              <a:buNone/>
            </a:pPr>
            <a:r>
              <a:rPr lang="ru-RU" sz="1800" dirty="0" smtClean="0"/>
              <a:t>Если мы то чувство сохраним!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74C46-702A-42EC-939B-BB31F002DA75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21817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Список литературы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err="1" smtClean="0"/>
              <a:t>Гвоздкова</a:t>
            </a:r>
            <a:r>
              <a:rPr lang="ru-RU" sz="1600" dirty="0" smtClean="0"/>
              <a:t> В.М. ГОРДОСТЬ ЗЕМЛИ ВОРОНЕЖСКОЙ» (ИССЛЕДОВАНИЕ ТВОРЧЕСКОЙ БИОГРАФИИ НАИБОЛЕЕ ИЗВЕСТНЫХ ПИСАТЕЛЕЙ, ПОЭТОВ И ЖУРНАЛИСТОВ). ТВОРЧЕСТВО… ЕСТЬ ЦЕЛЬНОЕ, ОРГАНИЧЕСКОЕ СВОЙСТВО ЧЕЛОВЕЧЕСКОЙ ПРИРОДЫ… // Старт в науке. – 2018. – № 1. – С. 75-83;</a:t>
            </a:r>
          </a:p>
          <a:p>
            <a:r>
              <a:rPr lang="ru-RU" sz="1600" dirty="0" smtClean="0"/>
              <a:t>URL: http://science-start.ru/ru/article/view?id=997 (дата обращения: 18.01.2020).</a:t>
            </a:r>
          </a:p>
          <a:p>
            <a:r>
              <a:rPr lang="ru-RU" sz="1600" dirty="0" smtClean="0"/>
              <a:t>И51 Имена и книги: Биобиблиографический справочник Воронежского отделения Союза писателей России /Составила Кузнецова Л.И. – Воронеж: Река Времени, 2008. – 72 с. (Воронежские писатели: ХХI век)</a:t>
            </a:r>
          </a:p>
          <a:p>
            <a:r>
              <a:rPr lang="ru-RU" sz="1600" dirty="0"/>
              <a:t>Справочник школьника: 5-11 классы. - М.: АСТ-ПРЕСС, 1999. - 768 с.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9EA8A-1006-437A-9E4E-D362FB7ABB2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07861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400" dirty="0" smtClean="0"/>
              <a:t>Введение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 smtClean="0"/>
              <a:t>Воронежская область - это обширный регион России, так называемое Черноземье. Это родина многих поэтов и писателей, чья жизнь и творчество стали примером верного служения Отчизне, глубокой, искренней любви к Родине.</a:t>
            </a:r>
          </a:p>
          <a:p>
            <a:pPr marL="0" indent="0">
              <a:buNone/>
            </a:pPr>
            <a:r>
              <a:rPr lang="ru-RU" sz="1600" dirty="0" smtClean="0"/>
              <a:t>Актуальность работы обусловлена возросшим интересом к своему родному краю, к его литературному прошлому и настоящему. Данная тема представляет интерес для меня потому, что Воронежский край – моя родина. 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Целью этой работы является изучение биографии и деятельности поэтов и писателей, которые родились на этой земле.</a:t>
            </a:r>
          </a:p>
          <a:p>
            <a:pPr marL="0" indent="0">
              <a:buNone/>
            </a:pPr>
            <a:r>
              <a:rPr lang="ru-RU" sz="1600" dirty="0" smtClean="0"/>
              <a:t>Своей главной задачей я считаю расширение знания  о литературных деятелях Воронежского края; проявление патриотизма, ответственности и культуры отношения к своему городу.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9EA8A-1006-437A-9E4E-D362FB7ABB2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853922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1600" dirty="0" smtClean="0"/>
              <a:t>Писатели , родившиеся в нашем крае.</a:t>
            </a: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. В наш век цифровых технологий </a:t>
            </a:r>
            <a:r>
              <a:rPr lang="ru-RU" sz="1600" dirty="0" smtClean="0"/>
              <a:t>мы  практически забыли, что существует такое занятие, как домашнее чтение, посещение школьной или любой другой библиотеки.  А ведь еще совсем недавно, наша страна была самой читающей, и эти мероприятия считались традициями русского народа.  Проводя все больше времени за компьютером, подростки все больше пренебрегают творческими занятиями, посещением кружков, чтением книг и что самое главное общением с друзьями, тем самым обрекая себя на духовно - нравственную безграмотность.  Книга же, наоборот, на протяжении всей истории являлась основой духовной культуры, средством общения, эмоционального и умственного развития растущего человека, формированием личности.</a:t>
            </a:r>
            <a:endParaRPr lang="ru-RU" sz="16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z="1600" dirty="0" smtClean="0">
                <a:solidFill>
                  <a:srgbClr val="000000"/>
                </a:solidFill>
              </a:rPr>
              <a:t>Хочется </a:t>
            </a:r>
            <a:r>
              <a:rPr lang="ru-RU" sz="1600" dirty="0">
                <a:solidFill>
                  <a:srgbClr val="000000"/>
                </a:solidFill>
              </a:rPr>
              <a:t>с гордостью назвать имена поэтов и писателей Воронежского края: А.В. Кольцов, И.С. Никитин, С.Я. Маршак, И.А. Бунин, А. </a:t>
            </a:r>
            <a:r>
              <a:rPr lang="ru-RU" sz="1600" dirty="0" err="1">
                <a:solidFill>
                  <a:srgbClr val="000000"/>
                </a:solidFill>
              </a:rPr>
              <a:t>Жигулин</a:t>
            </a:r>
            <a:r>
              <a:rPr lang="ru-RU" sz="1600" dirty="0">
                <a:solidFill>
                  <a:srgbClr val="000000"/>
                </a:solidFill>
              </a:rPr>
              <a:t>, Г.Н. </a:t>
            </a:r>
            <a:r>
              <a:rPr lang="ru-RU" sz="1600" dirty="0" err="1">
                <a:solidFill>
                  <a:srgbClr val="000000"/>
                </a:solidFill>
              </a:rPr>
              <a:t>Троепольский</a:t>
            </a:r>
            <a:r>
              <a:rPr lang="ru-RU" sz="1600" dirty="0">
                <a:solidFill>
                  <a:srgbClr val="000000"/>
                </a:solidFill>
              </a:rPr>
              <a:t>, Н. Станкевич, А.Н. Афанасьев, О.Э. </a:t>
            </a:r>
            <a:r>
              <a:rPr lang="ru-RU" sz="1600" dirty="0" smtClean="0">
                <a:solidFill>
                  <a:srgbClr val="000000"/>
                </a:solidFill>
              </a:rPr>
              <a:t>Мандельштам, М.Ю. Лермонтов , Е.М. </a:t>
            </a:r>
            <a:r>
              <a:rPr lang="ru-RU" sz="1600" dirty="0" err="1" smtClean="0">
                <a:solidFill>
                  <a:srgbClr val="000000"/>
                </a:solidFill>
              </a:rPr>
              <a:t>Милицына</a:t>
            </a:r>
            <a:r>
              <a:rPr lang="ru-RU" sz="1600" dirty="0" smtClean="0">
                <a:solidFill>
                  <a:srgbClr val="000000"/>
                </a:solidFill>
              </a:rPr>
              <a:t>, В.М. Песков, А.П. Платонов(Климентов), М.А. Шолохов, </a:t>
            </a:r>
            <a:r>
              <a:rPr lang="ru-RU" sz="1600" dirty="0" err="1" smtClean="0">
                <a:solidFill>
                  <a:srgbClr val="000000"/>
                </a:solidFill>
              </a:rPr>
              <a:t>А.И.Эртель</a:t>
            </a:r>
            <a:r>
              <a:rPr lang="ru-RU" sz="1600" dirty="0" smtClean="0">
                <a:solidFill>
                  <a:srgbClr val="000000"/>
                </a:solidFill>
              </a:rPr>
              <a:t>.  </a:t>
            </a:r>
            <a:r>
              <a:rPr lang="ru-RU" sz="1600" dirty="0">
                <a:solidFill>
                  <a:srgbClr val="000000"/>
                </a:solidFill>
              </a:rPr>
              <a:t>Каждое из этих имен заслуживает и внимания, и изучения. </a:t>
            </a:r>
            <a:r>
              <a:rPr lang="ru-RU" sz="1600" dirty="0" smtClean="0">
                <a:solidFill>
                  <a:srgbClr val="000000"/>
                </a:solidFill>
              </a:rPr>
              <a:t>Но сегодня мне бы хотелось уделить особое внимание любимому поэту всех детей. На стихах этого человека выросло не одно поколение.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9EA8A-1006-437A-9E4E-D362FB7ABB2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01559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Маршак и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571500"/>
            <a:ext cx="6678612" cy="3786188"/>
          </a:xfrm>
          <a:prstGeom prst="rect">
            <a:avLst/>
          </a:prstGeom>
          <a:noFill/>
          <a:ln w="57150" cmpd="thickThin">
            <a:solidFill>
              <a:srgbClr val="663300"/>
            </a:solidFill>
            <a:round/>
            <a:headEnd/>
            <a:tailEnd/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539750" y="4657725"/>
            <a:ext cx="7920038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200">
                <a:solidFill>
                  <a:srgbClr val="663300"/>
                </a:solidFill>
                <a:latin typeface="Book Antiqua" pitchFamily="18" charset="0"/>
              </a:rPr>
              <a:t>Самуил Яковлевич Маршак всю свою жизнь был верным товарищем и добрым другом детей.</a:t>
            </a:r>
          </a:p>
          <a:p>
            <a:pPr algn="ctr"/>
            <a:r>
              <a:rPr lang="ru-RU" sz="2200">
                <a:solidFill>
                  <a:srgbClr val="663300"/>
                </a:solidFill>
                <a:latin typeface="Book Antiqua" pitchFamily="18" charset="0"/>
              </a:rPr>
              <a:t>В своих произведениях он учил ребят радоваться красоте поэтического слова. Показывал, что стихами можно рассказывать занимательные и поучительные истории и сказки.</a:t>
            </a:r>
          </a:p>
        </p:txBody>
      </p:sp>
      <p:sp>
        <p:nvSpPr>
          <p:cNvPr id="3076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36D442-1F25-4C4D-8998-8AA884D3597E}" type="slidenum">
              <a:rPr lang="ru-RU" b="0" smtClean="0"/>
              <a:pPr eaLnBrk="1" hangingPunct="1"/>
              <a:t>5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http://im5.kommersant.ru/Issues.photo/CORP/2014/07/04/KOG_076658_00002_2_t222_135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33375"/>
            <a:ext cx="6027738" cy="4484688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179388" y="4856163"/>
            <a:ext cx="8785225" cy="1717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20000"/>
              </a:lnSpc>
              <a:buClr>
                <a:srgbClr val="663300"/>
              </a:buClr>
            </a:pPr>
            <a:r>
              <a:rPr lang="ru-RU" sz="2200">
                <a:solidFill>
                  <a:srgbClr val="6633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Самуил Яковлевич Маршак по праву считается, мастером художественного перевода, замечательным драматургом </a:t>
            </a:r>
          </a:p>
          <a:p>
            <a:pPr algn="ctr">
              <a:lnSpc>
                <a:spcPct val="120000"/>
              </a:lnSpc>
              <a:buClr>
                <a:srgbClr val="663300"/>
              </a:buClr>
            </a:pPr>
            <a:r>
              <a:rPr lang="ru-RU" sz="2200">
                <a:solidFill>
                  <a:srgbClr val="6633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и одним из создателей детской литературы. </a:t>
            </a:r>
          </a:p>
          <a:p>
            <a:pPr algn="ctr" eaLnBrk="0" hangingPunct="0">
              <a:lnSpc>
                <a:spcPct val="120000"/>
              </a:lnSpc>
            </a:pPr>
            <a:r>
              <a:rPr lang="ru-RU" sz="2200">
                <a:solidFill>
                  <a:srgbClr val="6633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Изучение его жизни и творчества стало целью моей работы.</a:t>
            </a:r>
          </a:p>
        </p:txBody>
      </p:sp>
      <p:sp>
        <p:nvSpPr>
          <p:cNvPr id="410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A42814-D976-44E5-9177-000A73834AEB}" type="slidenum">
              <a:rPr lang="ru-RU" b="0" smtClean="0"/>
              <a:pPr eaLnBrk="1" hangingPunct="1"/>
              <a:t>6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andreygoncharov.users.photofile.ru/photo/andreygoncharov/150076317/xlarge/1523533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428625"/>
            <a:ext cx="4125912" cy="5697538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5000625" y="6143625"/>
            <a:ext cx="2608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>
                <a:latin typeface="Book Antiqua" pitchFamily="18" charset="0"/>
              </a:rPr>
              <a:t>Семья С.Я. Маршака</a:t>
            </a: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42875" y="1571625"/>
            <a:ext cx="39290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Самуил Яковлевич Маршак 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родился 3 ноября 1887 г.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городе Воронеже 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в семье талантливого изобретателя.</a:t>
            </a:r>
          </a:p>
        </p:txBody>
      </p:sp>
      <p:sp>
        <p:nvSpPr>
          <p:cNvPr id="512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7E13B1-FBAD-4265-8764-DD17CF7FC03A}" type="slidenum">
              <a:rPr lang="ru-RU" b="0" smtClean="0"/>
              <a:pPr eaLnBrk="1" hangingPunct="1"/>
              <a:t>7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s-marshak.ru/photo/detstvo/detstvo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714500"/>
            <a:ext cx="6311900" cy="4216400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1428750" y="5934075"/>
            <a:ext cx="6715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Book Antiqua" pitchFamily="18" charset="0"/>
              </a:rPr>
              <a:t>Город Острогожск.</a:t>
            </a:r>
            <a:br>
              <a:rPr lang="ru-RU">
                <a:latin typeface="Book Antiqua" pitchFamily="18" charset="0"/>
              </a:rPr>
            </a:br>
            <a:r>
              <a:rPr lang="ru-RU">
                <a:latin typeface="Book Antiqua" pitchFamily="18" charset="0"/>
              </a:rPr>
              <a:t>Улица на Майдане, на которой жила семья С.Я. Маршака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428625" y="428625"/>
            <a:ext cx="8429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Раннее детство и школьные годы провел </a:t>
            </a:r>
          </a:p>
          <a:p>
            <a:pPr algn="ctr"/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Самуил Маршак в городке Острогожске под Воронежем. </a:t>
            </a:r>
          </a:p>
        </p:txBody>
      </p:sp>
      <p:sp>
        <p:nvSpPr>
          <p:cNvPr id="614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E8D8BC-40AE-4168-AA3D-899BE9F57EA8}" type="slidenum">
              <a:rPr lang="ru-RU" b="0" smtClean="0"/>
              <a:pPr eaLnBrk="1" hangingPunct="1"/>
              <a:t>8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s-marshak.ru/photo/detstvo/detstvo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786063"/>
            <a:ext cx="4762500" cy="3181350"/>
          </a:xfrm>
          <a:prstGeom prst="rect">
            <a:avLst/>
          </a:prstGeom>
          <a:noFill/>
          <a:ln w="57150" cmpd="thickThin">
            <a:solidFill>
              <a:srgbClr val="663300"/>
            </a:solidFill>
          </a:ln>
          <a:effectLst>
            <a:outerShdw dist="107950" dir="135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14313" y="607218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Book Antiqua" pitchFamily="18" charset="0"/>
              </a:rPr>
              <a:t>Город Острогожск.</a:t>
            </a:r>
            <a:br>
              <a:rPr lang="ru-RU">
                <a:latin typeface="Book Antiqua" pitchFamily="18" charset="0"/>
              </a:rPr>
            </a:br>
            <a:r>
              <a:rPr lang="ru-RU">
                <a:latin typeface="Book Antiqua" pitchFamily="18" charset="0"/>
              </a:rPr>
              <a:t>Здание мужской гимназии. 1897 г.</a:t>
            </a: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714375" y="1071563"/>
            <a:ext cx="45720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Первые стихи Маршак начал писать в 4 года. </a:t>
            </a:r>
          </a:p>
        </p:txBody>
      </p:sp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5072063" y="3929063"/>
            <a:ext cx="3929062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Любовь к классической поэзии привил ему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663300"/>
                </a:solidFill>
                <a:latin typeface="Book Antiqua" pitchFamily="18" charset="0"/>
              </a:rPr>
              <a:t> в гимназии учитель словесности.</a:t>
            </a:r>
          </a:p>
        </p:txBody>
      </p:sp>
      <p:pic>
        <p:nvPicPr>
          <p:cNvPr id="7" name="Picture 12" descr="detstvo01"/>
          <p:cNvPicPr>
            <a:picLocks noChangeAspect="1" noChangeArrowheads="1"/>
          </p:cNvPicPr>
          <p:nvPr/>
        </p:nvPicPr>
        <p:blipFill>
          <a:blip r:embed="rId3"/>
          <a:srcRect b="11102"/>
          <a:stretch>
            <a:fillRect/>
          </a:stretch>
        </p:blipFill>
        <p:spPr>
          <a:xfrm>
            <a:off x="5715000" y="357188"/>
            <a:ext cx="2619375" cy="3165475"/>
          </a:xfrm>
          <a:prstGeom prst="rect">
            <a:avLst/>
          </a:prstGeom>
          <a:ln w="57150" cmpd="thickThin">
            <a:solidFill>
              <a:srgbClr val="663300"/>
            </a:solidFill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175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E7A352-EC92-46D3-9244-24118A8D87FE}" type="slidenum">
              <a:rPr lang="ru-RU" b="0" smtClean="0"/>
              <a:pPr eaLnBrk="1" hangingPunct="1"/>
              <a:t>9</a:t>
            </a:fld>
            <a:endParaRPr lang="ru-RU" b="0" smtClean="0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1867</TotalTime>
  <Words>727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Book Antiqua</vt:lpstr>
      <vt:lpstr>Calibri</vt:lpstr>
      <vt:lpstr>Times New Roman</vt:lpstr>
      <vt:lpstr>Оформление по умолчанию</vt:lpstr>
      <vt:lpstr>Выполнила: Шкарупина Людмила Срегеевна </vt:lpstr>
      <vt:lpstr>Оглавление</vt:lpstr>
      <vt:lpstr>Введение</vt:lpstr>
      <vt:lpstr>Писатели , родившиеся в нашем крае.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компьютер</cp:lastModifiedBy>
  <cp:revision>293</cp:revision>
  <dcterms:created xsi:type="dcterms:W3CDTF">2009-03-31T18:41:29Z</dcterms:created>
  <dcterms:modified xsi:type="dcterms:W3CDTF">2020-12-03T15:07:12Z</dcterms:modified>
</cp:coreProperties>
</file>