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62" r:id="rId5"/>
    <p:sldId id="263" r:id="rId6"/>
    <p:sldId id="266" r:id="rId7"/>
    <p:sldId id="261" r:id="rId8"/>
    <p:sldId id="267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>
        <p:scale>
          <a:sx n="73" d="100"/>
          <a:sy n="73" d="100"/>
        </p:scale>
        <p:origin x="-2034" y="-10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76654-18CA-474F-9844-8B9EF0D70A5F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3F9B-0278-4ABA-97DF-807A17C68C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5390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76654-18CA-474F-9844-8B9EF0D70A5F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3F9B-0278-4ABA-97DF-807A17C68C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2519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76654-18CA-474F-9844-8B9EF0D70A5F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3F9B-0278-4ABA-97DF-807A17C68C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901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76654-18CA-474F-9844-8B9EF0D70A5F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3F9B-0278-4ABA-97DF-807A17C68C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226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76654-18CA-474F-9844-8B9EF0D70A5F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3F9B-0278-4ABA-97DF-807A17C68C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29374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76654-18CA-474F-9844-8B9EF0D70A5F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3F9B-0278-4ABA-97DF-807A17C68C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1904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76654-18CA-474F-9844-8B9EF0D70A5F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3F9B-0278-4ABA-97DF-807A17C68C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923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76654-18CA-474F-9844-8B9EF0D70A5F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3F9B-0278-4ABA-97DF-807A17C68C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8491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76654-18CA-474F-9844-8B9EF0D70A5F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3F9B-0278-4ABA-97DF-807A17C68C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1440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76654-18CA-474F-9844-8B9EF0D70A5F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3F9B-0278-4ABA-97DF-807A17C68C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736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76654-18CA-474F-9844-8B9EF0D70A5F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3F9B-0278-4ABA-97DF-807A17C68C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9730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776654-18CA-474F-9844-8B9EF0D70A5F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D3F9B-0278-4ABA-97DF-807A17C68C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9995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litres.ru/nikolay-kudelkin/" TargetMode="External"/><Relationship Id="rId3" Type="http://schemas.openxmlformats.org/officeDocument/2006/relationships/hyperlink" Target="https://students-library.com/library/read/104546-ponatie-priznaki-ekologo-pravovoj-otvetstvennosti" TargetMode="External"/><Relationship Id="rId7" Type="http://schemas.openxmlformats.org/officeDocument/2006/relationships/hyperlink" Target="https://www.litres.ru/nikolay-valerevich-kichigin/" TargetMode="External"/><Relationship Id="rId2" Type="http://schemas.openxmlformats.org/officeDocument/2006/relationships/hyperlink" Target="https://moodle.kstu.ru/mod/book/view.php?id=16381&amp;chapterid=2523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litres.ru/vadim-vladimirovich-zozulya/" TargetMode="External"/><Relationship Id="rId5" Type="http://schemas.openxmlformats.org/officeDocument/2006/relationships/hyperlink" Target="https://www.litres.ru/l-v-soldatova/" TargetMode="External"/><Relationship Id="rId4" Type="http://schemas.openxmlformats.org/officeDocument/2006/relationships/hyperlink" Target="https://studme.org/186807/pravo/ekologo_pravovaya_otvetstvennost" TargetMode="External"/><Relationship Id="rId9" Type="http://schemas.openxmlformats.org/officeDocument/2006/relationships/hyperlink" Target="https://www.litres.ru/serii-knig/srednee-professionalnoe-obrazovanie-knoru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050869"/>
            <a:ext cx="9144000" cy="2116182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Понятие</a:t>
            </a:r>
            <a:r>
              <a:rPr lang="ru-RU" sz="4800" dirty="0"/>
              <a:t>, характерные черты, применение эколого-правовой ответственности 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4062548" y="5734594"/>
            <a:ext cx="3735977" cy="509451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 год</a:t>
            </a:r>
          </a:p>
          <a:p>
            <a:endParaRPr lang="ru-RU" dirty="0"/>
          </a:p>
        </p:txBody>
      </p:sp>
      <p:pic>
        <p:nvPicPr>
          <p:cNvPr id="4" name="Picture 2" descr="https://lawcol.mskobr.ru/images/cms/thumbs/1f1204c38f5d7f50f0ab6bcf597ef97666ee60e8/1417218162jpg_250_1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83560"/>
            <a:ext cx="2381250" cy="1285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Beach 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48172" y="3439056"/>
            <a:ext cx="3464708" cy="363748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956560" y="339634"/>
            <a:ext cx="6096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Государственное бюджетное профессиональное образовательное учреждение города Москвы</a:t>
            </a:r>
          </a:p>
          <a:p>
            <a:pPr algn="ctr"/>
            <a:r>
              <a:rPr lang="ru-RU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"Юридический колледж"</a:t>
            </a:r>
            <a:endParaRPr lang="ru-RU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0800000" flipV="1">
            <a:off x="672928" y="5503022"/>
            <a:ext cx="371619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Преподаватель ГБПОУ Юридический колледж: </a:t>
            </a:r>
            <a:endParaRPr lang="ru-RU" dirty="0" smtClean="0"/>
          </a:p>
          <a:p>
            <a:r>
              <a:rPr lang="ru-RU" dirty="0" smtClean="0"/>
              <a:t>Суркова </a:t>
            </a:r>
            <a:r>
              <a:rPr lang="ru-RU" dirty="0" smtClean="0"/>
              <a:t>С.Н.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53582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Шаблоны презентаций &quot;Морские&quot; - Универсальные - Шаблоны презентаций -  Pedsovet.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0342" y="79945"/>
            <a:ext cx="9614263" cy="6778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33303" y="1606732"/>
            <a:ext cx="8477794" cy="23698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240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колого-правовую ответственность можно определить как специфическую обязанность правонарушителя претерпевать соответствующие лишения личного или материального характера за совершенное правонарушение в области природопользования и охраны окружающей среды в соответствии с санкцией нарушенной нормы права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7813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90354" y="310355"/>
            <a:ext cx="7741920" cy="23083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b="0" i="0" dirty="0" smtClean="0">
                <a:effectLst/>
                <a:latin typeface="Roboto"/>
              </a:rPr>
              <a:t>Объектом экологического правонарушения выступают общественные отношения в сфере рационального использования природных ресурсов и охраны окружающей среды.</a:t>
            </a:r>
          </a:p>
          <a:p>
            <a:r>
              <a:rPr lang="ru-RU" b="0" i="0" dirty="0" smtClean="0">
                <a:effectLst/>
                <a:latin typeface="Roboto"/>
              </a:rPr>
              <a:t>Главной отличительной особенностью правовых норм является наличие в них санкций.</a:t>
            </a:r>
          </a:p>
          <a:p>
            <a:r>
              <a:rPr lang="ru-RU" b="0" i="0" dirty="0" smtClean="0">
                <a:effectLst/>
                <a:latin typeface="Roboto"/>
              </a:rPr>
              <a:t>Вместе с тем </a:t>
            </a:r>
            <a:r>
              <a:rPr lang="ru-RU" b="0" i="1" dirty="0" smtClean="0">
                <a:effectLst/>
                <a:latin typeface="Roboto"/>
              </a:rPr>
              <a:t>эколого-правовая ответственность является разновидностью юридической ответственности и обладает всеми чертами, присущими последней.</a:t>
            </a:r>
            <a:endParaRPr lang="ru-RU" b="0" i="0" dirty="0">
              <a:effectLst/>
              <a:latin typeface="Roboto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59725" y="4454435"/>
            <a:ext cx="8577943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212529"/>
                </a:solidFill>
                <a:effectLst/>
                <a:latin typeface="-apple-system"/>
              </a:rPr>
              <a:t>Для </a:t>
            </a:r>
            <a:r>
              <a:rPr lang="ru-RU" b="0" i="1" dirty="0" smtClean="0">
                <a:solidFill>
                  <a:srgbClr val="212529"/>
                </a:solidFill>
                <a:effectLst/>
                <a:latin typeface="-apple-system"/>
              </a:rPr>
              <a:t>объективной стороны</a:t>
            </a:r>
            <a:r>
              <a:rPr lang="ru-RU" b="0" i="0" dirty="0" smtClean="0">
                <a:solidFill>
                  <a:srgbClr val="212529"/>
                </a:solidFill>
                <a:effectLst/>
                <a:latin typeface="-apple-system"/>
              </a:rPr>
              <a:t> экологического правонарушения характерно наличие трех элементов: противоправности деяния, причинения вреда или наступления реальной угрозы его причинения и существования причинной связи между противоправным поведением и наступившим вредом.</a:t>
            </a:r>
            <a:endParaRPr lang="ru-RU" dirty="0"/>
          </a:p>
        </p:txBody>
      </p:sp>
      <p:pic>
        <p:nvPicPr>
          <p:cNvPr id="4098" name="Picture 2" descr="Lego Friends животные - морской котик - Lego Friends Питомцы - YouLoveIt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464517"/>
            <a:ext cx="3281280" cy="3281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448463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52503" y="1645307"/>
            <a:ext cx="6096000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r>
              <a:rPr lang="ru-RU" b="0" i="1" dirty="0" smtClean="0">
                <a:solidFill>
                  <a:srgbClr val="212529"/>
                </a:solidFill>
                <a:effectLst/>
                <a:latin typeface="-apple-system"/>
              </a:rPr>
              <a:t>Субъективная сторона</a:t>
            </a:r>
            <a:r>
              <a:rPr lang="ru-RU" b="0" i="0" dirty="0" smtClean="0">
                <a:solidFill>
                  <a:srgbClr val="212529"/>
                </a:solidFill>
                <a:effectLst/>
                <a:latin typeface="-apple-system"/>
              </a:rPr>
              <a:t> выражается в наличии вины, которая также существовать в формах: умысла (прямого и косвенного — ст. 25 УК РФ) и неосторожности (по легкомыслию и небрежности — ст. 26 УК РФ). 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92383" y="4297680"/>
            <a:ext cx="8695509" cy="23083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212529"/>
                </a:solidFill>
                <a:latin typeface="-apple-system"/>
              </a:rPr>
              <a:t>ПРИМЕР:</a:t>
            </a:r>
          </a:p>
          <a:p>
            <a:r>
              <a:rPr lang="ru-RU" b="0" i="0" dirty="0" smtClean="0">
                <a:solidFill>
                  <a:srgbClr val="212529"/>
                </a:solidFill>
                <a:effectLst/>
                <a:latin typeface="-apple-system"/>
              </a:rPr>
              <a:t>Так, незаконная охота (ст. 258 УК РФ) и незаконная добыча морского зверя и иных водных животных (ст. 256 УК РФ) могут быть совершены только с прямым умыслом; </a:t>
            </a:r>
          </a:p>
          <a:p>
            <a:r>
              <a:rPr lang="ru-RU" b="0" i="0" dirty="0" smtClean="0">
                <a:solidFill>
                  <a:srgbClr val="212529"/>
                </a:solidFill>
                <a:effectLst/>
                <a:latin typeface="-apple-system"/>
              </a:rPr>
              <a:t>уничтожение или существен­ное повреждение лесных массивов в результате неосторожного об­ращения с огнем или иными источниками повышенной опасности (ст. 260 УК РФ) — только по неосторожности; загрязнение вод и воздуха (ст. 250, 251 УК РФ) — и умышленно, и по неосторожности.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45770" y="509452"/>
            <a:ext cx="8734697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b="0" i="1" dirty="0" smtClean="0">
                <a:solidFill>
                  <a:srgbClr val="212529"/>
                </a:solidFill>
                <a:effectLst/>
                <a:latin typeface="-apple-system"/>
              </a:rPr>
              <a:t>Субъектом экологического правонарушения</a:t>
            </a:r>
            <a:r>
              <a:rPr lang="ru-RU" b="0" i="0" dirty="0" smtClean="0">
                <a:solidFill>
                  <a:srgbClr val="212529"/>
                </a:solidFill>
                <a:effectLst/>
                <a:latin typeface="-apple-system"/>
              </a:rPr>
              <a:t> может быть гражданин (вменяемое физическое лицо, достигшее определенного возраста) или юридическое лицо.</a:t>
            </a:r>
            <a:endParaRPr lang="ru-RU" dirty="0"/>
          </a:p>
        </p:txBody>
      </p:sp>
      <p:pic>
        <p:nvPicPr>
          <p:cNvPr id="5" name="Рисунок 4" descr="Seahorse 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823268" y="1338943"/>
            <a:ext cx="1627546" cy="2958737"/>
          </a:xfrm>
          <a:prstGeom prst="rect">
            <a:avLst/>
          </a:prstGeom>
        </p:spPr>
      </p:pic>
      <p:pic>
        <p:nvPicPr>
          <p:cNvPr id="6" name="Рисунок 5" descr="Marque Employeur: Innover dans le recrutement, c'est ..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4321" y="2392338"/>
            <a:ext cx="2590800" cy="1905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64905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Шаблоны презентаций &quot;Морские&quot; - Универсальные - Шаблоны презентаций -  Pedsovet.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0708" y="-181162"/>
            <a:ext cx="10111831" cy="7128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94411" y="1619795"/>
            <a:ext cx="7715794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000" b="0" i="0" dirty="0" smtClean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Экологическим законодательством установлено, что за экологические правонарушения должностные лица и граждане несут дисциплинарную, административную, гражданско-правовую либо уголовную ответственность, а предприятия, учреждения, организации — административную и гражданско-правовую ответственность в соответствии с Законом об охране окружающей среды, иными законодательными актами РФ, субъектов РФ.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7268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04462" y="764499"/>
            <a:ext cx="9222377" cy="560153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Виды эколого-правовой ответственности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Уголовная </a:t>
            </a:r>
            <a:r>
              <a:rPr lang="ru-RU" sz="16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(применяется к физическим лицам) предусмотрена за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совершение экологического преступления действующим законодательством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РФ (гл. 26 УК РФ)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Административная</a:t>
            </a:r>
            <a:r>
              <a:rPr lang="ru-RU" sz="16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(применяется к юридическим и физическим лицам)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предусмотрена за совершение экологического проступка при отсутствии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состава преступления: штраф, изъятие продукции (гл. 8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КоАП, ст. 74 ЗК РФ, ст. 75 ФЗООС)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Гражданско-правовая</a:t>
            </a:r>
            <a:r>
              <a:rPr lang="ru-RU" sz="16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(применяется к юридическим и физическим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лицам) предусмотрена за причинение вреда: 1) природной среде; 2)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здоровью человека; 3) имуществу (собственности) граждан; 4)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хозяйствующим субъектам – в полном объеме наряду (независимо) от других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видов (ст. 1064, 1068 ГК РФ; ст. 76 ЗК РФ, ст. 77–79 ФЗООС)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Дисциплинарная</a:t>
            </a:r>
            <a:r>
              <a:rPr lang="ru-RU" sz="16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(применяется к физическим лицам) предусмотрена за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совершение экологического проступка в связи с невыполнением своих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("экологических") служебных обязанностей, одновременно причинившего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вред окружающей природной среде независимо от наступивших последствий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учетом их должностного положения (трудовых функций) – ст. 75 ЗК РФ, ст.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192 ТК РФ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Материальная</a:t>
            </a:r>
            <a:r>
              <a:rPr lang="ru-RU" sz="16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применяется к должностным лицам и работникам,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причинившим вред природной среде по своей вине на основе трудового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законодательства (гл. 39, 62 ТК РФ)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Starfish 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35138" y="875211"/>
            <a:ext cx="2863699" cy="2584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702937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8172" y="1306286"/>
            <a:ext cx="8921930" cy="44012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0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Специфические признаки эколого-правовой ответственности выражаются в следующем:</a:t>
            </a:r>
            <a:endParaRPr lang="ru-RU" sz="2000" b="0" i="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правонарушения, за которые применяется эколого-правовая ответственность, всегда складываются в сфере окружающей среды;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объектом посягательства является исключительно элемент окружающей среды;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эколого-правовая ответственность наступает за нарушения правил </a:t>
            </a:r>
            <a:r>
              <a:rPr lang="ru-RU" sz="20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экологопользования</a:t>
            </a:r>
            <a:r>
              <a:rPr lang="ru-RU" sz="20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можно подразделить на общие для всех видов природных объектов (целевое, рациональное, безопасное и т.п. использование) и специальные, обусловленные различными видами природных объектов;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</a:t>
            </a:r>
            <a:r>
              <a:rPr lang="ru-RU" sz="20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экологопользования</a:t>
            </a:r>
            <a:r>
              <a:rPr lang="ru-RU" sz="20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за которые наступает эколого-правовая ответственность, переплетаются с имущественными, экономическими, социальными и иными правилами, создавая специфический конгломерат отношений; воздействующих на содержание эколого-правовой ответственности.</a:t>
            </a:r>
            <a:endParaRPr lang="ru-RU" sz="20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710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Шаблоны презентаций &quot;Морские&quot; - Универсальные - Шаблоны презентаций -  Pedsovet.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66651" y="-217838"/>
            <a:ext cx="10111831" cy="7128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39143" y="2638696"/>
            <a:ext cx="7006855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54467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0982" y="2351315"/>
            <a:ext cx="7506789" cy="258532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>
                <a:hlinkClick r:id="rId2"/>
              </a:rPr>
              <a:t>https://moodle.kstu.ru/mod/book/view.php?id=16381&amp;chapterid=2523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en-US" dirty="0" smtClean="0">
                <a:hlinkClick r:id="rId3"/>
              </a:rPr>
              <a:t>https://students-library.com/library/read/104546-ponatie-priznaki-ekologo-pravovoj-otvetstvennosti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en-US" dirty="0" smtClean="0">
                <a:hlinkClick r:id="rId4"/>
              </a:rPr>
              <a:t>https://studme.org/186807/pravo/ekologo_pravovaya_otvetstvennost</a:t>
            </a:r>
            <a:endParaRPr lang="ru-RU" dirty="0" smtClean="0"/>
          </a:p>
          <a:p>
            <a:pPr fontAlgn="base"/>
            <a:r>
              <a:rPr lang="ru-RU" dirty="0" smtClean="0"/>
              <a:t>Учебник</a:t>
            </a:r>
          </a:p>
          <a:p>
            <a:pPr fontAlgn="base"/>
            <a:r>
              <a:rPr lang="ru-RU" dirty="0" err="1" smtClean="0"/>
              <a:t>Авторы:</a:t>
            </a:r>
            <a:r>
              <a:rPr lang="ru-RU" u="sng" dirty="0" err="1" smtClean="0">
                <a:hlinkClick r:id="rId5"/>
              </a:rPr>
              <a:t>Л</a:t>
            </a:r>
            <a:r>
              <a:rPr lang="ru-RU" u="sng" dirty="0" smtClean="0">
                <a:hlinkClick r:id="rId5"/>
              </a:rPr>
              <a:t>. В. Солдатова</a:t>
            </a:r>
            <a:r>
              <a:rPr lang="ru-RU" dirty="0" smtClean="0"/>
              <a:t>, </a:t>
            </a:r>
            <a:r>
              <a:rPr lang="ru-RU" u="sng" dirty="0" smtClean="0">
                <a:hlinkClick r:id="rId6"/>
              </a:rPr>
              <a:t>В. В. Зозуля</a:t>
            </a:r>
            <a:r>
              <a:rPr lang="ru-RU" dirty="0" smtClean="0"/>
              <a:t>, </a:t>
            </a:r>
            <a:r>
              <a:rPr lang="ru-RU" u="sng" dirty="0" smtClean="0">
                <a:hlinkClick r:id="rId7"/>
              </a:rPr>
              <a:t>Н. В. Кичигин</a:t>
            </a:r>
            <a:r>
              <a:rPr lang="ru-RU" dirty="0" smtClean="0"/>
              <a:t>, </a:t>
            </a:r>
            <a:r>
              <a:rPr lang="ru-RU" u="sng" dirty="0" smtClean="0">
                <a:hlinkClick r:id="rId8"/>
              </a:rPr>
              <a:t>Н. С. </a:t>
            </a:r>
            <a:r>
              <a:rPr lang="ru-RU" u="sng" dirty="0" err="1" smtClean="0">
                <a:hlinkClick r:id="rId8"/>
              </a:rPr>
              <a:t>Куделькин</a:t>
            </a:r>
            <a:endParaRPr lang="ru-RU" dirty="0" smtClean="0"/>
          </a:p>
          <a:p>
            <a:pPr fontAlgn="base"/>
            <a:r>
              <a:rPr lang="ru-RU" dirty="0" smtClean="0"/>
              <a:t>Из серии: </a:t>
            </a:r>
            <a:r>
              <a:rPr lang="ru-RU" u="sng" dirty="0" smtClean="0">
                <a:hlinkClick r:id="rId9"/>
              </a:rPr>
              <a:t>Среднее профессиональное образование (</a:t>
            </a:r>
            <a:r>
              <a:rPr lang="ru-RU" u="sng" dirty="0" err="1" smtClean="0">
                <a:hlinkClick r:id="rId9"/>
              </a:rPr>
              <a:t>КноРус</a:t>
            </a:r>
            <a:r>
              <a:rPr lang="ru-RU" u="sng" dirty="0" smtClean="0">
                <a:hlinkClick r:id="rId9"/>
              </a:rPr>
              <a:t>)</a:t>
            </a: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836949" y="712840"/>
            <a:ext cx="505388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ИСТОЧНИКИ:</a:t>
            </a:r>
          </a:p>
        </p:txBody>
      </p:sp>
    </p:spTree>
    <p:extLst>
      <p:ext uri="{BB962C8B-B14F-4D97-AF65-F5344CB8AC3E}">
        <p14:creationId xmlns:p14="http://schemas.microsoft.com/office/powerpoint/2010/main" xmlns="" val="858887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370</Words>
  <Application>Microsoft Office PowerPoint</Application>
  <PresentationFormat>Произвольный</PresentationFormat>
  <Paragraphs>36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Понятие, характерные черты, применение эколого-правовой ответственности 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. Алинаа</dc:creator>
  <cp:lastModifiedBy>Home</cp:lastModifiedBy>
  <cp:revision>8</cp:revision>
  <dcterms:created xsi:type="dcterms:W3CDTF">2020-11-27T14:39:25Z</dcterms:created>
  <dcterms:modified xsi:type="dcterms:W3CDTF">2020-12-03T14:12:35Z</dcterms:modified>
</cp:coreProperties>
</file>