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71" r:id="rId3"/>
    <p:sldId id="272" r:id="rId4"/>
    <p:sldId id="274" r:id="rId5"/>
    <p:sldId id="275" r:id="rId6"/>
    <p:sldId id="276" r:id="rId7"/>
    <p:sldId id="278" r:id="rId8"/>
    <p:sldId id="285" r:id="rId9"/>
    <p:sldId id="256" r:id="rId10"/>
    <p:sldId id="283" r:id="rId11"/>
    <p:sldId id="260" r:id="rId12"/>
    <p:sldId id="261" r:id="rId13"/>
    <p:sldId id="258" r:id="rId14"/>
    <p:sldId id="284" r:id="rId15"/>
    <p:sldId id="286" r:id="rId16"/>
    <p:sldId id="313" r:id="rId17"/>
    <p:sldId id="302" r:id="rId18"/>
    <p:sldId id="259" r:id="rId19"/>
    <p:sldId id="312" r:id="rId20"/>
    <p:sldId id="308" r:id="rId21"/>
    <p:sldId id="287" r:id="rId22"/>
    <p:sldId id="293" r:id="rId23"/>
    <p:sldId id="298" r:id="rId24"/>
    <p:sldId id="301" r:id="rId25"/>
    <p:sldId id="294" r:id="rId26"/>
    <p:sldId id="300" r:id="rId27"/>
    <p:sldId id="296" r:id="rId28"/>
    <p:sldId id="299" r:id="rId29"/>
    <p:sldId id="295" r:id="rId30"/>
    <p:sldId id="304" r:id="rId31"/>
    <p:sldId id="305" r:id="rId32"/>
    <p:sldId id="306" r:id="rId33"/>
    <p:sldId id="262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828"/>
    <a:srgbClr val="2057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B2252-B7DC-4782-84C0-45EFBFC289C2}" type="datetimeFigureOut">
              <a:rPr lang="ru-RU"/>
              <a:pPr>
                <a:defRPr/>
              </a:pPr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A3821-E785-4BCF-BA5C-6A21A8BF83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D7B11-61B5-4F14-B18A-07342B510959}" type="datetimeFigureOut">
              <a:rPr lang="ru-RU"/>
              <a:pPr>
                <a:defRPr/>
              </a:pPr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F1D47-9DF7-44C1-B41B-040A4497D4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1F34D-FC57-4AFC-B3F6-A1C7094DC84F}" type="datetimeFigureOut">
              <a:rPr lang="ru-RU"/>
              <a:pPr>
                <a:defRPr/>
              </a:pPr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548E0-89D2-41D2-8F49-C2F8B94F50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D92D8-B8B2-44EB-91D9-237C2A0EB4C3}" type="datetimeFigureOut">
              <a:rPr lang="ru-RU"/>
              <a:pPr>
                <a:defRPr/>
              </a:pPr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31AFC-FA3F-442C-8A8F-9CB18D9FEC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9CB4B-300E-4531-A40C-0AB057F1FCEB}" type="datetimeFigureOut">
              <a:rPr lang="ru-RU"/>
              <a:pPr>
                <a:defRPr/>
              </a:pPr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2C142-5BF7-49DE-ADE4-92846BAF0A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F087C-A074-43D6-B2A7-4C88BA2D7DD9}" type="datetimeFigureOut">
              <a:rPr lang="ru-RU"/>
              <a:pPr>
                <a:defRPr/>
              </a:pPr>
              <a:t>03.12.2020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F89E5-3A9C-40FA-A6BA-1D5C9341AB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B4753-AE66-475F-811C-FAF3CAEEE5AE}" type="datetimeFigureOut">
              <a:rPr lang="ru-RU"/>
              <a:pPr>
                <a:defRPr/>
              </a:pPr>
              <a:t>03.12.2020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D6364B-6D3E-415A-8A58-A9CC4CF30F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3E646-AD3E-407A-A117-439785C3CD05}" type="datetimeFigureOut">
              <a:rPr lang="ru-RU"/>
              <a:pPr>
                <a:defRPr/>
              </a:pPr>
              <a:t>03.12.2020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0A754-28AD-4DDB-A5B5-C14310A0CE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AC7B2-C2FC-4155-98C5-944A1E9C017C}" type="datetimeFigureOut">
              <a:rPr lang="ru-RU"/>
              <a:pPr>
                <a:defRPr/>
              </a:pPr>
              <a:t>03.12.2020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20EC3-8534-4F3E-9F73-422B622D11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7898E-B1A0-42F9-A77B-90C98CA0986F}" type="datetimeFigureOut">
              <a:rPr lang="ru-RU"/>
              <a:pPr>
                <a:defRPr/>
              </a:pPr>
              <a:t>03.12.2020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E5296-F615-4FAE-A35F-0A91214DB3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D64C8-33EB-4E82-AA40-F5A6D09FE556}" type="datetimeFigureOut">
              <a:rPr lang="ru-RU"/>
              <a:pPr>
                <a:defRPr/>
              </a:pPr>
              <a:t>03.12.2020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B0A4A-881D-4312-8E4B-5EC6227460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A8ED5B3-A9AF-4ECD-8177-E218F202BD0A}" type="datetimeFigureOut">
              <a:rPr lang="ru-RU"/>
              <a:pPr>
                <a:defRPr/>
              </a:pPr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F1B24C2-BAB6-4E3B-9B0E-018093DA6F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heel spokes="2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323850" y="188913"/>
            <a:ext cx="8229600" cy="1143000"/>
          </a:xfrm>
        </p:spPr>
        <p:txBody>
          <a:bodyPr/>
          <a:lstStyle/>
          <a:p>
            <a:r>
              <a:rPr lang="ru-RU" b="1" smtClean="0">
                <a:solidFill>
                  <a:srgbClr val="002060"/>
                </a:solidFill>
              </a:rPr>
              <a:t>ЗАДАНИЕ:</a:t>
            </a:r>
          </a:p>
        </p:txBody>
      </p:sp>
      <p:sp>
        <p:nvSpPr>
          <p:cNvPr id="2051" name="Прямоугольник 3"/>
          <p:cNvSpPr>
            <a:spLocks noChangeArrowheads="1"/>
          </p:cNvSpPr>
          <p:nvPr/>
        </p:nvSpPr>
        <p:spPr bwMode="auto">
          <a:xfrm>
            <a:off x="539750" y="1125538"/>
            <a:ext cx="7920038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4800" b="1" i="1">
                <a:latin typeface="Calibri" pitchFamily="34" charset="0"/>
                <a:ea typeface="Calibri" pitchFamily="34" charset="0"/>
                <a:cs typeface="Times New Roman" pitchFamily="18" charset="0"/>
              </a:rPr>
              <a:t>Посмотрите слайды;</a:t>
            </a:r>
            <a:endParaRPr lang="ru-RU" sz="4800" b="1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4800" b="1" i="1">
                <a:latin typeface="Calibri" pitchFamily="34" charset="0"/>
                <a:ea typeface="Calibri" pitchFamily="34" charset="0"/>
                <a:cs typeface="Times New Roman" pitchFamily="18" charset="0"/>
              </a:rPr>
              <a:t>найдите сложноподчиненные предложения.</a:t>
            </a:r>
          </a:p>
        </p:txBody>
      </p:sp>
      <p:pic>
        <p:nvPicPr>
          <p:cNvPr id="2052" name="Picture 5" descr="http://content.foto.mail.ru/mail/olgaolevka/2684/i-26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2238" y="4005263"/>
            <a:ext cx="3494087" cy="266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786050" y="357166"/>
            <a:ext cx="4071966" cy="1357322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Типы</a:t>
            </a:r>
            <a:r>
              <a:rPr lang="ru-RU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сложных</a:t>
            </a:r>
            <a:r>
              <a:rPr lang="ru-RU" sz="2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предложений</a:t>
            </a:r>
            <a:endParaRPr lang="ru-RU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" name="Стрелка вниз 14"/>
          <p:cNvSpPr/>
          <p:nvPr/>
        </p:nvSpPr>
        <p:spPr>
          <a:xfrm rot="19569924">
            <a:off x="5964270" y="1514602"/>
            <a:ext cx="357190" cy="1003981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" name="Стрелка вниз 15"/>
          <p:cNvSpPr/>
          <p:nvPr/>
        </p:nvSpPr>
        <p:spPr>
          <a:xfrm rot="2849727">
            <a:off x="3255322" y="1534188"/>
            <a:ext cx="357190" cy="1042623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285852" y="4714884"/>
            <a:ext cx="2357454" cy="1285884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Сложносочиненные предложения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215074" y="4429132"/>
            <a:ext cx="2428892" cy="1214446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Сложноподчиненные</a:t>
            </a:r>
            <a:endParaRPr lang="ru-RU" dirty="0"/>
          </a:p>
          <a:p>
            <a:pPr algn="ctr">
              <a:defRPr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предложения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85852" y="2143116"/>
            <a:ext cx="1714512" cy="1000132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Бессоюзные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72198" y="2500306"/>
            <a:ext cx="1714512" cy="1000132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Союзные</a:t>
            </a:r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 rot="3694181">
            <a:off x="4798179" y="2913721"/>
            <a:ext cx="357190" cy="2839313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 rot="20749371">
            <a:off x="7171142" y="3531215"/>
            <a:ext cx="357190" cy="851306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50" y="1214438"/>
            <a:ext cx="8643938" cy="5429250"/>
          </a:xfrm>
        </p:spPr>
        <p:txBody>
          <a:bodyPr rtlCol="0">
            <a:normAutofit fontScale="92500" lnSpcReduction="10000"/>
          </a:bodyPr>
          <a:lstStyle/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dirty="0" smtClean="0">
                <a:solidFill>
                  <a:schemeClr val="tx1"/>
                </a:solidFill>
              </a:rPr>
              <a:t>1) </a:t>
            </a:r>
            <a:r>
              <a:rPr lang="ru-RU" sz="3600" b="1" dirty="0" smtClean="0">
                <a:solidFill>
                  <a:srgbClr val="FF0000"/>
                </a:solidFill>
              </a:rPr>
              <a:t>Когда</a:t>
            </a:r>
            <a:r>
              <a:rPr lang="ru-RU" sz="3600" b="1" dirty="0" smtClean="0">
                <a:solidFill>
                  <a:schemeClr val="tx1"/>
                </a:solidFill>
              </a:rPr>
              <a:t> солнце показалось над горизонтом, в лесу запели птицы.</a:t>
            </a:r>
            <a:endParaRPr lang="ru-RU" sz="2400" b="1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2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rgbClr val="005828"/>
                </a:solidFill>
              </a:rPr>
              <a:t>                       </a:t>
            </a:r>
            <a:r>
              <a:rPr lang="ru-RU" dirty="0" smtClean="0">
                <a:solidFill>
                  <a:srgbClr val="005828"/>
                </a:solidFill>
              </a:rPr>
              <a:t>Союз указывает время события.</a:t>
            </a:r>
            <a:endParaRPr lang="ru-RU" sz="2400" dirty="0" smtClean="0">
              <a:solidFill>
                <a:srgbClr val="005828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40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dirty="0" smtClean="0">
                <a:solidFill>
                  <a:schemeClr val="tx1"/>
                </a:solidFill>
              </a:rPr>
              <a:t>2) </a:t>
            </a:r>
            <a:r>
              <a:rPr lang="ru-RU" sz="4000" b="1" dirty="0" smtClean="0">
                <a:solidFill>
                  <a:schemeClr val="tx1"/>
                </a:solidFill>
              </a:rPr>
              <a:t>Солнце показалось над горизонтом, </a:t>
            </a:r>
            <a:r>
              <a:rPr lang="ru-RU" sz="4000" b="1" dirty="0" smtClean="0">
                <a:solidFill>
                  <a:srgbClr val="FF0000"/>
                </a:solidFill>
              </a:rPr>
              <a:t>поэтому</a:t>
            </a:r>
            <a:r>
              <a:rPr lang="ru-RU" sz="4000" b="1" dirty="0" smtClean="0">
                <a:solidFill>
                  <a:schemeClr val="tx1"/>
                </a:solidFill>
              </a:rPr>
              <a:t> запели птицы.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        </a:t>
            </a:r>
            <a:r>
              <a:rPr lang="ru-RU" sz="3500" dirty="0" smtClean="0">
                <a:solidFill>
                  <a:schemeClr val="tx1"/>
                </a:solidFill>
              </a:rPr>
              <a:t>Союзное слово указывает на причинно-следственные   отношения.</a:t>
            </a:r>
            <a:endParaRPr lang="ru-RU" sz="2800" dirty="0" smtClean="0">
              <a:solidFill>
                <a:schemeClr val="tx1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214290"/>
            <a:ext cx="753700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Рассмотрим примеры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43063" y="2500313"/>
            <a:ext cx="5929312" cy="64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285875" y="5357813"/>
            <a:ext cx="7500938" cy="928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3" y="285750"/>
            <a:ext cx="8715375" cy="6286500"/>
          </a:xfrm>
        </p:spPr>
        <p:txBody>
          <a:bodyPr/>
          <a:lstStyle/>
          <a:p>
            <a:pPr algn="l" eaLnBrk="1" hangingPunct="1"/>
            <a:r>
              <a:rPr lang="ru-RU" sz="3600" smtClean="0">
                <a:solidFill>
                  <a:schemeClr val="tx1"/>
                </a:solidFill>
              </a:rPr>
              <a:t>3) </a:t>
            </a:r>
            <a:r>
              <a:rPr lang="ru-RU" sz="3600" b="1" smtClean="0">
                <a:solidFill>
                  <a:schemeClr val="tx1"/>
                </a:solidFill>
              </a:rPr>
              <a:t>Солнце показалось над горизонтом, </a:t>
            </a:r>
            <a:r>
              <a:rPr lang="ru-RU" sz="3600" b="1" smtClean="0">
                <a:solidFill>
                  <a:srgbClr val="FF0000"/>
                </a:solidFill>
              </a:rPr>
              <a:t>и</a:t>
            </a:r>
            <a:r>
              <a:rPr lang="ru-RU" sz="3600" b="1" smtClean="0">
                <a:solidFill>
                  <a:schemeClr val="tx1"/>
                </a:solidFill>
              </a:rPr>
              <a:t> запели птицы.</a:t>
            </a:r>
            <a:endParaRPr lang="ru-RU" sz="2000" b="1" smtClean="0">
              <a:solidFill>
                <a:schemeClr val="tx1"/>
              </a:solidFill>
            </a:endParaRPr>
          </a:p>
          <a:p>
            <a:pPr algn="l" eaLnBrk="1" hangingPunct="1"/>
            <a:endParaRPr lang="ru-RU" sz="2000" smtClean="0">
              <a:solidFill>
                <a:schemeClr val="tx1"/>
              </a:solidFill>
            </a:endParaRPr>
          </a:p>
          <a:p>
            <a:pPr eaLnBrk="1" hangingPunct="1"/>
            <a:r>
              <a:rPr lang="ru-RU" smtClean="0">
                <a:solidFill>
                  <a:schemeClr val="tx1"/>
                </a:solidFill>
              </a:rPr>
              <a:t>     Союз указывает на одновременность или последовательность событий</a:t>
            </a:r>
          </a:p>
          <a:p>
            <a:pPr algn="l" eaLnBrk="1" hangingPunct="1"/>
            <a:r>
              <a:rPr lang="ru-RU" smtClean="0">
                <a:solidFill>
                  <a:schemeClr val="tx1"/>
                </a:solidFill>
              </a:rPr>
              <a:t>             </a:t>
            </a:r>
          </a:p>
          <a:p>
            <a:pPr algn="l" eaLnBrk="1" hangingPunct="1"/>
            <a:r>
              <a:rPr lang="ru-RU" smtClean="0">
                <a:solidFill>
                  <a:schemeClr val="tx1"/>
                </a:solidFill>
              </a:rPr>
              <a:t>4) </a:t>
            </a:r>
            <a:r>
              <a:rPr lang="ru-RU" b="1" smtClean="0">
                <a:solidFill>
                  <a:schemeClr val="tx1"/>
                </a:solidFill>
              </a:rPr>
              <a:t>Солнце показалось над горизонтом – в лесу запели птицы.</a:t>
            </a:r>
          </a:p>
          <a:p>
            <a:pPr algn="l" eaLnBrk="1" hangingPunct="1"/>
            <a:endParaRPr lang="ru-RU" smtClean="0">
              <a:solidFill>
                <a:schemeClr val="tx1"/>
              </a:solidFill>
            </a:endParaRPr>
          </a:p>
          <a:p>
            <a:pPr algn="l" eaLnBrk="1" hangingPunct="1"/>
            <a:r>
              <a:rPr lang="ru-RU" smtClean="0">
                <a:solidFill>
                  <a:schemeClr val="tx1"/>
                </a:solidFill>
              </a:rPr>
              <a:t>              Бессоюзное предложение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1563" y="1857375"/>
            <a:ext cx="771525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28750" y="5143500"/>
            <a:ext cx="4929188" cy="7858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285750" y="214313"/>
            <a:ext cx="8501063" cy="1071562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C00000"/>
                </a:solidFill>
              </a:rPr>
              <a:t>Отличия союзных и бессоюзных сложных предложений.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50" y="1357313"/>
            <a:ext cx="8572500" cy="5214937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    </a:t>
            </a:r>
            <a:r>
              <a:rPr lang="ru-RU" sz="4400" b="1" dirty="0" smtClean="0">
                <a:solidFill>
                  <a:srgbClr val="205766"/>
                </a:solidFill>
              </a:rPr>
              <a:t>Части сложного предложения могут соединяться между собой с помощью интонации, союзов или союзных слов. Такой способ связи как интонация, присутствует во всех сложных предложениях, а вот союзы или союзные слова употребляются в сложных предложениях не всегда.</a:t>
            </a:r>
            <a:endParaRPr lang="ru-RU" b="1" dirty="0" smtClean="0">
              <a:solidFill>
                <a:srgbClr val="205766"/>
              </a:solidFill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8079314" cy="201135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6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Бессоюзные предложения</a:t>
            </a:r>
            <a:endParaRPr lang="ru-RU" sz="66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5363" name="Содержимое 4"/>
          <p:cNvSpPr>
            <a:spLocks noGrp="1"/>
          </p:cNvSpPr>
          <p:nvPr>
            <p:ph idx="1"/>
          </p:nvPr>
        </p:nvSpPr>
        <p:spPr>
          <a:xfrm>
            <a:off x="1258888" y="2636838"/>
            <a:ext cx="7345362" cy="48006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           Сложное предложение , части которого соединяются только при помощи интонации , без союзов  называется бессоюзным.</a:t>
            </a:r>
          </a:p>
          <a:p>
            <a:pPr>
              <a:buFont typeface="Arial" charset="0"/>
              <a:buNone/>
            </a:pPr>
            <a:r>
              <a:rPr lang="ru-RU" i="1" dirty="0" smtClean="0">
                <a:solidFill>
                  <a:srgbClr val="00CC00"/>
                </a:solidFill>
              </a:rPr>
              <a:t>Например:</a:t>
            </a:r>
            <a:r>
              <a:rPr lang="ru-RU" b="1" i="1" dirty="0" smtClean="0">
                <a:solidFill>
                  <a:srgbClr val="00CC00"/>
                </a:solidFill>
              </a:rPr>
              <a:t> Еще косою острою трава в лугах не кошена , ещё не вся черёмуха к тебе в окошко брошена.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6786563" y="5214938"/>
            <a:ext cx="1214437" cy="1587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786063" y="5715000"/>
            <a:ext cx="1857375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786063" y="5786438"/>
            <a:ext cx="1857375" cy="1587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714500" y="6215063"/>
            <a:ext cx="1714500" cy="1587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500813" y="6215063"/>
            <a:ext cx="1643062" cy="1587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6500813" y="6286500"/>
            <a:ext cx="1643062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66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Работа у доски</a:t>
            </a:r>
            <a:endParaRPr lang="ru-RU" sz="66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825" y="1484313"/>
            <a:ext cx="2951163" cy="339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5" descr="&amp;Vcy;&amp;iecy;&amp;kcy;&amp;tcy;&amp;ocy;&amp;rcy;&amp;ncy;&amp;ycy;&amp;jcy; &amp;kcy;&amp;lcy;&amp;icy;&amp;pcy;&amp;acy;&amp;rcy;&amp;tcy; &amp;ucy;&amp;chcy;&amp;iecy;&amp;ncy;&amp;icy;&amp;kcy; &amp;ucy; &amp;dcy;&amp;ocy;&amp;scy;&amp;kcy;&amp;icy;, &amp;acy;&amp;rcy;&amp;icy;&amp;fcy;&amp;mcy;&amp;iecy;&amp;tcy;&amp;icy;&amp;kcy;&amp;a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2924175"/>
            <a:ext cx="3024187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Душа любит свет солнца, она верит его лучам  (В.Гюго)</a:t>
            </a:r>
            <a:endParaRPr lang="ru-RU" smtClean="0"/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676400"/>
            <a:ext cx="8135938" cy="49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smtClean="0"/>
              <a:t>В бессоюзном сложном предложении ставится</a:t>
            </a:r>
            <a:endParaRPr lang="ru-RU" b="1" smtClean="0"/>
          </a:p>
        </p:txBody>
      </p:sp>
      <p:sp>
        <p:nvSpPr>
          <p:cNvPr id="23555" name="Прямоугольник 2"/>
          <p:cNvSpPr>
            <a:spLocks noChangeArrowheads="1"/>
          </p:cNvSpPr>
          <p:nvPr/>
        </p:nvSpPr>
        <p:spPr bwMode="auto">
          <a:xfrm>
            <a:off x="395288" y="2205038"/>
            <a:ext cx="259238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</a:rPr>
              <a:t>Запятая</a:t>
            </a:r>
          </a:p>
          <a:p>
            <a:endParaRPr lang="ru-RU" sz="3200" b="1">
              <a:solidFill>
                <a:srgbClr val="FF0000"/>
              </a:solidFill>
            </a:endParaRPr>
          </a:p>
          <a:p>
            <a:r>
              <a:rPr lang="ru-RU" sz="3200" b="1">
                <a:solidFill>
                  <a:srgbClr val="FF0000"/>
                </a:solidFill>
              </a:rPr>
              <a:t>Точка с запятой</a:t>
            </a:r>
          </a:p>
          <a:p>
            <a:endParaRPr lang="ru-RU" sz="3200" b="1">
              <a:solidFill>
                <a:srgbClr val="FF0000"/>
              </a:solidFill>
            </a:endParaRPr>
          </a:p>
          <a:p>
            <a:r>
              <a:rPr lang="ru-RU" sz="3200" b="1">
                <a:solidFill>
                  <a:srgbClr val="FF0000"/>
                </a:solidFill>
              </a:rPr>
              <a:t>Двоеточие</a:t>
            </a:r>
          </a:p>
          <a:p>
            <a:endParaRPr lang="ru-RU" sz="3200" b="1">
              <a:solidFill>
                <a:srgbClr val="FF0000"/>
              </a:solidFill>
            </a:endParaRPr>
          </a:p>
          <a:p>
            <a:r>
              <a:rPr lang="ru-RU" sz="3200" b="1">
                <a:solidFill>
                  <a:srgbClr val="FF0000"/>
                </a:solidFill>
              </a:rPr>
              <a:t>Тире</a:t>
            </a:r>
          </a:p>
        </p:txBody>
      </p:sp>
      <p:pic>
        <p:nvPicPr>
          <p:cNvPr id="23556" name="Picture 4" descr="﻿&quot;&amp;YAcy; &amp;pcy;&amp;ocy;&amp;scy;&amp;tcy;&amp;ocy;&amp;yacy;&amp;ncy;&amp;ncy;&amp;ocy; &amp;ocy;&amp;shchcy;&amp;ucy;&amp;shchcy;&amp;acy;&amp;yucy;^-&amp;chcy; &amp;scy;&amp;iecy;&amp;bcy;&amp;yacy; &amp;ncy;&amp;iecy; &amp;vcy; &amp;tcy;&amp;ocy;&amp;mcy; &amp;mcy;&amp;iecy;&amp;scy;&amp;tcy;&amp;iecy; J,&amp;pcy;&amp;scy;&amp;icy;&amp;khcy;&amp;ocy;&amp;lcy;&amp;ocy;&amp;gcy;,&amp;Zcy;&amp;acy;&amp;pcy;&amp;yacy;&amp;tcy;&amp;acy;&amp;y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1790700"/>
            <a:ext cx="5238750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3" y="214313"/>
            <a:ext cx="8715375" cy="6429375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1</a:t>
            </a:r>
            <a:r>
              <a:rPr lang="ru-RU" sz="2800" b="1" dirty="0" smtClean="0">
                <a:solidFill>
                  <a:schemeClr val="tx1"/>
                </a:solidFill>
              </a:rPr>
              <a:t>. Белка прыгнула с ветки на землю, и на наши головы хлопьями посыпался снег.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rgbClr val="005828"/>
                </a:solidFill>
              </a:rPr>
              <a:t>(две части соединены, кроме интонации, сочинительным союзом И, основное значение которого – указывать на последовательность событий)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2. </a:t>
            </a:r>
            <a:r>
              <a:rPr lang="ru-RU" sz="2800" b="1" dirty="0" smtClean="0">
                <a:solidFill>
                  <a:schemeClr val="tx1"/>
                </a:solidFill>
              </a:rPr>
              <a:t>Белка прыгнула с ветки на землю, поэтому наши головы хлопьями посыпался снег.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rgbClr val="005828"/>
                </a:solidFill>
              </a:rPr>
              <a:t>(две части соединены, кроме интонации, союзным словом ПОЭТОМУ, главное назначение которого – указывать на следствие тех событий, которые описаны в главной части сложного предложения)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3. </a:t>
            </a:r>
            <a:r>
              <a:rPr lang="ru-RU" sz="2800" b="1" dirty="0" smtClean="0">
                <a:solidFill>
                  <a:schemeClr val="tx1"/>
                </a:solidFill>
              </a:rPr>
              <a:t>Белка прыгнула с ветки на землю – на наши головы хлопьями посыпался снег.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rgbClr val="005828"/>
                </a:solidFill>
              </a:rPr>
              <a:t>(союз отсутствует, определить суть отношений между частями предложения точно мы не можем. Можно сказать, что там присутствуют и причинно-следственные отношения и указание на последовательность событий одновременно)</a:t>
            </a: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z="3600" b="1" smtClean="0"/>
              <a:t>Знаки препинания в бессоюзных сложных предложениях помогают понять смысловые отношения между его частями, при произнесении вслух подчеркнуть интонацией эти значения, тем самым сделать нашу речь ярче, красочнее.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25603" name="Picture 2" descr="http://marmore-text.ru/wp-content/uploads/2012/04/%D0%97%D0%B0%D0%BF%D1%8F%D1%82%D0%B0%D1%8F-300x2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213" y="4437063"/>
            <a:ext cx="2857500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 smtClean="0"/>
              <a:t>Мне не нужно друга, который во всем со мной соглашается…  </a:t>
            </a:r>
            <a:r>
              <a:rPr lang="ru-RU" sz="1800" b="1" i="1" smtClean="0"/>
              <a:t>(Плутарх)</a:t>
            </a:r>
          </a:p>
        </p:txBody>
      </p:sp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0988" y="1412875"/>
            <a:ext cx="8612187" cy="526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Интонация в бессоюзном сложном предложении</a:t>
            </a:r>
            <a:endParaRPr lang="ru-RU" smtClean="0"/>
          </a:p>
        </p:txBody>
      </p:sp>
      <p:sp>
        <p:nvSpPr>
          <p:cNvPr id="26627" name="Прямоугольник 3"/>
          <p:cNvSpPr>
            <a:spLocks noChangeArrowheads="1"/>
          </p:cNvSpPr>
          <p:nvPr/>
        </p:nvSpPr>
        <p:spPr bwMode="auto">
          <a:xfrm>
            <a:off x="179388" y="1557338"/>
            <a:ext cx="8640762" cy="489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3200" b="1" i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Прочитайте предложения. Изменяется ли в них интонация в зависимости от знака препинания?</a:t>
            </a:r>
            <a:endParaRPr lang="ru-RU" sz="3200" b="1">
              <a:solidFill>
                <a:srgbClr val="FF0000"/>
              </a:solidFill>
            </a:endParaRPr>
          </a:p>
          <a:p>
            <a:pPr algn="ctr" eaLnBrk="0" hangingPunct="0"/>
            <a:r>
              <a:rPr lang="ru-RU" sz="36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Прозвенел звонок, начался урок.</a:t>
            </a:r>
          </a:p>
          <a:p>
            <a:pPr algn="ctr" eaLnBrk="0" hangingPunct="0"/>
            <a:r>
              <a:rPr lang="ru-RU" sz="36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/>
            </a:r>
            <a:br>
              <a:rPr lang="ru-RU" sz="36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36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Прозвенел звонок: начался урок.</a:t>
            </a:r>
          </a:p>
          <a:p>
            <a:pPr algn="ctr" eaLnBrk="0" hangingPunct="0"/>
            <a:r>
              <a:rPr lang="ru-RU" sz="36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/>
            </a:r>
            <a:br>
              <a:rPr lang="ru-RU" sz="36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36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Прозвенел звонок - начался урок.</a:t>
            </a:r>
          </a:p>
          <a:p>
            <a:pPr algn="ctr" eaLnBrk="0" hangingPunct="0"/>
            <a:endParaRPr lang="ru-RU" sz="3600" b="1"/>
          </a:p>
        </p:txBody>
      </p:sp>
      <p:pic>
        <p:nvPicPr>
          <p:cNvPr id="26628" name="Рисунок 4" descr="http://festival.1september.ru/articles/415884/img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4663" y="3860800"/>
            <a:ext cx="6762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Рисунок 5" descr="http://festival.1september.ru/articles/415884/img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0200" y="4941888"/>
            <a:ext cx="438150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Рисунок 6" descr="http://festival.1september.ru/articles/415884/img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263" y="3933825"/>
            <a:ext cx="6762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Рисунок 7" descr="http://festival.1september.ru/articles/415884/img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9338" y="4868863"/>
            <a:ext cx="6762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Рисунок 8" descr="http://festival.1september.ru/articles/415884/img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638" y="5876925"/>
            <a:ext cx="6762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Самостоятельная работа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7651" name="Picture 4" descr="http://3.bp.blogspot.com/-Dv9pOk5_a_M/T3K7bXTCamI/AAAAAAAAAC8/JaYvE7-Y-8k/s320/%D0%BD%D0%B0+%D1%83%D1%80%D0%BE%D0%BA%D0%B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1268413"/>
            <a:ext cx="6481762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404813"/>
            <a:ext cx="8229600" cy="1871662"/>
          </a:xfrm>
        </p:spPr>
        <p:txBody>
          <a:bodyPr/>
          <a:lstStyle/>
          <a:p>
            <a:pPr>
              <a:defRPr/>
            </a:pPr>
            <a:r>
              <a:rPr lang="ru-RU" b="1" u="sng" dirty="0" smtClean="0"/>
              <a:t> Небо</a:t>
            </a:r>
            <a:r>
              <a:rPr lang="ru-RU" b="1" dirty="0" smtClean="0"/>
              <a:t> снова всё покрылось тучами</a:t>
            </a:r>
            <a:r>
              <a:rPr lang="en-US" b="1" dirty="0" smtClean="0"/>
              <a:t> </a:t>
            </a:r>
            <a:r>
              <a:rPr lang="ru-RU" b="1" dirty="0" smtClean="0"/>
              <a:t> , </a:t>
            </a:r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и</a:t>
            </a:r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ru-RU" b="1" dirty="0" smtClean="0"/>
              <a:t>  посыпался </a:t>
            </a:r>
            <a:r>
              <a:rPr lang="ru-RU" b="1" u="sng" dirty="0" smtClean="0"/>
              <a:t>дождь</a:t>
            </a:r>
            <a:r>
              <a:rPr lang="en-US" b="1" u="sng" dirty="0" smtClean="0"/>
              <a:t>  </a:t>
            </a:r>
            <a:endParaRPr lang="ru-RU" b="1" u="sng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3563938" y="2133600"/>
            <a:ext cx="2592387" cy="0"/>
          </a:xfrm>
          <a:prstGeom prst="line">
            <a:avLst/>
          </a:prstGeom>
          <a:ln w="47625" cmpd="sng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003800" y="1341438"/>
            <a:ext cx="2592388" cy="0"/>
          </a:xfrm>
          <a:prstGeom prst="line">
            <a:avLst/>
          </a:prstGeom>
          <a:ln w="444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Левая круглая скобка 30"/>
          <p:cNvSpPr/>
          <p:nvPr/>
        </p:nvSpPr>
        <p:spPr>
          <a:xfrm>
            <a:off x="1042988" y="765175"/>
            <a:ext cx="288925" cy="576263"/>
          </a:xfrm>
          <a:prstGeom prst="leftBracket">
            <a:avLst>
              <a:gd name="adj" fmla="val 0"/>
            </a:avLst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3" name="Левая круглая скобка 32"/>
          <p:cNvSpPr/>
          <p:nvPr/>
        </p:nvSpPr>
        <p:spPr>
          <a:xfrm flipH="1">
            <a:off x="2411413" y="1412875"/>
            <a:ext cx="215900" cy="576263"/>
          </a:xfrm>
          <a:prstGeom prst="leftBracket">
            <a:avLst>
              <a:gd name="adj" fmla="val 0"/>
            </a:avLst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3563938" y="1989138"/>
            <a:ext cx="2592387" cy="0"/>
          </a:xfrm>
          <a:prstGeom prst="line">
            <a:avLst/>
          </a:prstGeom>
          <a:ln w="444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5003800" y="1484313"/>
            <a:ext cx="2592388" cy="0"/>
          </a:xfrm>
          <a:prstGeom prst="line">
            <a:avLst/>
          </a:prstGeom>
          <a:ln w="444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681" name="Группа 54"/>
          <p:cNvGrpSpPr>
            <a:grpSpLocks/>
          </p:cNvGrpSpPr>
          <p:nvPr/>
        </p:nvGrpSpPr>
        <p:grpSpPr bwMode="auto">
          <a:xfrm>
            <a:off x="684213" y="1916113"/>
            <a:ext cx="1800225" cy="144462"/>
            <a:chOff x="1043608" y="1916832"/>
            <a:chExt cx="1512168" cy="144016"/>
          </a:xfrm>
        </p:grpSpPr>
        <p:cxnSp>
          <p:nvCxnSpPr>
            <p:cNvPr id="37" name="Прямая соединительная линия 36"/>
            <p:cNvCxnSpPr/>
            <p:nvPr/>
          </p:nvCxnSpPr>
          <p:spPr>
            <a:xfrm>
              <a:off x="1043608" y="2060848"/>
              <a:ext cx="1512168" cy="0"/>
            </a:xfrm>
            <a:prstGeom prst="line">
              <a:avLst/>
            </a:prstGeom>
            <a:ln w="444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>
              <a:off x="1043608" y="1916832"/>
              <a:ext cx="1512168" cy="0"/>
            </a:xfrm>
            <a:prstGeom prst="line">
              <a:avLst/>
            </a:prstGeom>
            <a:ln w="444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8682" name="Picture 2" descr="https://encrypted-tbn1.gstatic.com/images?q=tbn:ANd9GcSnqyzhDL0d_W7Z9B2e7x4XpSpOGO2aHqxEQrqVNeirTHMpD5TTV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2205038"/>
            <a:ext cx="6215063" cy="414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Левая круглая скобка 48"/>
          <p:cNvSpPr/>
          <p:nvPr/>
        </p:nvSpPr>
        <p:spPr>
          <a:xfrm flipH="1">
            <a:off x="7812088" y="1484313"/>
            <a:ext cx="352425" cy="576262"/>
          </a:xfrm>
          <a:prstGeom prst="leftBracket">
            <a:avLst>
              <a:gd name="adj" fmla="val 0"/>
            </a:avLst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0" name="Левая круглая скобка 49"/>
          <p:cNvSpPr/>
          <p:nvPr/>
        </p:nvSpPr>
        <p:spPr>
          <a:xfrm>
            <a:off x="3635375" y="1484313"/>
            <a:ext cx="288925" cy="496887"/>
          </a:xfrm>
          <a:prstGeom prst="leftBracket">
            <a:avLst>
              <a:gd name="adj" fmla="val 0"/>
            </a:avLst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2" name="TextBox 51"/>
          <p:cNvSpPr txBox="1"/>
          <p:nvPr/>
        </p:nvSpPr>
        <p:spPr>
          <a:xfrm>
            <a:off x="1763713" y="3429000"/>
            <a:ext cx="5111750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dirty="0">
                <a:solidFill>
                  <a:schemeClr val="accent2">
                    <a:lumMod val="75000"/>
                  </a:schemeClr>
                </a:solidFill>
              </a:rPr>
              <a:t>сложносочиненное предложение</a:t>
            </a: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b="1" dirty="0" smtClean="0"/>
              <a:t>[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Вакса</a:t>
            </a:r>
            <a:r>
              <a:rPr lang="ru-RU" b="1" dirty="0" smtClean="0"/>
              <a:t> чернит с пользою</a:t>
            </a:r>
            <a:r>
              <a:rPr lang="en-US" b="1" dirty="0" smtClean="0"/>
              <a:t>]</a:t>
            </a:r>
            <a:r>
              <a:rPr lang="ru-RU" b="1" dirty="0" smtClean="0"/>
              <a:t> – </a:t>
            </a:r>
            <a:r>
              <a:rPr lang="en-US" b="1" dirty="0" smtClean="0"/>
              <a:t>[</a:t>
            </a:r>
            <a:r>
              <a:rPr lang="ru-RU" b="1" dirty="0" smtClean="0"/>
              <a:t>злой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человек</a:t>
            </a:r>
            <a:r>
              <a:rPr lang="ru-RU" b="1" dirty="0" smtClean="0"/>
              <a:t> чернит с</a:t>
            </a:r>
            <a:r>
              <a:rPr lang="en-US" b="1" dirty="0" smtClean="0"/>
              <a:t> </a:t>
            </a:r>
            <a:r>
              <a:rPr lang="ru-RU" b="1" dirty="0" smtClean="0"/>
              <a:t>удовольствием</a:t>
            </a:r>
            <a:r>
              <a:rPr lang="en-US" b="1" dirty="0" smtClean="0"/>
              <a:t>]</a:t>
            </a:r>
            <a:r>
              <a:rPr lang="ru-RU" b="1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pSp>
        <p:nvGrpSpPr>
          <p:cNvPr id="29699" name="Группа 5"/>
          <p:cNvGrpSpPr>
            <a:grpSpLocks/>
          </p:cNvGrpSpPr>
          <p:nvPr/>
        </p:nvGrpSpPr>
        <p:grpSpPr bwMode="auto">
          <a:xfrm>
            <a:off x="2411413" y="836613"/>
            <a:ext cx="1512887" cy="144462"/>
            <a:chOff x="1043608" y="1916832"/>
            <a:chExt cx="1512168" cy="144016"/>
          </a:xfrm>
        </p:grpSpPr>
        <p:cxnSp>
          <p:nvCxnSpPr>
            <p:cNvPr id="7" name="Прямая соединительная линия 6"/>
            <p:cNvCxnSpPr/>
            <p:nvPr/>
          </p:nvCxnSpPr>
          <p:spPr>
            <a:xfrm>
              <a:off x="1043608" y="2060848"/>
              <a:ext cx="1512168" cy="0"/>
            </a:xfrm>
            <a:prstGeom prst="line">
              <a:avLst/>
            </a:prstGeom>
            <a:ln w="444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1043608" y="1916832"/>
              <a:ext cx="1512168" cy="0"/>
            </a:xfrm>
            <a:prstGeom prst="line">
              <a:avLst/>
            </a:prstGeom>
            <a:ln w="444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700" name="Группа 8"/>
          <p:cNvGrpSpPr>
            <a:grpSpLocks/>
          </p:cNvGrpSpPr>
          <p:nvPr/>
        </p:nvGrpSpPr>
        <p:grpSpPr bwMode="auto">
          <a:xfrm>
            <a:off x="4716463" y="1484313"/>
            <a:ext cx="1511300" cy="144462"/>
            <a:chOff x="1043608" y="1916832"/>
            <a:chExt cx="1512168" cy="144016"/>
          </a:xfrm>
        </p:grpSpPr>
        <p:cxnSp>
          <p:nvCxnSpPr>
            <p:cNvPr id="10" name="Прямая соединительная линия 9"/>
            <p:cNvCxnSpPr/>
            <p:nvPr/>
          </p:nvCxnSpPr>
          <p:spPr>
            <a:xfrm>
              <a:off x="1043608" y="2060848"/>
              <a:ext cx="1512168" cy="0"/>
            </a:xfrm>
            <a:prstGeom prst="line">
              <a:avLst/>
            </a:prstGeom>
            <a:ln w="444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1043608" y="1916832"/>
              <a:ext cx="1512168" cy="0"/>
            </a:xfrm>
            <a:prstGeom prst="line">
              <a:avLst/>
            </a:prstGeom>
            <a:ln w="444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9701" name="Picture 2" descr="http://900igr.net/datas/literatura/Aleksej-Tolstoj-1/0011-011-Kozma-Prutk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2708275"/>
            <a:ext cx="5832475" cy="414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2" name="TextBox 14"/>
          <p:cNvSpPr txBox="1">
            <a:spLocks noChangeArrowheads="1"/>
          </p:cNvSpPr>
          <p:nvPr/>
        </p:nvSpPr>
        <p:spPr bwMode="auto">
          <a:xfrm>
            <a:off x="179388" y="2060575"/>
            <a:ext cx="87137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FF0000"/>
                </a:solidFill>
              </a:rPr>
              <a:t>бессоюзное сложное предложение</a:t>
            </a: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ВАКСА</a:t>
            </a:r>
          </a:p>
        </p:txBody>
      </p:sp>
      <p:sp>
        <p:nvSpPr>
          <p:cNvPr id="30723" name="Прямоугольник 2"/>
          <p:cNvSpPr>
            <a:spLocks noChangeArrowheads="1"/>
          </p:cNvSpPr>
          <p:nvPr/>
        </p:nvSpPr>
        <p:spPr bwMode="auto">
          <a:xfrm>
            <a:off x="395288" y="1268413"/>
            <a:ext cx="8280400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/>
              <a:t>Гуталин или вакса — мазь для чистки обуви</a:t>
            </a:r>
          </a:p>
        </p:txBody>
      </p:sp>
      <p:pic>
        <p:nvPicPr>
          <p:cNvPr id="30724" name="Picture 2" descr="http://s.felomena.com/wp-content/images/sonnik/bukva/v/vaks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0" y="2636838"/>
            <a:ext cx="7021513" cy="422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333375"/>
            <a:ext cx="8497888" cy="1143000"/>
          </a:xfrm>
          <a:ln w="0">
            <a:solidFill>
              <a:schemeClr val="accent1">
                <a:lumMod val="75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b="1" dirty="0" smtClean="0">
                <a:solidFill>
                  <a:srgbClr val="FF0000"/>
                </a:solidFill>
              </a:rPr>
              <a:t>[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Владимир </a:t>
            </a:r>
            <a:r>
              <a:rPr lang="ru-RU" b="1" dirty="0" smtClean="0"/>
              <a:t>с ужасом увидел</a:t>
            </a:r>
            <a:r>
              <a:rPr lang="en-US" b="1" dirty="0" smtClean="0">
                <a:solidFill>
                  <a:srgbClr val="FF0000"/>
                </a:solidFill>
              </a:rPr>
              <a:t>]</a:t>
            </a:r>
            <a:r>
              <a:rPr lang="ru-RU" b="1" dirty="0" smtClean="0"/>
              <a:t>, </a:t>
            </a:r>
            <a:r>
              <a:rPr lang="ru-RU" b="1" dirty="0" smtClean="0">
                <a:solidFill>
                  <a:srgbClr val="FF0000"/>
                </a:solidFill>
              </a:rPr>
              <a:t>(</a:t>
            </a:r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что</a:t>
            </a:r>
            <a:r>
              <a:rPr lang="ru-RU" b="1" dirty="0" smtClean="0"/>
              <a:t>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</a:t>
            </a:r>
            <a:r>
              <a:rPr lang="ru-RU" b="1" dirty="0" smtClean="0"/>
              <a:t> заехал в незнакомый лес</a:t>
            </a:r>
            <a:r>
              <a:rPr lang="ru-RU" b="1" dirty="0" smtClean="0">
                <a:solidFill>
                  <a:srgbClr val="FF0000"/>
                </a:solidFill>
              </a:rPr>
              <a:t>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pSp>
        <p:nvGrpSpPr>
          <p:cNvPr id="31747" name="Группа 11"/>
          <p:cNvGrpSpPr>
            <a:grpSpLocks/>
          </p:cNvGrpSpPr>
          <p:nvPr/>
        </p:nvGrpSpPr>
        <p:grpSpPr bwMode="auto">
          <a:xfrm>
            <a:off x="6156325" y="1196975"/>
            <a:ext cx="1655763" cy="144463"/>
            <a:chOff x="5508104" y="1196752"/>
            <a:chExt cx="1656184" cy="144016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>
              <a:off x="5508104" y="1196752"/>
              <a:ext cx="1656184" cy="0"/>
            </a:xfrm>
            <a:prstGeom prst="line">
              <a:avLst/>
            </a:prstGeom>
            <a:ln w="508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>
              <a:off x="5508104" y="1340768"/>
              <a:ext cx="1656184" cy="0"/>
            </a:xfrm>
            <a:prstGeom prst="line">
              <a:avLst/>
            </a:prstGeom>
            <a:ln w="508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748" name="Группа 10"/>
          <p:cNvGrpSpPr>
            <a:grpSpLocks/>
          </p:cNvGrpSpPr>
          <p:nvPr/>
        </p:nvGrpSpPr>
        <p:grpSpPr bwMode="auto">
          <a:xfrm>
            <a:off x="2268538" y="1844675"/>
            <a:ext cx="1655762" cy="144463"/>
            <a:chOff x="1691680" y="1844824"/>
            <a:chExt cx="1656184" cy="144016"/>
          </a:xfrm>
        </p:grpSpPr>
        <p:cxnSp>
          <p:nvCxnSpPr>
            <p:cNvPr id="7" name="Прямая соединительная линия 6"/>
            <p:cNvCxnSpPr/>
            <p:nvPr/>
          </p:nvCxnSpPr>
          <p:spPr>
            <a:xfrm>
              <a:off x="1691680" y="1844824"/>
              <a:ext cx="1656184" cy="0"/>
            </a:xfrm>
            <a:prstGeom prst="line">
              <a:avLst/>
            </a:prstGeom>
            <a:ln w="508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1691680" y="1988840"/>
              <a:ext cx="1656184" cy="0"/>
            </a:xfrm>
            <a:prstGeom prst="line">
              <a:avLst/>
            </a:prstGeom>
            <a:ln w="508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1749" name="Picture 2" descr="https://encrypted-tbn0.gstatic.com/images?q=tbn:ANd9GcSZleiLh3Jpr0hLhFegR9tK5BVkUbc3j5n1BOFVpbzRaTZERdi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2133600"/>
            <a:ext cx="66675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258888" y="4749800"/>
            <a:ext cx="6408737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сложноподчиненное предложение</a:t>
            </a: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[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Путешественники</a:t>
            </a:r>
            <a:r>
              <a:rPr lang="ru-RU" b="1" dirty="0" smtClean="0"/>
              <a:t> спешили</a:t>
            </a:r>
            <a:r>
              <a:rPr lang="en-US" b="1" dirty="0" smtClean="0"/>
              <a:t>]</a:t>
            </a:r>
            <a:r>
              <a:rPr lang="ru-RU" b="1" dirty="0" smtClean="0"/>
              <a:t>: </a:t>
            </a:r>
            <a:r>
              <a:rPr lang="en-US" b="1" dirty="0" smtClean="0"/>
              <a:t>[</a:t>
            </a:r>
            <a:r>
              <a:rPr lang="ru-RU" b="1" dirty="0" smtClean="0"/>
              <a:t>в горах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ночь</a:t>
            </a:r>
            <a:r>
              <a:rPr lang="ru-RU" b="1" dirty="0" smtClean="0"/>
              <a:t> наступает быстро</a:t>
            </a:r>
            <a:r>
              <a:rPr lang="en-US" b="1" dirty="0" smtClean="0"/>
              <a:t>]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pSp>
        <p:nvGrpSpPr>
          <p:cNvPr id="32771" name="Группа 2"/>
          <p:cNvGrpSpPr>
            <a:grpSpLocks/>
          </p:cNvGrpSpPr>
          <p:nvPr/>
        </p:nvGrpSpPr>
        <p:grpSpPr bwMode="auto">
          <a:xfrm>
            <a:off x="5508625" y="765175"/>
            <a:ext cx="2016125" cy="142875"/>
            <a:chOff x="1691680" y="1844824"/>
            <a:chExt cx="1656184" cy="144016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>
              <a:off x="1691680" y="1844824"/>
              <a:ext cx="1656184" cy="0"/>
            </a:xfrm>
            <a:prstGeom prst="line">
              <a:avLst/>
            </a:prstGeom>
            <a:ln w="508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>
              <a:off x="1691680" y="1988840"/>
              <a:ext cx="1656184" cy="0"/>
            </a:xfrm>
            <a:prstGeom prst="line">
              <a:avLst/>
            </a:prstGeom>
            <a:ln w="508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772" name="Группа 5"/>
          <p:cNvGrpSpPr>
            <a:grpSpLocks/>
          </p:cNvGrpSpPr>
          <p:nvPr/>
        </p:nvGrpSpPr>
        <p:grpSpPr bwMode="auto">
          <a:xfrm>
            <a:off x="3635375" y="1484313"/>
            <a:ext cx="2665413" cy="144462"/>
            <a:chOff x="1691680" y="1844824"/>
            <a:chExt cx="1656184" cy="144016"/>
          </a:xfrm>
        </p:grpSpPr>
        <p:cxnSp>
          <p:nvCxnSpPr>
            <p:cNvPr id="7" name="Прямая соединительная линия 6"/>
            <p:cNvCxnSpPr/>
            <p:nvPr/>
          </p:nvCxnSpPr>
          <p:spPr>
            <a:xfrm>
              <a:off x="1691680" y="1844824"/>
              <a:ext cx="1656184" cy="0"/>
            </a:xfrm>
            <a:prstGeom prst="line">
              <a:avLst/>
            </a:prstGeom>
            <a:ln w="508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1691680" y="1988840"/>
              <a:ext cx="1656184" cy="0"/>
            </a:xfrm>
            <a:prstGeom prst="line">
              <a:avLst/>
            </a:prstGeom>
            <a:ln w="508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2773" name="Picture 2" descr="http://eco-turizm.net/wp-content/uploads/2012/11/%D0%B3%D0%BE%D1%80%D1%8B-%D0%A5%D1%83%D0%B0%D0%BD%D1%88%D0%B0%D0%BD%D1%8C-%D0%BD%D0%BE%D1%87%D1%8C%D1%8E-%D0%BE%D0%B3%D0%BD%D0%B8-%D0%BF%D1%80%D0%B8%D0%BB%D0%B5%D0%B3%D0%B0%D1%8E%D1%89%D0%B8%D1%85-%D0%BF%D0%BE%D1%81%D0%B5%D0%BB%D0%BA%D0%BE%D0%B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1700213"/>
            <a:ext cx="6791325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4" name="TextBox 9"/>
          <p:cNvSpPr txBox="1">
            <a:spLocks noChangeArrowheads="1"/>
          </p:cNvSpPr>
          <p:nvPr/>
        </p:nvSpPr>
        <p:spPr bwMode="auto">
          <a:xfrm>
            <a:off x="1116013" y="1916113"/>
            <a:ext cx="66960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FFFF00"/>
                </a:solidFill>
              </a:rPr>
              <a:t>бессоюзное сложное предложение</a:t>
            </a: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en-US" b="1" dirty="0" smtClean="0"/>
              <a:t>[</a:t>
            </a:r>
            <a:r>
              <a:rPr lang="ru-RU" b="1" dirty="0" smtClean="0"/>
              <a:t>Катятся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ядра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  <a:r>
              <a:rPr lang="ru-RU" b="1" dirty="0" smtClean="0"/>
              <a:t>, </a:t>
            </a:r>
            <a:r>
              <a:rPr lang="en-US" b="1" dirty="0" smtClean="0"/>
              <a:t>[</a:t>
            </a:r>
            <a:r>
              <a:rPr lang="ru-RU" b="1" dirty="0" smtClean="0"/>
              <a:t>свищут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пули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  <a:r>
              <a:rPr lang="ru-RU" b="1" dirty="0" smtClean="0"/>
              <a:t>, </a:t>
            </a:r>
            <a:r>
              <a:rPr lang="en-US" b="1" dirty="0" smtClean="0"/>
              <a:t>[</a:t>
            </a:r>
            <a:r>
              <a:rPr lang="ru-RU" b="1" dirty="0" smtClean="0"/>
              <a:t>нависли хладные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тучи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  <a:r>
              <a:rPr lang="ru-RU" b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1116013" y="765175"/>
            <a:ext cx="1800225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1116013" y="908050"/>
            <a:ext cx="1800225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859338" y="981075"/>
            <a:ext cx="1657350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859338" y="836613"/>
            <a:ext cx="1657350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908175" y="1557338"/>
            <a:ext cx="1871663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908175" y="1700213"/>
            <a:ext cx="1871663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825" name="Picture 2" descr="http://gdb.rferl.org/99A14194-0AC6-448D-B56D-A2213D60D178_mw1024_n_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2636838"/>
            <a:ext cx="6791325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Box 32"/>
          <p:cNvSpPr txBox="1"/>
          <p:nvPr/>
        </p:nvSpPr>
        <p:spPr>
          <a:xfrm>
            <a:off x="1331913" y="1844675"/>
            <a:ext cx="669607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бессоюзное сложное предложение</a:t>
            </a: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en-US" b="1" dirty="0" smtClean="0"/>
              <a:t>[</a:t>
            </a:r>
            <a:r>
              <a:rPr lang="ru-RU" b="1" dirty="0" smtClean="0"/>
              <a:t>В лесу весело и беззаботно поют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птицы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  <a:r>
              <a:rPr lang="ru-RU" b="1" dirty="0" smtClean="0"/>
              <a:t>, </a:t>
            </a:r>
            <a:r>
              <a:rPr lang="en-US" b="1" dirty="0" smtClean="0"/>
              <a:t>[</a:t>
            </a:r>
            <a:r>
              <a:rPr lang="ru-RU" b="1" dirty="0" smtClean="0"/>
              <a:t>над цветами летают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бабочки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  <a:r>
              <a:rPr lang="ru-RU" b="1" dirty="0" smtClean="0"/>
              <a:t>.</a:t>
            </a:r>
            <a:endParaRPr lang="ru-RU" b="1" dirty="0"/>
          </a:p>
        </p:txBody>
      </p:sp>
      <p:grpSp>
        <p:nvGrpSpPr>
          <p:cNvPr id="36867" name="Группа 2"/>
          <p:cNvGrpSpPr>
            <a:grpSpLocks/>
          </p:cNvGrpSpPr>
          <p:nvPr/>
        </p:nvGrpSpPr>
        <p:grpSpPr bwMode="auto">
          <a:xfrm>
            <a:off x="1116013" y="1484313"/>
            <a:ext cx="1439862" cy="144462"/>
            <a:chOff x="1043608" y="1916832"/>
            <a:chExt cx="1512168" cy="144016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>
              <a:off x="1043608" y="2060848"/>
              <a:ext cx="1512168" cy="0"/>
            </a:xfrm>
            <a:prstGeom prst="line">
              <a:avLst/>
            </a:prstGeom>
            <a:ln w="444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>
              <a:off x="1043608" y="1916832"/>
              <a:ext cx="1512168" cy="0"/>
            </a:xfrm>
            <a:prstGeom prst="line">
              <a:avLst/>
            </a:prstGeom>
            <a:ln w="444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868" name="Группа 5"/>
          <p:cNvGrpSpPr>
            <a:grpSpLocks/>
          </p:cNvGrpSpPr>
          <p:nvPr/>
        </p:nvGrpSpPr>
        <p:grpSpPr bwMode="auto">
          <a:xfrm>
            <a:off x="2411413" y="2133600"/>
            <a:ext cx="1800225" cy="142875"/>
            <a:chOff x="1043608" y="1916832"/>
            <a:chExt cx="1512168" cy="144016"/>
          </a:xfrm>
        </p:grpSpPr>
        <p:cxnSp>
          <p:nvCxnSpPr>
            <p:cNvPr id="7" name="Прямая соединительная линия 6"/>
            <p:cNvCxnSpPr/>
            <p:nvPr/>
          </p:nvCxnSpPr>
          <p:spPr>
            <a:xfrm>
              <a:off x="1043608" y="2060848"/>
              <a:ext cx="1512168" cy="0"/>
            </a:xfrm>
            <a:prstGeom prst="line">
              <a:avLst/>
            </a:prstGeom>
            <a:ln w="444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1043608" y="1916832"/>
              <a:ext cx="1512168" cy="0"/>
            </a:xfrm>
            <a:prstGeom prst="line">
              <a:avLst/>
            </a:prstGeom>
            <a:ln w="444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323850" y="2708275"/>
            <a:ext cx="2735263" cy="1385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бессоюзное сложное предложение</a:t>
            </a:r>
          </a:p>
        </p:txBody>
      </p:sp>
      <p:pic>
        <p:nvPicPr>
          <p:cNvPr id="36870" name="Рисунок 13" descr="19967074738815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8038" y="2349500"/>
            <a:ext cx="4995862" cy="405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b="1" dirty="0" smtClean="0"/>
              <a:t>[</a:t>
            </a:r>
            <a:r>
              <a:rPr lang="ru-RU" b="1" dirty="0" smtClean="0">
                <a:uFill>
                  <a:solidFill>
                    <a:srgbClr val="FF0000"/>
                  </a:solidFill>
                </a:uFill>
              </a:rPr>
              <a:t>Слышно было</a:t>
            </a:r>
            <a:r>
              <a:rPr lang="en-US" b="1" dirty="0" smtClean="0">
                <a:uFill>
                  <a:solidFill>
                    <a:srgbClr val="FF0000"/>
                  </a:solidFill>
                </a:uFill>
              </a:rPr>
              <a:t>]</a:t>
            </a:r>
            <a:r>
              <a:rPr lang="ru-RU" b="1" dirty="0" smtClean="0"/>
              <a:t>, (</a:t>
            </a:r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как </a:t>
            </a:r>
            <a:r>
              <a:rPr lang="ru-RU" b="1" dirty="0" smtClean="0"/>
              <a:t>над полем пел </a:t>
            </a:r>
            <a:r>
              <a:rPr lang="ru-RU" b="1" u="sng" dirty="0" smtClean="0"/>
              <a:t>жаворонок)</a:t>
            </a:r>
            <a:r>
              <a:rPr lang="ru-RU" b="1" dirty="0" smtClean="0"/>
              <a:t> и (</a:t>
            </a:r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как </a:t>
            </a:r>
            <a:r>
              <a:rPr lang="ru-RU" b="1" dirty="0" smtClean="0"/>
              <a:t>вдали куковала </a:t>
            </a:r>
            <a:r>
              <a:rPr lang="ru-RU" b="1" u="sng" dirty="0" smtClean="0"/>
              <a:t>кукушка)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827088" y="765175"/>
            <a:ext cx="3600450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900113" y="908050"/>
            <a:ext cx="3527425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971550" y="1484313"/>
            <a:ext cx="936625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971550" y="1628775"/>
            <a:ext cx="936625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339975" y="2205038"/>
            <a:ext cx="2160588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339975" y="2349500"/>
            <a:ext cx="2160588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801" name="AutoShape 2" descr="data:image/jpeg;base64,/9j/4AAQSkZJRgABAQAAAQABAAD/2wCEAAkGBhQSERUUEhIWFRQUFBUVFRgYFBYXGBQUFxcVFRcUFRUYHCYfGBkjGRUWIC8gIycpLCwsFx4xNTAqNSYrLCkBCQoKDgwOGg8PGiwkHCQsLCkpLCwvLC8sLCwsLCwsLCwsKSwsLCwsLCwsLCksLCwsLCwsLCwsLCwsLCwsLCwsLP/AABEIALEBHAMBIgACEQEDEQH/xAAcAAACAgMBAQAAAAAAAAAAAAADBAIFAAEGBwj/xABHEAABAwIEAwUFBAYIBAcAAAABAAIRAyEEEjFBBVFhBhNxgZEiMqGxwQcUQvAzYnKy0eEjUnOCkrPC8RZDU4MVJDREVJOi/8QAGgEAAwEBAQEAAAAAAAAAAAAAAQIDAAQFBv/EADMRAAICAQMDAQYFAgcAAAAAAAABAhEDBBIhEzFBUSIyQmGh0QUUcYHwUpEVM0OxweHx/9oADAMBAAIRAxEAPwDz1hEEEXO/JRNJGpUM2nJGZiS1uWOYM/JfSUfPWJhtlmVFyrTgjQNwu5qjlRi1ayoUOmCyrWVFyrWVahtwLKtZUXKsyoUGwULUIuVZlQoO4FC1CJlWZUKDYOFqETKtQhQbB5VqESFkLUGwULIRIWZUKDYKFkImVZlQo1g8qwNRci3lWo24FlWEI2VRLUKBuBQshEhZC1BsHCyEVtMnQJ/DcPaBL5O+UQP/ANH6IMZclezDk6AnwVpwnB04LqkdAVYYaoHEd3RF7DVXeF7D5zmqktBvAifkozml3LQxt8rkrKOJpMY5zQJ8p8ys4U3EVqgyUjlO5sI8T9F17eHYeg0NDWna4knxV3wPCMAmAOgXNLKkuEdKx+rE+FdkGwDUEnXeJV/S7PMAT1OtGil365HJstVHz53a1lTfcRv4IRavpqPltwPIoFiYyrRpo0ZSFS1Ryo72KGVaiikCyrMqJlWZUKG3AsqzKi5VrKhRtwLKtZUbKtZVqDuA5VmVFyrWVCg7gRatFiNlWsqFB3Aci1lR8ikKBOyFB3i2VbDE02hzW9NkKBvFe6WzShHc5QJWo25gi1aDVMrAEtDWRLVEtRIWZVqNYHKthiM1i7fsv2AFUB9ckA/h0kKc5qCtlccZZHUTlOFcHqVXRT3toV1/Dfs1qPg1XmBsAu94bwehREU2C3n8VaiSIaIXn5NTJ+7wejDTxS9rkoMF2XbTADWiwseSzG8GflIY72ir+nQqRBKZpYUDVcu53Z00jz7h3Yuq2saj3NdNoILo6wuow/DyzX5K8gDQIbmgrSm5dwKKXYru8AQzi1YOwYOyh/4aEpjxfDcJLjd8W5E+SXxuANM6yPzsnK1VzR7D5O+Xl/JVhX08VJu7PlpuCVJckYU2qMKbdVSiNm6+H5JUsVuzCF3IWnx6JCpTuguSjtcipatZUw5iiWI0ZSAZFmVMCmtFiFB3i+VZlRsq1lWoO4DlWZUcU0QYN3KyFB3CeRbFNWQwrBqZn4KNXCtGkpQtsSDFtr4RTTWfd7fzRoVMi6tOyE5ojVSIUC1LQ12DIUSETKsyoUOmCyrMqLlWsqFB3A8qzKiZVJtNagbiw4TjqdKDkDni8kfzXWcH7RvrOAHgANvFcdheGueYyuFtYMeq9F7EdnXsbmcLHRceo2JW+536VzbrwdFwnCv1eZ+XkFdsqwl2NgQsNReQ3Z6ow7FqBxMpZ5CF3wCFGHe9Wd4kzVQ3VlqMWHfrX3lVprKBqlajHkLmEHkUMtXQve159hrjOoDfqNUlX4Y8Eh1NwP6wynpAIX1Eci88HycsLXu8lVkUsquW9mq0x3bt9QNtpmFXVaMGOXRPGcZdmTnCcOZKgbhI1QnNR8ijkTUT3B+F8LdWcQIAAuSYAmwXS4TsZQaB3lVznalrBHs8tzdI8HwJDZcQwE6mx6RzXS9nqppd4TBBcCHGLjQfCF5+oyyV7WexpcMGlujz/PBxfE+FDvXd00hk2B1HRLP4U4akBesMqUwJytJfqY1XIdpOGtY/MwjKduR5BLh1Tk9rQc2jjFbkcj/4d+sFJnDxuU9UeFDKXWGq7LZxbYiz6bRpCBUxB8E0+nzF/wA7rdHhZdp59E3C7ie03USuznmsc881YYzChoAGySyIqnyJK4umBIUSxMCksywjQu4WNNaLEyVAtQoZTF8qzImBTRGYUnZBobcJ5FrInHYUjZa7uNUA7mKikjYdzmODm2IMiyMK0Kz4Pwf7wfacGtGvPwSTairfYpBObqPcteHdoS51Om1okkZyLA7wI0C9Iw9RwAtCouz/AGdo0btueZ3K6HMF4eeUZP2UfQYYzUfbfJp9RBfVUqmIA1SVbHgaEBQSstYw6ieag7Djmq5/FQdHE+C3SqPdqYnTWw6ptrBaLFrGlE+7hL0WRq6UcYhv5KRjEX4cILqaJX4g1okkAc5VVV49Rn9KPUJoxkxXJLuX+C4bSoNim0C88/ihYyhT958OI6SVybe1VRxAAMnRMjEVHDM52UeF10vBOLuTOeOaElUS1HFy0Wp/G0c1ynaOiyq81AA02BAEA/rSN1YVMQCbOAbMnWT5DVVnFawc4ZAQNT1K6tPDbK0cupmpQplI6iFFtODYeqc7pZ3K9OzyHEE7GvMTFugVlT424hrcrRG5GiHRcyIc3zGvxTpNEgAtGs6meV+a557f6Trx7l8Y9U4k3LlpRngHqfGVzOOrvNnk685E+VlaV6NG+R0eR9BCqq1ATa4lDDCKf3DqJya+wo10aKZxFomFPuFKjg3OcGtBLiYAG5XU68nCt/ZEaRaNiUd2JOWwPkNF3nZ7sRTawGswOfqZMgdI0K6TBYWjRs0BvRoAHnC8zJrYJ0lZ62LRT28ujw9zHPN1L7kV7XjsNRqtLXMaQ43EAT1kXlee8Z7OCjUgOlhuLXA5FVxaxZHVUQy6Bw5uzkn4eN58Am+HdmcRiGudSpOc1upEa8hJEnoF1fZns6yrWDnAGmwy6RYnZvyK9H+8MYIaAANAAAPRLn1vTe2KtjYfw9T9qTpHluD+yuu5gdUqspk3ywXESPxRAB6XU8b9lr2x3dYO/rZmx/hgmfBekjEjUlS7wO3XC9bmu7O5aDAlVfU8N4x2eq4YjO32To4aE8r7qtdSI1Gt/Ec17NxrC0y9orNzNZ/SdNwJG4sV5/xzhjAXOYJzvzMgENYzlfnIXo6fVdRJSXJ5up0XTtwfHocxlWsiveH8B7ww6o1njddjwvsZQZBPtn9a9/DRVy6mGMjh0eXJ8ked4Thj3kBrHGTa2qtcJhq1OW9xYui3PxXoxwjQbQLeFuqjTxbB+Jsi355LhlrHL4T08ehUPi5AcIpvawZwQ7lYx5qWJxjwSB8Aj1OKMAlzgB4hKv47SicwXFTbujvtJVZTVqtZ74mBzlKO4S4S57rE8z5K4fx6k4wDYa8khiu0tJvutLjz2C6I7+yiQk4d2xjCtLREH0+CZdWge0Q2Osn0XM1+0rzpI87eiQONLiS4jnpPkqfl5Plk3qYLhF/jePNaCGkvPwVJU47WJMOy9AEs587lQKvHDGPg5555S8mYnF1H++8nxKUIKdHhA8FFzPH0VVwRfPks2AjRFNZxEEkondqQpqnBJJoWgreRM90tiitZtot3Szuk/RwZcYAW34FwMRPghvXYbpvuV3dLXdK3ocKe7QR42Uxwg6E+1sAR80OrFeQ9GT8FL3K33K6ah2YJ1c31RH9mABeoJ6XCm9TD1KLSz9Dlfu66XsxRo0zncZfEDx/V6oVXs+8G0Ec5F/KUbBF1DWmJjXX5KeWayQqLKYcfTlbR0OJ4s4ggNyjmdlznEMc4u9l1vGL+CDia9R8y432iAh02OiFz48Kjyzonm3cIYfxCpTALpE2uZ+GyWrVS8S4kzdZWoOeZcZKIzCEBWUYx58knKTdeA/DK72DI2AJkqwGP638foqV9N21llKmQZIk8lOeJS5HhlceCzdxYgm0rKnaXu2TqdvH10VTiy4iIgfNKDDx9Fo4IvuaWeS7B+NdoXVrgZZib8vDa6oq0uMm+nwEBWL6CE6iu2EYwVROHI5TdyYg1pBkJ+lxmqBGY/VQNJRNJNJKXcSO6PZhn8YqEy6/r9NEnWxLiZmPM/VENNQdTQUYrsgucn3Ys97jqSfErMxR+6W+6TcC8isLXdpvuVJtIbhCw1YiKSm2irTC8KfVPsNt8PVWDeyVb9X1/kpSzRjw2Wjgk+Uijp4Zu5PomBhG6BpPU/wAl1HDex7rEkacp9Lq8o9i2iC72vgPguSeqin3OuGmlXJ587BdB5IY4e86AnyXp9TgNJoJDQIBKpqndzcjzU1qm+yKvTLyznBSRKeHnY+ibptITDHkafRdrm/BxRgvIozAjc/Ayifc2f1j/AIU22u7mfUred0zJU3KRVRiLNwg2J6WTWGw97VL+B+qLTrHePRMUHgbBTlN0UjFDbcEct32QTw7m6UQPnQrYoE7rlto6OGCGDds4RstHBu3PomGYZS7lbcbaJPotaLglLlo3TtXDu8Uq/BuOgVIteWJJfIE6o0bKAqg6BRNA7hVfEO09DDOAdUGaQCAZI0kmNLGeqpJxirbJq2zo6GAe6BAAOvRSxvDsgBBkb8/GOS4HHfag6D3DJzMIDnOIyvkg2FiBaCqEdvsXaaoJDXAnKCTIAkg7iLHW5Xnz1sIy73+h0rFaPXsBwl1U+zEDV2w/iVd4Ls3TaP6QBzr7mANo6rxfC/bDjWgNaaUX/wCUL+71tof8TukW/Dvt0rtqf09Gm5hd+ElrmNkWGzrTrF1J61SdcoosSR3nE+zJYC5vtNnzA6qtr8FIbJFvRb4b9suDqyHh9IhpPtQQcokiRodY5x1ATre0GHxebuKoeW6gE2kkCQY1yldGPU3STEliRz9fBDZJVMLC6nFcMcBmLCBzhV1TChd8MpxzxFAaCgaCufugn+SnWpsywJ9B/urdUj0ShNBDNBXdPhhd08bJg8Npt1dJ6BZ50gLA2c53C393XTYfh9Em8+cpitwhuU5GwVN6lJ0UWlbOR7hMYXAZjtHUx/NOfd7wBKMzBEG9vMfNNPLwCGLnsGZnaIa4AeBWxiqvVwNrNMTykSl8VSMe9PSZVzhOPtFNrfcyiIa208/NccuFdWdi5dXQ5wBlU+8HNEWkR8CZXRNqgC+q449oKhMU/V1lNlZ5N3kmZOzQOQA181zSTbLxaL7FVwZHVV+JqnNYA9YSeIYZ94kdXfRDL28/igkFsTFNSaxVWN7bYKkKZdXaRUdAy+1AuMzgLhsiJVfxL7R8NTH9FNUwTplywYE5vAn0527pZ4R7s4Vil4R1HdqQYvOsT9rhDWltASS2ZcbCTm0HLLHmgYr7R8SR7DqbToIYDNwZhx1hpHmoS1mKP/hRYJno9THU2Pax1RrXu91pcAXXgQDrdSGPpyW52yCARmFi4EgeJDT6L5+4txqpVr96+o5zxlyuJu3LdsHolqeLff2jDvevqQNT6n1KX818inQ+Z9ItxTQYzCYmJExzhY3jlIEDvmSW5wM7ZLTEO10uLr5ybjHF0ySY1JmepTbKrZaXhxGgv+HdRnqq+EdYfmfROE4myqwPpvD2nQtMjkpYviVOi0OrVBTaXBoLjALjoJXgOF4gKRcKVR7WvEWcQLEOkjcyLKNTHPqk56rjBzAuJcC7MeehuFJ6xVe0bov1PacX9oeDYLVc5OYAMBJlpIg7C4+qqqn2rUQXf0TyBOSIl2mo/DYnnsvKa9x7OpJIJjeQfDVBpvgy5w3MbHKIIPp8VD8zkfKH6aOpx32hYvEF7Q8U2lxLcghzRPuh2phUfftaZd7VySTqTM67apNrtADc26/m6I/h73aiLkzPn+SufJJzftvgdRS7B6jg4mIAsdjY9P2rIRomxLgCSRedCt1KAaPYJsSSSL2GnhM+qXo44hkzdpt52t1ufRSSdeyEMaAJIDssWuD4+W6k6jAG8EHa4JufDRQGJDjJEzrO536XW/vjSYgDLA8RyPmj7RjHUgDM89ue56XTXD8VVpOa+k4tLXNdY7tMi28ESksNjG5jzOYzy5CEw10WkEagxBNuXL+CEtyAdlV+1rGPZlqhnvAyGxIzSQRoQQY8AN5Jt+EfaHRqQ2qO6IaJfJLXO3tEtvovN6VWfkdxrcILTJsOhE67fnddGPU5IvuK4KR7TU4rRbBNemJbmBztu21xfqLaqtxXa3CtBJqzAmwJkk6DmV5kKbvddI8jZBNSTEyAN7NJ687K/wDiM32SJdBeT0HE/aJQA9htR2gvDRfkSb/yVZV+0WpJyUKfTNUJOk3Ai/8ABci6rIIItHjzQjXIHsCW8x0U3rM0vI6xQXg7vC/auRAqYaIiTTdJ6nKflKbofarRd7zKjTIEeyfZ57HygrzOpix/VkNmdiZsPEb2UDUDiCLSee9rD1Tx1GTyNsR7PgO1mFre5XaHGPZPsGeXtRPkn3Ui4SLg6Xmesrw0Uy4EAR1JER/CE7heI4ihPd1nt1Fi4bcjbb4K0dbXdE5YbPXa8MaXPIa0alxAA8SVGhjqGaDXoydu8Zfa1149X4pXfBfUc+IiXEgcwBKVc43Mkazppzj0RlrZPshVhSPoM4QCNB5BBqUOp+C8R4P2rr4cxSrFsm7TDmG0zlNvqut4f9qbgAMRRDpPvUzlkfsukT5haOdfFwU2noLME9wJY0kDVEp8HrkSKZjxaPmVy7ftMpkMFJ+VoIDmv9ggOIn2gIt7XtCB7XmWH9oakmQ+SSc1J3eU3yT7bXMJF/on3t9jbUeJVMO2RrEc/qnMOBaYgDxMrs248CDlZP7A38k1SxjDrTYf7oBO+sLwp65te79f+joSR59iaGY2dNjqswuHaWgkmb73np6L0oV6UXo0/Om0geQHgp0q1E60aQB3FPXxtpdSf4g6ra/7h2L1PIXtMkLbNTzjx5L192Aww1oU5n/psJnXrshv4VhiT/5ekN/0dOeZkFttPgqr8Uj/AEszxfM8lFufLoniA6BMQOc/PzXpg4BhjE0Kd+bGX6W1MDZCd2fw3/xqZ0FhoDpIGn58w/xKD+F/Q3TaPNe6Zl968lHwuJDDrzmeX8V6EezWFGuGYdNyOl/a1Wv+GcIdcKJ8XTFrn20H+IY2qaf0+4NjOHfxg5AWiMrgeRImQPD+CUwNUGpLoi5jmTqvQh2bwo/9uALauqEGx2LvFTZ2WwggiiJ/tH/V07iyVa7DFNKL+n3NtZw+JLLwIl02t0RaWI5zDhB1XcHs1hj71EeVSqZHjKi/svhN6RE86rx4fiU/zuKqp/T7jbWcRjaUmWOgEEQ6D8fzp0SBwJYCJlpi8cl6QOy2FiO7MHlVcfihu7I4YiO7f1iofUSEY6+EeOf7L7g2HC4Noa2xk87T4BK4oZagIAIfeCbTuLX6r0NvZDC2htSOtQX2jT8yoV+x2GdE94PAt25w29/NGOvx7r5BsZ565gIECHA7fFTxTnd5Ty3Nr6Tf4WXoDuxlEmc1WYtLm/AQsHZCk0AB7p5nKT0uU3+IYwbGcliwXOYSAGkuDtJm0X056c0q/CFrpBkCIBE6fArsqvYpjhPePHOzba7x9UJ3YdkT3rvd0MX25XKSOrxpd/oHYzl24wmNAfz1UC4O5Amb7xr/AAXTHsEw6VzPUN/P+yE7sEBM4nTaBqOkmfJOtTg8P6MG1nKVqZpwdRs6Neh5EIf357bjQ2Nvpsuz/wCD7FprCP2I8wlv+BWi3fAg6w34zKrHWYa9p/Rm2s5trg9h5tFxa4HTqJ0UaAYQPwnQRodQP4Lpx2OpsJ/pHEzyHw2W29j2E62i8lvXaVvzeLmmwUzmixpBEG4giRM87pV/EHtAbf3bg8wbH0Hmuzb2Yp3cSSRYmBMaaTELY7M0TaCTaxsN90FrMS7qzbWcrS4iHOIyxlF9IJ8Eri6eYyDHXYjkfArt2dlaOopzyPTry8PFRf2epzGSRoBY/O/yQWsxxdxTNtZw9IZgIMESDPrY8kZzjeRcXje+lutl1TuA0Wz7Eed76z6IbuD04nJcnpfyuVT83B+AUcyHOMkaD8+uqiMRGn8PqulPD6YMFpEa3HKyGeG0/wDpk+Dj9AmWpj6AHs5NsoI5CJiOSlTynmP4/VSkAG0gW677ka3+CkKQmDqdBtF7HztPRedYLNOeL+1Pw68rKVN5N7abaHfZYaYJm1zcwJFpgevjMKNWkW6AAGIPWSD6G0IcMNjMO1bsPpp6LPvrxA13E8gDf/ZApuIMgi0bSHdIghTymddrmRvciRY/xIS7V5DbHGcRIJMA9Yg6ctrfJT++gXygEjnEDXUDVIA7jxjS3+yI6qRsOs89PLRJsQd7LQYtgGr5JNoafKYTDcVT3qPBg/h97TYb+Kpy4aAXgxeRJ3CEx8ud7O4A9Lx5pHiTG6jRc08WwkgvJidQGiInUnx0RqeLabB3LWLW6mwsLwqJ1SMwIuTsZBjpyg/AIj+kE5Qed+R/O63TRuoX7m02tMgTmMXBI8SSJt9EOm+mBOcmdAZGs2JDt4+IVIZAmZ8Z1mJ/PMLQAJMkDqZ3B0A8Ck6XzN1OexfAUyJMExsWwD69FsYQ2gx5gX01Omqou9iwIIAjx3B+CjnAFyZBFtogyfzyQ6TD1F6HQOYTJANpEyIgWnUQhDENb+LrBIDiSLje9vkqapXtafwusbaDbfb0WPxMRm1BHI7H11CPSN1C7+85mzEdQ5ptItJCxlWIkACY95tiYMkHdVP3oln4rWFxAHLpv6oFOoNX5r9Y0MlskHafUIdE3ULs1DBI8LOafoRGnLVD+9h0AuMkkc9TyAjY6QqariSAS02JtB2tvG0i6hWr6RJcba2BFtU6wg6hd03kF4DyYmbC/lA/PipNM3Bi9xcZfEEG2vWyp6tWZub2BOswJ87lKsqkGAbDe/XXfZFYbN1Doc8TBfYWiA2J5mxiyhVcMurnySCfZiSBrc9PVc+zHiWlvhzy2EkeXyUajwbOO46mREzdN0H5N1S5pOym9gbCXGxmx8OXpKkHEE5jqBrTJbMggTIvB6qk72dH2i/Mai/+6GaxcfeknTlNuabo2DqfIvn4llpMkWgGDuABqZmLJcV6Zb7skf7QCB56XVS905tGw7fUeIHmoPqGCc2m0G/Tzt69Eyw/MHULapi2wImYg2Nz0Mi2+lllMuvlpvtlEtEjc+01w1IFvA66qpq4hwEeYnYwJM9SASgUsU4XDjNyPaghzdI8IKZYuODby1c/mIOtjlnkRIuIB0hJOMkEk30uDz6X3QTiCWidSW3ECd9Od58xzS4re1cGCST1O8HbdWjjEch5zgNY1PKDsT6R6rVTDuJlplsAg5mixvpKVOIEiPaA5QJFv48tQFNmJaNgbmJk25WCzi12NY4ILxm0AJ3uTI9dBdHbWyuJIg2g8iJg9T/BJUa2t4JyjX8QjbXn6LJlvMEOvsTEGT5JHEw0GAmQTfLB1AgASd5mPj5NwAz3rxYRpIgEDb8RVZTxTIY3K4CRncPa0GjW25zr/PH4uwEkZempkwAekTyhK4NmHJIhkXIiegI+FvQqVJljLjPsgNjc3g+iVpYoQLSTE219okjwuPRMUKgsTDtXQZMa3trt5QllFoIy4AFwmwaIvvIJ/dlRqtnJDW5TlMtLbS2YjYANi/wSffh5NrdSLCAM0/COqjWxJbJjeNZEAAD5H1WUHZrG2U8rQDf2mzrpNxPK/wAFuqYaDABO+UfhkCPIR80OlXgODeYBsbjQWPiT4FZXrmAAZGZwtu46jx010Qp2CyAeC4+LRp5Nv5/JOMeMuhkRsCPeAMkwWnYRPkEHDtmJ0m+4AEm/IWCgK1pIkXBAtABa7U+Vuvis1fAbJOxQy+Enl7QkNJnWIJjqhMxBJ0m4kRMaENk76DnE6oNXDk2cNDbaSLkxsL/PrEw4NaGiSSSXGQWzNmC1tyfHpKekgDIe0kOydBLnWLgSBY20tztrsHu7ETeMw8jYekKDqkskEQJLtLHQQOUR/hKlUcX1AAPZOWIib7jzB0sUKATyxcHQAQelhfrdDqsmDMOkc5E2nNodEWnGx1dljT+tryHshQIMiNQCQCRodQCRqLD/AGWMSAcLD2h7QuTuLH1n0KlVwzZBzkEiXhwgWmAA0knlJi7gt4EEkXhroaTrcmwk32Pqhgh0FxkZoEkS7Vrpug7sKAVsNOYzNgIBIETJ12gz6LdHCZiGlw0toAd9SYuIhMNIzgtcA1zd9JII1vpDfMhCYMxBacpLS7S1nZYFuc28E251Rg9HhVQtLruAEkAElszFhqPhdDq0rBx91xg5XNLhfQt5nnG6g6oGnLmky9oIH4cubMCRzJA01KdwVKiWy7vJcRo0Oy3DrQQ5wJy7WG7krbXL+iHUUyrOEI9uCGE5Q4i0gTE8zItyRMRhwNnAm4J3ERFhBmRf9VW/cMyVafenu2hr2sLnmagDiXCWCLzaDIm9pVLXxoe0zMNAawZn5QBFgHEwJPPQnqjCbm/0NKNIwh15d7gAJJF3SI18NNlqpQhueNTYSepFiZ0Wvu5c0+227XOMmMxkAD9qJMb6Lb4JdYZQDlEiQ0xDfIGed1S/QQzAYljZdUpCpY2JcA1+okNIzC4tO5QmCzoIEEgXg3vYEmbEC/MaqNIk5gAYLQfC4lzjoNhFosspNloIAjNYwJJlpAd6HydCaqdm78EalW3vTIBIIjLI9nxBsfE6WSz4F7CCb7xMEidRAlM0WhpcHSNieREwAN7NK0/Btc0E6CBckj09b/qp1JJ8goVYzKNjmAymZsJbEA2PQ7Irq5IbmMgGLdDr4yt1qZY4RHsl222jTG4mPVGwtXIXNa4jvLkWPskOzCXeVx8EW+LMLYimc2XXWImYsYP5+QS/s3zC8nQ7T0ClinO/DZ2hLSZMNEuzDWSTugCidCAYA/EbCJiw1VYrjkDG8N+nH7X0ai4X3G+D/wB1yxYkl2/nzGQF/vN/vfIqzqe4zxb83rFinPsg+ATfc8m/uJ6t+D+yb+8FtYpy7gGOKe8f2afyalcZ+j8v9LlixTx9ohfcGPfZ+w3/AC2odPQftf6gsWJ/AB2lp/8Ab80rif0R8B/rW1iSHvBHm+5/eP0SOC/Rj+0/0uWLEq7P9QDnDPf/AMP76UwPv4f9ofIrFib1/ngxvhn6Op4/Upxv6f8Axf5gWLEuT3n+4BWp+H9ofvKY0pf2dP8A0rFidmIcV/B+w3/LKjT/AEbP2XfvhYsQXur+epiNT9If7JnyCPw79Iz+z/0hYsTy939h0ZhPeb+z9HJVvvVfL6LFiX1/b/cDI8N1/wC0z95K4n9H+eSxYqx99gOi7G/+o/7J/eVdX90/2n8FpYuT/Wl+i/5Kv/LX7mj77/P/AFpZm37bvkVixdCJoVxPunwPzKjif+V/c/eYtLF0R8Chqfu0/wC//mOQytrFn3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3802" name="Picture 4" descr="https://encrypted-tbn2.gstatic.com/images?q=tbn:ANd9GcQGIi_JMocP2tEgplIdaGjAXvDlJEoWCHVtFLtkKhUcz_y7TsI4H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3644900"/>
            <a:ext cx="6791325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3" name="TextBox 20"/>
          <p:cNvSpPr txBox="1">
            <a:spLocks noChangeArrowheads="1"/>
          </p:cNvSpPr>
          <p:nvPr/>
        </p:nvSpPr>
        <p:spPr bwMode="auto">
          <a:xfrm>
            <a:off x="1258888" y="2708275"/>
            <a:ext cx="67691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/>
              <a:t>сложноподчиненное предложение с двумя однородными придаточными</a:t>
            </a: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Душа любит свет солнца, она верит его лучам  (В.Гюго)</a:t>
            </a:r>
            <a:endParaRPr lang="ru-RU" smtClean="0"/>
          </a:p>
        </p:txBody>
      </p:sp>
      <p:pic>
        <p:nvPicPr>
          <p:cNvPr id="409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676400"/>
            <a:ext cx="8135938" cy="49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3"/>
          <p:cNvPicPr>
            <a:picLocks noChangeAspect="1" noChangeArrowheads="1"/>
          </p:cNvPicPr>
          <p:nvPr/>
        </p:nvPicPr>
        <p:blipFill>
          <a:blip r:embed="rId2" cstate="print"/>
          <a:srcRect t="2803" b="465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4" name="Rectangle 4"/>
          <p:cNvSpPr>
            <a:spLocks noChangeArrowheads="1"/>
          </p:cNvSpPr>
          <p:nvPr/>
        </p:nvSpPr>
        <p:spPr bwMode="auto">
          <a:xfrm>
            <a:off x="4787900" y="404813"/>
            <a:ext cx="3995738" cy="1150937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71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4"/>
          <p:cNvPicPr>
            <a:picLocks noChangeAspect="1" noChangeArrowheads="1"/>
          </p:cNvPicPr>
          <p:nvPr/>
        </p:nvPicPr>
        <p:blipFill>
          <a:blip r:embed="rId2" cstate="print"/>
          <a:srcRect t="2528" b="4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9" name="Rectangle 5"/>
          <p:cNvSpPr>
            <a:spLocks noChangeArrowheads="1"/>
          </p:cNvSpPr>
          <p:nvPr/>
        </p:nvSpPr>
        <p:spPr bwMode="auto">
          <a:xfrm>
            <a:off x="4787900" y="2060575"/>
            <a:ext cx="3960813" cy="1081088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9939" name="Picture 5"/>
          <p:cNvPicPr>
            <a:picLocks noChangeAspect="1" noChangeArrowheads="1"/>
          </p:cNvPicPr>
          <p:nvPr/>
        </p:nvPicPr>
        <p:blipFill>
          <a:blip r:embed="rId2" cstate="print"/>
          <a:srcRect t="2528" b="4222"/>
          <a:stretch>
            <a:fillRect/>
          </a:stretch>
        </p:blipFill>
        <p:spPr bwMode="auto">
          <a:xfrm>
            <a:off x="0" y="0"/>
            <a:ext cx="9144000" cy="639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4716463" y="0"/>
            <a:ext cx="4103687" cy="1484313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9941" name="Picture 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2275" y="3573463"/>
            <a:ext cx="157003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ctrTitle"/>
          </p:nvPr>
        </p:nvSpPr>
        <p:spPr>
          <a:xfrm>
            <a:off x="642938" y="214313"/>
            <a:ext cx="7772400" cy="1470025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002060"/>
                </a:solidFill>
              </a:rPr>
              <a:t>Вывод</a:t>
            </a:r>
            <a:r>
              <a:rPr lang="ru-RU" sz="4000" smtClean="0">
                <a:solidFill>
                  <a:srgbClr val="002060"/>
                </a:solidFill>
              </a:rPr>
              <a:t/>
            </a:r>
            <a:br>
              <a:rPr lang="ru-RU" sz="4000" smtClean="0">
                <a:solidFill>
                  <a:srgbClr val="002060"/>
                </a:solidFill>
              </a:rPr>
            </a:br>
            <a:endParaRPr lang="ru-RU" sz="4000" smtClean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3" y="1785938"/>
            <a:ext cx="8715375" cy="4786312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Сложное предложение, части которого соединяются только при помощи интонации, без союзов  называется бессоюзным</a:t>
            </a:r>
            <a:r>
              <a:rPr lang="ru-RU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eaLnBrk="1" hangingPunct="1">
              <a:defRPr/>
            </a:pP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64" name="Picture 5" descr="http://kletskkrol.blog.tut.by/files/2013/02/smaylik-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888" y="115888"/>
            <a:ext cx="274320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Picture 7" descr="https://encrypted-tbn0.gstatic.com/images?q=tbn:ANd9GcSBSNpdFuNKM8GIMBUGdZr2x7hKNYGSQKwCQdQ118qZqgVM7G7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15888"/>
            <a:ext cx="230505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/>
              <a:t>Дружба и чай хороши, когда они крепки и не очень сладки </a:t>
            </a:r>
            <a:r>
              <a:rPr lang="ru-RU" sz="1600" b="1" smtClean="0"/>
              <a:t>(Ф.Гладков) </a:t>
            </a:r>
          </a:p>
        </p:txBody>
      </p:sp>
      <p:pic>
        <p:nvPicPr>
          <p:cNvPr id="512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1557338"/>
            <a:ext cx="7056438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Два человека могут спасти друг друга там, где один погибнет </a:t>
            </a:r>
            <a:r>
              <a:rPr lang="ru-RU" sz="1600" smtClean="0"/>
              <a:t>(О.Бальзак) </a:t>
            </a:r>
          </a:p>
        </p:txBody>
      </p:sp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1700213"/>
            <a:ext cx="7561262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/>
              <a:t>Никогда счастье не ставило человека на такую высоту, чтобы он не нуждался в друге </a:t>
            </a:r>
            <a:r>
              <a:rPr lang="ru-RU" sz="1600" b="1" smtClean="0"/>
              <a:t>(Сенека)</a:t>
            </a:r>
          </a:p>
        </p:txBody>
      </p:sp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1916113"/>
            <a:ext cx="6913563" cy="468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Время не любит, когда его тратят впустую  </a:t>
            </a:r>
            <a:r>
              <a:rPr lang="ru-RU" sz="1800" smtClean="0"/>
              <a:t>(Генри Форд)</a:t>
            </a:r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773238"/>
            <a:ext cx="8569325" cy="442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>
                <a:solidFill>
                  <a:srgbClr val="FF0000"/>
                </a:solidFill>
              </a:rPr>
              <a:t>Тема нашего урока?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 smtClean="0"/>
          </a:p>
        </p:txBody>
      </p:sp>
      <p:pic>
        <p:nvPicPr>
          <p:cNvPr id="9219" name="Picture 2" descr="http://www.zap-ti.ru/img/ques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341438"/>
            <a:ext cx="8064500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WordArt 2"/>
          <p:cNvSpPr>
            <a:spLocks noChangeArrowheads="1" noChangeShapeType="1" noTextEdit="1"/>
          </p:cNvSpPr>
          <p:nvPr/>
        </p:nvSpPr>
        <p:spPr bwMode="auto">
          <a:xfrm>
            <a:off x="1085850" y="723900"/>
            <a:ext cx="5772150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Бессоюзные</a:t>
            </a:r>
          </a:p>
        </p:txBody>
      </p:sp>
      <p:sp>
        <p:nvSpPr>
          <p:cNvPr id="10243" name="WordArt 3"/>
          <p:cNvSpPr>
            <a:spLocks noChangeArrowheads="1" noChangeShapeType="1" noTextEdit="1"/>
          </p:cNvSpPr>
          <p:nvPr/>
        </p:nvSpPr>
        <p:spPr bwMode="auto">
          <a:xfrm>
            <a:off x="1643063" y="2286000"/>
            <a:ext cx="5072062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сложные</a:t>
            </a:r>
          </a:p>
        </p:txBody>
      </p:sp>
      <p:sp>
        <p:nvSpPr>
          <p:cNvPr id="10244" name="WordArt 4"/>
          <p:cNvSpPr>
            <a:spLocks noChangeArrowheads="1" noChangeShapeType="1" noTextEdit="1"/>
          </p:cNvSpPr>
          <p:nvPr/>
        </p:nvSpPr>
        <p:spPr bwMode="auto">
          <a:xfrm>
            <a:off x="1428750" y="4143375"/>
            <a:ext cx="5643563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предложения</a:t>
            </a: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799</TotalTime>
  <Words>507</Words>
  <Application>Microsoft Office PowerPoint</Application>
  <PresentationFormat>Экран (4:3)</PresentationFormat>
  <Paragraphs>81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ЗАДАНИЕ:</vt:lpstr>
      <vt:lpstr>Мне не нужно друга, который во всем со мной соглашается…  (Плутарх)</vt:lpstr>
      <vt:lpstr>Душа любит свет солнца, она верит его лучам  (В.Гюго)</vt:lpstr>
      <vt:lpstr>Дружба и чай хороши, когда они крепки и не очень сладки (Ф.Гладков) </vt:lpstr>
      <vt:lpstr>Два человека могут спасти друг друга там, где один погибнет (О.Бальзак) </vt:lpstr>
      <vt:lpstr>Никогда счастье не ставило человека на такую высоту, чтобы он не нуждался в друге (Сенека)</vt:lpstr>
      <vt:lpstr>Время не любит, когда его тратят впустую  (Генри Форд)</vt:lpstr>
      <vt:lpstr> Тема нашего урока? </vt:lpstr>
      <vt:lpstr>Презентация PowerPoint</vt:lpstr>
      <vt:lpstr>Презентация PowerPoint</vt:lpstr>
      <vt:lpstr>Презентация PowerPoint</vt:lpstr>
      <vt:lpstr>Презентация PowerPoint</vt:lpstr>
      <vt:lpstr>Отличия союзных и бессоюзных сложных предложений.</vt:lpstr>
      <vt:lpstr>Бессоюзные предложения</vt:lpstr>
      <vt:lpstr>Работа у доски</vt:lpstr>
      <vt:lpstr>Душа любит свет солнца, она верит его лучам  (В.Гюго)</vt:lpstr>
      <vt:lpstr>В бессоюзном сложном предложении ставится</vt:lpstr>
      <vt:lpstr>Презентация PowerPoint</vt:lpstr>
      <vt:lpstr>     Знаки препинания в бессоюзных сложных предложениях помогают понять смысловые отношения между его частями, при произнесении вслух подчеркнуть интонацией эти значения, тем самым сделать нашу речь ярче, красочнее. </vt:lpstr>
      <vt:lpstr>Интонация в бессоюзном сложном предложении</vt:lpstr>
      <vt:lpstr> Самостоятельная работа </vt:lpstr>
      <vt:lpstr> Небо снова всё покрылось тучами  , и   посыпался дождь  </vt:lpstr>
      <vt:lpstr>  [Вакса чернит с пользою] – [злой человек чернит с удовольствием]  </vt:lpstr>
      <vt:lpstr>ВАКСА</vt:lpstr>
      <vt:lpstr>   [Владимир с ужасом увидел], (что он заехал в незнакомый лес) </vt:lpstr>
      <vt:lpstr> [Путешественники спешили]: [в горах ночь наступает быстро] </vt:lpstr>
      <vt:lpstr> [Катятся ядра], [свищут пули], [нависли хладные тучи]. </vt:lpstr>
      <vt:lpstr> [В лесу весело и беззаботно поют птицы], [над цветами летают бабочки].</vt:lpstr>
      <vt:lpstr>   [Слышно было], (как над полем пел жаворонок) и (как вдали куковала кукушка)  </vt:lpstr>
      <vt:lpstr>Презентация PowerPoint</vt:lpstr>
      <vt:lpstr>Презентация PowerPoint</vt:lpstr>
      <vt:lpstr>Презентация PowerPoint</vt:lpstr>
      <vt:lpstr>Вывод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Zver</dc:creator>
  <cp:lastModifiedBy>User</cp:lastModifiedBy>
  <cp:revision>96</cp:revision>
  <dcterms:created xsi:type="dcterms:W3CDTF">2009-01-23T10:04:21Z</dcterms:created>
  <dcterms:modified xsi:type="dcterms:W3CDTF">2020-12-03T09:25:30Z</dcterms:modified>
</cp:coreProperties>
</file>