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56" r:id="rId4"/>
    <p:sldId id="258" r:id="rId5"/>
    <p:sldId id="259" r:id="rId6"/>
    <p:sldId id="260" r:id="rId7"/>
    <p:sldId id="261" r:id="rId8"/>
    <p:sldId id="262" r:id="rId9"/>
    <p:sldId id="264"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8" autoAdjust="0"/>
    <p:restoredTop sz="94660"/>
  </p:normalViewPr>
  <p:slideViewPr>
    <p:cSldViewPr snapToGrid="0">
      <p:cViewPr varScale="1">
        <p:scale>
          <a:sx n="74" d="100"/>
          <a:sy n="74" d="100"/>
        </p:scale>
        <p:origin x="45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3C3D0B2-C6FA-40BB-8DD4-43A706A0BDAB}" type="datetimeFigureOut">
              <a:rPr lang="ru-RU" smtClean="0"/>
              <a:t>02.01.2021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E83C84-588A-4DE5-A959-0A2F8743B831}" type="slidenum">
              <a:rPr lang="ru-RU" smtClean="0"/>
              <a:t>‹#›</a:t>
            </a:fld>
            <a:endParaRPr lang="ru-RU"/>
          </a:p>
        </p:txBody>
      </p:sp>
    </p:spTree>
    <p:extLst>
      <p:ext uri="{BB962C8B-B14F-4D97-AF65-F5344CB8AC3E}">
        <p14:creationId xmlns:p14="http://schemas.microsoft.com/office/powerpoint/2010/main" val="2017355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3C3D0B2-C6FA-40BB-8DD4-43A706A0BDAB}" type="datetimeFigureOut">
              <a:rPr lang="ru-RU" smtClean="0"/>
              <a:t>02.01.2021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E83C84-588A-4DE5-A959-0A2F8743B831}" type="slidenum">
              <a:rPr lang="ru-RU" smtClean="0"/>
              <a:t>‹#›</a:t>
            </a:fld>
            <a:endParaRPr lang="ru-RU"/>
          </a:p>
        </p:txBody>
      </p:sp>
    </p:spTree>
    <p:extLst>
      <p:ext uri="{BB962C8B-B14F-4D97-AF65-F5344CB8AC3E}">
        <p14:creationId xmlns:p14="http://schemas.microsoft.com/office/powerpoint/2010/main" val="2660084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3C3D0B2-C6FA-40BB-8DD4-43A706A0BDAB}" type="datetimeFigureOut">
              <a:rPr lang="ru-RU" smtClean="0"/>
              <a:t>02.01.2021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E83C84-588A-4DE5-A959-0A2F8743B831}" type="slidenum">
              <a:rPr lang="ru-RU" smtClean="0"/>
              <a:t>‹#›</a:t>
            </a:fld>
            <a:endParaRPr lang="ru-RU"/>
          </a:p>
        </p:txBody>
      </p:sp>
    </p:spTree>
    <p:extLst>
      <p:ext uri="{BB962C8B-B14F-4D97-AF65-F5344CB8AC3E}">
        <p14:creationId xmlns:p14="http://schemas.microsoft.com/office/powerpoint/2010/main" val="12106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3C3D0B2-C6FA-40BB-8DD4-43A706A0BDAB}" type="datetimeFigureOut">
              <a:rPr lang="ru-RU" smtClean="0"/>
              <a:t>02.01.2021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E83C84-588A-4DE5-A959-0A2F8743B831}" type="slidenum">
              <a:rPr lang="ru-RU" smtClean="0"/>
              <a:t>‹#›</a:t>
            </a:fld>
            <a:endParaRPr lang="ru-RU"/>
          </a:p>
        </p:txBody>
      </p:sp>
    </p:spTree>
    <p:extLst>
      <p:ext uri="{BB962C8B-B14F-4D97-AF65-F5344CB8AC3E}">
        <p14:creationId xmlns:p14="http://schemas.microsoft.com/office/powerpoint/2010/main" val="877799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3C3D0B2-C6FA-40BB-8DD4-43A706A0BDAB}" type="datetimeFigureOut">
              <a:rPr lang="ru-RU" smtClean="0"/>
              <a:t>02.01.2021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E83C84-588A-4DE5-A959-0A2F8743B831}" type="slidenum">
              <a:rPr lang="ru-RU" smtClean="0"/>
              <a:t>‹#›</a:t>
            </a:fld>
            <a:endParaRPr lang="ru-RU"/>
          </a:p>
        </p:txBody>
      </p:sp>
    </p:spTree>
    <p:extLst>
      <p:ext uri="{BB962C8B-B14F-4D97-AF65-F5344CB8AC3E}">
        <p14:creationId xmlns:p14="http://schemas.microsoft.com/office/powerpoint/2010/main" val="1596755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3C3D0B2-C6FA-40BB-8DD4-43A706A0BDAB}" type="datetimeFigureOut">
              <a:rPr lang="ru-RU" smtClean="0"/>
              <a:t>02.01.2021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E83C84-588A-4DE5-A959-0A2F8743B831}" type="slidenum">
              <a:rPr lang="ru-RU" smtClean="0"/>
              <a:t>‹#›</a:t>
            </a:fld>
            <a:endParaRPr lang="ru-RU"/>
          </a:p>
        </p:txBody>
      </p:sp>
    </p:spTree>
    <p:extLst>
      <p:ext uri="{BB962C8B-B14F-4D97-AF65-F5344CB8AC3E}">
        <p14:creationId xmlns:p14="http://schemas.microsoft.com/office/powerpoint/2010/main" val="333048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3C3D0B2-C6FA-40BB-8DD4-43A706A0BDAB}" type="datetimeFigureOut">
              <a:rPr lang="ru-RU" smtClean="0"/>
              <a:t>02.01.2021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4E83C84-588A-4DE5-A959-0A2F8743B831}" type="slidenum">
              <a:rPr lang="ru-RU" smtClean="0"/>
              <a:t>‹#›</a:t>
            </a:fld>
            <a:endParaRPr lang="ru-RU"/>
          </a:p>
        </p:txBody>
      </p:sp>
    </p:spTree>
    <p:extLst>
      <p:ext uri="{BB962C8B-B14F-4D97-AF65-F5344CB8AC3E}">
        <p14:creationId xmlns:p14="http://schemas.microsoft.com/office/powerpoint/2010/main" val="4118116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3C3D0B2-C6FA-40BB-8DD4-43A706A0BDAB}" type="datetimeFigureOut">
              <a:rPr lang="ru-RU" smtClean="0"/>
              <a:t>02.01.2021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4E83C84-588A-4DE5-A959-0A2F8743B831}" type="slidenum">
              <a:rPr lang="ru-RU" smtClean="0"/>
              <a:t>‹#›</a:t>
            </a:fld>
            <a:endParaRPr lang="ru-RU"/>
          </a:p>
        </p:txBody>
      </p:sp>
    </p:spTree>
    <p:extLst>
      <p:ext uri="{BB962C8B-B14F-4D97-AF65-F5344CB8AC3E}">
        <p14:creationId xmlns:p14="http://schemas.microsoft.com/office/powerpoint/2010/main" val="977121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3C3D0B2-C6FA-40BB-8DD4-43A706A0BDAB}" type="datetimeFigureOut">
              <a:rPr lang="ru-RU" smtClean="0"/>
              <a:t>02.01.2021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4E83C84-588A-4DE5-A959-0A2F8743B831}" type="slidenum">
              <a:rPr lang="ru-RU" smtClean="0"/>
              <a:t>‹#›</a:t>
            </a:fld>
            <a:endParaRPr lang="ru-RU"/>
          </a:p>
        </p:txBody>
      </p:sp>
    </p:spTree>
    <p:extLst>
      <p:ext uri="{BB962C8B-B14F-4D97-AF65-F5344CB8AC3E}">
        <p14:creationId xmlns:p14="http://schemas.microsoft.com/office/powerpoint/2010/main" val="1147360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3C3D0B2-C6FA-40BB-8DD4-43A706A0BDAB}" type="datetimeFigureOut">
              <a:rPr lang="ru-RU" smtClean="0"/>
              <a:t>02.01.2021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E83C84-588A-4DE5-A959-0A2F8743B831}" type="slidenum">
              <a:rPr lang="ru-RU" smtClean="0"/>
              <a:t>‹#›</a:t>
            </a:fld>
            <a:endParaRPr lang="ru-RU"/>
          </a:p>
        </p:txBody>
      </p:sp>
    </p:spTree>
    <p:extLst>
      <p:ext uri="{BB962C8B-B14F-4D97-AF65-F5344CB8AC3E}">
        <p14:creationId xmlns:p14="http://schemas.microsoft.com/office/powerpoint/2010/main" val="2318409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3C3D0B2-C6FA-40BB-8DD4-43A706A0BDAB}" type="datetimeFigureOut">
              <a:rPr lang="ru-RU" smtClean="0"/>
              <a:t>02.01.2021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E83C84-588A-4DE5-A959-0A2F8743B831}" type="slidenum">
              <a:rPr lang="ru-RU" smtClean="0"/>
              <a:t>‹#›</a:t>
            </a:fld>
            <a:endParaRPr lang="ru-RU"/>
          </a:p>
        </p:txBody>
      </p:sp>
    </p:spTree>
    <p:extLst>
      <p:ext uri="{BB962C8B-B14F-4D97-AF65-F5344CB8AC3E}">
        <p14:creationId xmlns:p14="http://schemas.microsoft.com/office/powerpoint/2010/main" val="3902376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C3D0B2-C6FA-40BB-8DD4-43A706A0BDAB}" type="datetimeFigureOut">
              <a:rPr lang="ru-RU" smtClean="0"/>
              <a:t>02.01.2021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E83C84-588A-4DE5-A959-0A2F8743B831}" type="slidenum">
              <a:rPr lang="ru-RU" smtClean="0"/>
              <a:t>‹#›</a:t>
            </a:fld>
            <a:endParaRPr lang="ru-RU"/>
          </a:p>
        </p:txBody>
      </p:sp>
    </p:spTree>
    <p:extLst>
      <p:ext uri="{BB962C8B-B14F-4D97-AF65-F5344CB8AC3E}">
        <p14:creationId xmlns:p14="http://schemas.microsoft.com/office/powerpoint/2010/main" val="230363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3.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gif"/><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10.gif"/><Relationship Id="rId5" Type="http://schemas.openxmlformats.org/officeDocument/2006/relationships/image" Target="../media/image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6.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8425" y="4779963"/>
            <a:ext cx="9144000" cy="2387600"/>
          </a:xfrm>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2050" name="Picture 2" descr="https://i.pinimg.com/originals/f3/bd/54/f3bd542d5b91b2803d80748f177a939e.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razdeti.ru/images/286(1).jpg"/>
          <p:cNvPicPr>
            <a:picLocks noChangeAspect="1" noChangeArrowheads="1"/>
          </p:cNvPicPr>
          <p:nvPr/>
        </p:nvPicPr>
        <p:blipFill>
          <a:blip r:embed="rId3" cstate="email">
            <a:extLst>
              <a:ext uri="{BEBA8EAE-BF5A-486C-A8C5-ECC9F3942E4B}">
                <a14:imgProps xmlns:a14="http://schemas.microsoft.com/office/drawing/2010/main">
                  <a14:imgLayer r:embed="rId4">
                    <a14:imgEffect>
                      <a14:backgroundRemoval t="4200" b="91800" l="4600" r="91400"/>
                    </a14:imgEffect>
                  </a14:imgLayer>
                </a14:imgProps>
              </a:ext>
              <a:ext uri="{28A0092B-C50C-407E-A947-70E740481C1C}">
                <a14:useLocalDpi xmlns:a14="http://schemas.microsoft.com/office/drawing/2010/main"/>
              </a:ext>
            </a:extLst>
          </a:blip>
          <a:srcRect/>
          <a:stretch>
            <a:fillRect/>
          </a:stretch>
        </p:blipFill>
        <p:spPr bwMode="auto">
          <a:xfrm>
            <a:off x="4851986" y="4013787"/>
            <a:ext cx="2488026" cy="248802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avatars.mds.yandex.net/get-pdb/1780525/78bf4d15-95d4-41b9-a5a5-c92a851b73c8/s1200?webp=fals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40030" y="460646"/>
            <a:ext cx="1656790" cy="192933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414336" y="2228671"/>
            <a:ext cx="8895348" cy="2908489"/>
          </a:xfrm>
          <a:prstGeom prst="rect">
            <a:avLst/>
          </a:prstGeom>
          <a:noFill/>
        </p:spPr>
        <p:txBody>
          <a:bodyPr wrap="square" rtlCol="0">
            <a:spAutoFit/>
          </a:bodyPr>
          <a:lstStyle/>
          <a:p>
            <a:pPr algn="ctr"/>
            <a:r>
              <a:rPr lang="ru-RU" sz="3600" dirty="0" smtClean="0">
                <a:latin typeface="Times New Roman" panose="02020603050405020304" pitchFamily="18" charset="0"/>
                <a:cs typeface="Times New Roman" panose="02020603050405020304" pitchFamily="18" charset="0"/>
              </a:rPr>
              <a:t>Презентация к сказке</a:t>
            </a:r>
          </a:p>
          <a:p>
            <a:pPr algn="ctr"/>
            <a:r>
              <a:rPr lang="ru-RU" sz="3600" dirty="0" smtClean="0">
                <a:latin typeface="Times New Roman" panose="02020603050405020304" pitchFamily="18" charset="0"/>
                <a:cs typeface="Times New Roman" panose="02020603050405020304" pitchFamily="18" charset="0"/>
              </a:rPr>
              <a:t>«Разговор лягушек»</a:t>
            </a:r>
          </a:p>
          <a:p>
            <a:pPr algn="ctr"/>
            <a:endParaRPr lang="ru-RU" sz="3600" dirty="0" smtClean="0">
              <a:latin typeface="Times New Roman" panose="02020603050405020304" pitchFamily="18" charset="0"/>
              <a:cs typeface="Times New Roman" panose="02020603050405020304" pitchFamily="18" charset="0"/>
            </a:endParaRPr>
          </a:p>
          <a:p>
            <a:pPr algn="r"/>
            <a:r>
              <a:rPr lang="ru-RU" sz="2500" dirty="0" smtClean="0">
                <a:latin typeface="Times New Roman" panose="02020603050405020304" pitchFamily="18" charset="0"/>
                <a:cs typeface="Times New Roman" panose="02020603050405020304" pitchFamily="18" charset="0"/>
              </a:rPr>
              <a:t>Выполнила: воспитатель </a:t>
            </a:r>
          </a:p>
          <a:p>
            <a:pPr algn="r"/>
            <a:r>
              <a:rPr lang="ru-RU" sz="2500" dirty="0" smtClean="0">
                <a:latin typeface="Times New Roman" panose="02020603050405020304" pitchFamily="18" charset="0"/>
                <a:cs typeface="Times New Roman" panose="02020603050405020304" pitchFamily="18" charset="0"/>
              </a:rPr>
              <a:t>Жукова Л.Н.</a:t>
            </a:r>
          </a:p>
          <a:p>
            <a:pPr algn="r"/>
            <a:endParaRPr lang="ru-RU"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36144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8" name="Picture 4" descr="https://photoshop-kopona.com/uploads/posts/2018-09/1538117905_1-1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888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razdeti.ru/images/286(1).jpg"/>
          <p:cNvPicPr>
            <a:picLocks noChangeAspect="1" noChangeArrowheads="1"/>
          </p:cNvPicPr>
          <p:nvPr/>
        </p:nvPicPr>
        <p:blipFill>
          <a:blip r:embed="rId3" cstate="email">
            <a:extLst>
              <a:ext uri="{BEBA8EAE-BF5A-486C-A8C5-ECC9F3942E4B}">
                <a14:imgProps xmlns:a14="http://schemas.microsoft.com/office/drawing/2010/main">
                  <a14:imgLayer r:embed="rId4">
                    <a14:imgEffect>
                      <a14:backgroundRemoval t="4200" b="91800" l="4600" r="91400"/>
                    </a14:imgEffect>
                  </a14:imgLayer>
                </a14:imgProps>
              </a:ext>
              <a:ext uri="{28A0092B-C50C-407E-A947-70E740481C1C}">
                <a14:useLocalDpi xmlns:a14="http://schemas.microsoft.com/office/drawing/2010/main"/>
              </a:ext>
            </a:extLst>
          </a:blip>
          <a:srcRect/>
          <a:stretch>
            <a:fillRect/>
          </a:stretch>
        </p:blipFill>
        <p:spPr bwMode="auto">
          <a:xfrm>
            <a:off x="6096000" y="2358025"/>
            <a:ext cx="2488026" cy="248802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avatars.mds.yandex.net/get-pdb/1780525/78bf4d15-95d4-41b9-a5a5-c92a851b73c8/s1200?webp=fals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219605" y="1672703"/>
            <a:ext cx="1656790" cy="1929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3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249"/>
                                          </p:stCondLst>
                                        </p:cTn>
                                        <p:tgtEl>
                                          <p:spTgt spid="10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250"/>
                                  </p:stCondLst>
                                  <p:childTnLst>
                                    <p:set>
                                      <p:cBhvr>
                                        <p:cTn id="10" dur="1" fill="hold">
                                          <p:stCondLst>
                                            <p:cond delay="249"/>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8" name="Picture 4" descr="https://photoshop-kopona.com/uploads/posts/2018-09/1538117905_1-1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888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razdeti.ru/images/286(1).jpg"/>
          <p:cNvPicPr>
            <a:picLocks noChangeAspect="1" noChangeArrowheads="1"/>
          </p:cNvPicPr>
          <p:nvPr/>
        </p:nvPicPr>
        <p:blipFill>
          <a:blip r:embed="rId3" cstate="email">
            <a:extLst>
              <a:ext uri="{BEBA8EAE-BF5A-486C-A8C5-ECC9F3942E4B}">
                <a14:imgProps xmlns:a14="http://schemas.microsoft.com/office/drawing/2010/main">
                  <a14:imgLayer r:embed="rId4">
                    <a14:imgEffect>
                      <a14:backgroundRemoval t="4200" b="91800" l="4600" r="91400"/>
                    </a14:imgEffect>
                  </a14:imgLayer>
                </a14:imgProps>
              </a:ext>
              <a:ext uri="{28A0092B-C50C-407E-A947-70E740481C1C}">
                <a14:useLocalDpi xmlns:a14="http://schemas.microsoft.com/office/drawing/2010/main"/>
              </a:ext>
            </a:extLst>
          </a:blip>
          <a:srcRect/>
          <a:stretch>
            <a:fillRect/>
          </a:stretch>
        </p:blipFill>
        <p:spPr bwMode="auto">
          <a:xfrm>
            <a:off x="9119443" y="4409162"/>
            <a:ext cx="2629969" cy="262996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avatars.mds.yandex.net/get-pdb/1780525/78bf4d15-95d4-41b9-a5a5-c92a851b73c8/s1200?webp=fals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1086" y="4798620"/>
            <a:ext cx="1874015" cy="218229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nebula.wsimg.com/9d40bf9f9fd7af54e4cba88090c136b7?AccessKeyId=AE390C3BA3FA36C76872&amp;disposition=0&amp;alloworigin=1"/>
          <p:cNvPicPr>
            <a:picLocks noChangeAspect="1" noChangeArrowheads="1" noCrop="1"/>
          </p:cNvPicPr>
          <p:nvPr/>
        </p:nvPicPr>
        <p:blipFill>
          <a:blip r:embed="rId6">
            <a:extLst>
              <a:ext uri="{28A0092B-C50C-407E-A947-70E740481C1C}">
                <a14:useLocalDpi xmlns:a14="http://schemas.microsoft.com/office/drawing/2010/main"/>
              </a:ext>
            </a:extLst>
          </a:blip>
          <a:srcRect/>
          <a:stretch>
            <a:fillRect/>
          </a:stretch>
        </p:blipFill>
        <p:spPr bwMode="auto">
          <a:xfrm>
            <a:off x="150312" y="0"/>
            <a:ext cx="12041688" cy="6980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346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8" name="Picture 4" descr="https://photoshop-kopona.com/uploads/posts/2018-09/1538117905_1-1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888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razdeti.ru/images/286(1).jpg"/>
          <p:cNvPicPr>
            <a:picLocks noChangeAspect="1" noChangeArrowheads="1"/>
          </p:cNvPicPr>
          <p:nvPr/>
        </p:nvPicPr>
        <p:blipFill>
          <a:blip r:embed="rId3" cstate="email">
            <a:extLst>
              <a:ext uri="{BEBA8EAE-BF5A-486C-A8C5-ECC9F3942E4B}">
                <a14:imgProps xmlns:a14="http://schemas.microsoft.com/office/drawing/2010/main">
                  <a14:imgLayer r:embed="rId4">
                    <a14:imgEffect>
                      <a14:backgroundRemoval t="4200" b="91800" l="4600" r="91400"/>
                    </a14:imgEffect>
                  </a14:imgLayer>
                </a14:imgProps>
              </a:ext>
              <a:ext uri="{28A0092B-C50C-407E-A947-70E740481C1C}">
                <a14:useLocalDpi xmlns:a14="http://schemas.microsoft.com/office/drawing/2010/main"/>
              </a:ext>
            </a:extLst>
          </a:blip>
          <a:srcRect/>
          <a:stretch>
            <a:fillRect/>
          </a:stretch>
        </p:blipFill>
        <p:spPr bwMode="auto">
          <a:xfrm>
            <a:off x="9119443" y="4409162"/>
            <a:ext cx="2629969" cy="262996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avatars.mds.yandex.net/get-pdb/1780525/78bf4d15-95d4-41b9-a5a5-c92a851b73c8/s1200?webp=fals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622714" y="3690544"/>
            <a:ext cx="1874015" cy="2182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747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8425" y="4962525"/>
            <a:ext cx="9753600" cy="2046514"/>
          </a:xfrm>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3074" name="Picture 2" descr="https://avatars.mds.yandex.net/get-pdb/1809151/72c1cfbd-ef97-4b08-a6bf-5ef8d099e579/s120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ds05.infourok.ru/uploads/ex/078a/000a5441-0db1058c/hello_html_m5ca99280.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30006" y="1771595"/>
            <a:ext cx="4792019" cy="6381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703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8" name="Picture 4" descr="https://photoshop-kopona.com/uploads/posts/2018-09/1538117905_1-1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888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razdeti.ru/images/286(1).jpg"/>
          <p:cNvPicPr>
            <a:picLocks noChangeAspect="1" noChangeArrowheads="1"/>
          </p:cNvPicPr>
          <p:nvPr/>
        </p:nvPicPr>
        <p:blipFill>
          <a:blip r:embed="rId3" cstate="email">
            <a:extLst>
              <a:ext uri="{BEBA8EAE-BF5A-486C-A8C5-ECC9F3942E4B}">
                <a14:imgProps xmlns:a14="http://schemas.microsoft.com/office/drawing/2010/main">
                  <a14:imgLayer r:embed="rId4">
                    <a14:imgEffect>
                      <a14:backgroundRemoval t="4200" b="91800" l="4600" r="91400"/>
                    </a14:imgEffect>
                  </a14:imgLayer>
                </a14:imgProps>
              </a:ext>
              <a:ext uri="{28A0092B-C50C-407E-A947-70E740481C1C}">
                <a14:useLocalDpi xmlns:a14="http://schemas.microsoft.com/office/drawing/2010/main"/>
              </a:ext>
            </a:extLst>
          </a:blip>
          <a:srcRect/>
          <a:stretch>
            <a:fillRect/>
          </a:stretch>
        </p:blipFill>
        <p:spPr bwMode="auto">
          <a:xfrm>
            <a:off x="9119443" y="4409162"/>
            <a:ext cx="2629969" cy="262996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avatars.mds.yandex.net/get-pdb/1780525/78bf4d15-95d4-41b9-a5a5-c92a851b73c8/s1200?webp=fals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622714" y="3690544"/>
            <a:ext cx="1874015" cy="2182294"/>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https://thumbs.gfycat.com/IlliterateWarlikeAsiaticwildass-size_restricted.gif"/>
          <p:cNvPicPr>
            <a:picLocks noChangeAspect="1" noChangeArrowheads="1" noCrop="1"/>
          </p:cNvPicPr>
          <p:nvPr/>
        </p:nvPicPr>
        <p:blipFill>
          <a:blip r:embed="rId6">
            <a:extLst>
              <a:ext uri="{28A0092B-C50C-407E-A947-70E740481C1C}">
                <a14:useLocalDpi xmlns:a14="http://schemas.microsoft.com/office/drawing/2010/main"/>
              </a:ext>
            </a:extLst>
          </a:blip>
          <a:srcRect/>
          <a:stretch>
            <a:fillRect/>
          </a:stretch>
        </p:blipFill>
        <p:spPr bwMode="auto">
          <a:xfrm>
            <a:off x="5496729" y="-1040032"/>
            <a:ext cx="3726034" cy="3094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29629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8" name="Picture 4" descr="https://photoshop-kopona.com/uploads/posts/2018-09/1538117905_1-1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888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razdeti.ru/images/286(1).jpg"/>
          <p:cNvPicPr>
            <a:picLocks noChangeAspect="1" noChangeArrowheads="1"/>
          </p:cNvPicPr>
          <p:nvPr/>
        </p:nvPicPr>
        <p:blipFill>
          <a:blip r:embed="rId3" cstate="email">
            <a:extLst>
              <a:ext uri="{BEBA8EAE-BF5A-486C-A8C5-ECC9F3942E4B}">
                <a14:imgProps xmlns:a14="http://schemas.microsoft.com/office/drawing/2010/main">
                  <a14:imgLayer r:embed="rId4">
                    <a14:imgEffect>
                      <a14:backgroundRemoval t="4200" b="91800" l="4600" r="91400"/>
                    </a14:imgEffect>
                  </a14:imgLayer>
                </a14:imgProps>
              </a:ext>
              <a:ext uri="{28A0092B-C50C-407E-A947-70E740481C1C}">
                <a14:useLocalDpi xmlns:a14="http://schemas.microsoft.com/office/drawing/2010/main"/>
              </a:ext>
            </a:extLst>
          </a:blip>
          <a:srcRect/>
          <a:stretch>
            <a:fillRect/>
          </a:stretch>
        </p:blipFill>
        <p:spPr bwMode="auto">
          <a:xfrm>
            <a:off x="8800031" y="4293627"/>
            <a:ext cx="2629969" cy="262996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avatars.mds.yandex.net/get-pdb/1780525/78bf4d15-95d4-41b9-a5a5-c92a851b73c8/s1200?webp=fals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622714" y="3690544"/>
            <a:ext cx="1874015" cy="218229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ds05.infourok.ru/uploads/ex/078a/000a5441-0db1058c/hello_html_m5ca99280.pn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t="1" b="42138"/>
          <a:stretch/>
        </p:blipFill>
        <p:spPr bwMode="auto">
          <a:xfrm>
            <a:off x="6469727" y="1257627"/>
            <a:ext cx="2922925" cy="2252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9499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0"/>
                                  </p:stCondLst>
                                  <p:childTnLst>
                                    <p:animMotion origin="layout" path="M 1.66667E-6 -2.22222E-6 L -0.08281 -2.22222E-6 C -0.11992 -2.22222E-6 -0.1655 0.06621 -0.1655 0.12037 L -0.1655 0.24074 " pathEditMode="relative" rAng="0" ptsTypes="AAAA">
                                      <p:cBhvr>
                                        <p:cTn id="6" dur="2000" fill="hold"/>
                                        <p:tgtEl>
                                          <p:spTgt spid="1032"/>
                                        </p:tgtEl>
                                        <p:attrNameLst>
                                          <p:attrName>ppt_x</p:attrName>
                                          <p:attrName>ppt_y</p:attrName>
                                        </p:attrNameLst>
                                      </p:cBhvr>
                                      <p:rCtr x="-8281" y="12037"/>
                                    </p:animMotion>
                                  </p:childTnLst>
                                </p:cTn>
                              </p:par>
                            </p:childTnLst>
                          </p:cTn>
                        </p:par>
                      </p:childTnLst>
                    </p:cTn>
                  </p:par>
                  <p:par>
                    <p:cTn id="7" fill="hold">
                      <p:stCondLst>
                        <p:cond delay="indefinite"/>
                      </p:stCondLst>
                      <p:childTnLst>
                        <p:par>
                          <p:cTn id="8" fill="hold">
                            <p:stCondLst>
                              <p:cond delay="0"/>
                            </p:stCondLst>
                            <p:childTnLst>
                              <p:par>
                                <p:cTn id="9" presetID="50" presetClass="path" presetSubtype="0" accel="50000" decel="50000" fill="hold" nodeType="clickEffect">
                                  <p:stCondLst>
                                    <p:cond delay="0"/>
                                  </p:stCondLst>
                                  <p:childTnLst>
                                    <p:animMotion origin="layout" path="M -0.08151 -0.16273 L 0.04349 -0.16273 C 0.09948 -0.16273 0.16849 -0.09375 0.16849 -0.03773 L 0.16849 0.08727 " pathEditMode="relative" rAng="0" ptsTypes="AAAA">
                                      <p:cBhvr>
                                        <p:cTn id="10" dur="2000" fill="hold"/>
                                        <p:tgtEl>
                                          <p:spTgt spid="1030"/>
                                        </p:tgtEl>
                                        <p:attrNameLst>
                                          <p:attrName>ppt_x</p:attrName>
                                          <p:attrName>ppt_y</p:attrName>
                                        </p:attrNameLst>
                                      </p:cBhvr>
                                      <p:rCtr x="12500" y="12500"/>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8.33333E-7 -3.7037E-6 L -0.77422 -0.03402 " pathEditMode="relative" rAng="0" ptsTypes="AA">
                                      <p:cBhvr>
                                        <p:cTn id="14" dur="4000" fill="hold"/>
                                        <p:tgtEl>
                                          <p:spTgt spid="8"/>
                                        </p:tgtEl>
                                        <p:attrNameLst>
                                          <p:attrName>ppt_x</p:attrName>
                                          <p:attrName>ppt_y</p:attrName>
                                        </p:attrNameLst>
                                      </p:cBhvr>
                                      <p:rCtr x="-38711" y="-171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8" name="Picture 4" descr="https://photoshop-kopona.com/uploads/posts/2018-09/1538117905_1-1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888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razdeti.ru/images/286(1).jpg"/>
          <p:cNvPicPr>
            <a:picLocks noChangeAspect="1" noChangeArrowheads="1"/>
          </p:cNvPicPr>
          <p:nvPr/>
        </p:nvPicPr>
        <p:blipFill>
          <a:blip r:embed="rId3" cstate="email">
            <a:extLst>
              <a:ext uri="{BEBA8EAE-BF5A-486C-A8C5-ECC9F3942E4B}">
                <a14:imgProps xmlns:a14="http://schemas.microsoft.com/office/drawing/2010/main">
                  <a14:imgLayer r:embed="rId4">
                    <a14:imgEffect>
                      <a14:backgroundRemoval t="4200" b="91800" l="4600" r="91400"/>
                    </a14:imgEffect>
                  </a14:imgLayer>
                </a14:imgProps>
              </a:ext>
              <a:ext uri="{28A0092B-C50C-407E-A947-70E740481C1C}">
                <a14:useLocalDpi xmlns:a14="http://schemas.microsoft.com/office/drawing/2010/main"/>
              </a:ext>
            </a:extLst>
          </a:blip>
          <a:srcRect/>
          <a:stretch>
            <a:fillRect/>
          </a:stretch>
        </p:blipFill>
        <p:spPr bwMode="auto">
          <a:xfrm>
            <a:off x="9119443" y="4409162"/>
            <a:ext cx="2629969" cy="262996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avatars.mds.yandex.net/get-pdb/1780525/78bf4d15-95d4-41b9-a5a5-c92a851b73c8/s1200?webp=fals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622714" y="3690544"/>
            <a:ext cx="1874015" cy="2182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10597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12320337" cy="6858000"/>
          </a:xfrm>
          <a:solidFill>
            <a:schemeClr val="accent6">
              <a:lumMod val="60000"/>
              <a:lumOff val="40000"/>
            </a:schemeClr>
          </a:solidFill>
          <a:ln>
            <a:solidFill>
              <a:schemeClr val="accent6">
                <a:lumMod val="75000"/>
              </a:schemeClr>
            </a:solidFill>
          </a:ln>
        </p:spPr>
        <p:txBody>
          <a:bodyPr>
            <a:noAutofit/>
          </a:bodyPr>
          <a:lstStyle/>
          <a:p>
            <a:r>
              <a:rPr lang="ru-RU" sz="1400" b="1" dirty="0">
                <a:latin typeface="Times New Roman" panose="02020603050405020304" pitchFamily="18" charset="0"/>
                <a:cs typeface="Times New Roman" panose="02020603050405020304" pitchFamily="18" charset="0"/>
              </a:rPr>
              <a:t>Сказка </a:t>
            </a:r>
            <a:r>
              <a:rPr lang="ru-RU" sz="1400" b="1" dirty="0" smtClean="0">
                <a:latin typeface="Times New Roman" panose="02020603050405020304" pitchFamily="18" charset="0"/>
                <a:cs typeface="Times New Roman" panose="02020603050405020304" pitchFamily="18" charset="0"/>
              </a:rPr>
              <a:t>«</a:t>
            </a:r>
            <a:r>
              <a:rPr lang="ru-RU" sz="1400" b="1" dirty="0">
                <a:latin typeface="Times New Roman" panose="02020603050405020304" pitchFamily="18" charset="0"/>
                <a:cs typeface="Times New Roman" panose="02020603050405020304" pitchFamily="18" charset="0"/>
              </a:rPr>
              <a:t>Разговор лягушек»</a:t>
            </a: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r>
              <a:rPr lang="ru-RU" sz="1400" b="1" dirty="0">
                <a:latin typeface="Times New Roman" panose="02020603050405020304" pitchFamily="18" charset="0"/>
                <a:cs typeface="Times New Roman" panose="02020603050405020304" pitchFamily="18" charset="0"/>
              </a:rPr>
              <a:t>Воспитатель. </a:t>
            </a:r>
            <a:r>
              <a:rPr lang="ru-RU" sz="1400" dirty="0">
                <a:latin typeface="Times New Roman" panose="02020603050405020304" pitchFamily="18" charset="0"/>
                <a:cs typeface="Times New Roman" panose="02020603050405020304" pitchFamily="18" charset="0"/>
              </a:rPr>
              <a:t>Жили-были на болоте две лягушки, две подружки. Любили они, когда моросит теплый дождик. В сырую погоду вылезут на берег пруда и сидят молча. Дождик идет мелкий, частый, лягушкам очень нравится. Их шкурка от дождя становится гладкой и скользкой. Как только дождь заканчивается, лягушки затевают разговор. Большая лягушка говорит низким голосом, маленькая лягушка отвечает высоким голоском.</a:t>
            </a:r>
            <a:br>
              <a:rPr lang="ru-RU" sz="1400" dirty="0">
                <a:latin typeface="Times New Roman" panose="02020603050405020304" pitchFamily="18" charset="0"/>
                <a:cs typeface="Times New Roman" panose="02020603050405020304" pitchFamily="18" charset="0"/>
              </a:rPr>
            </a:br>
            <a:r>
              <a:rPr lang="ru-RU" sz="1400" b="1" dirty="0">
                <a:latin typeface="Times New Roman" panose="02020603050405020304" pitchFamily="18" charset="0"/>
                <a:cs typeface="Times New Roman" panose="02020603050405020304" pitchFamily="18" charset="0"/>
              </a:rPr>
              <a:t>Большая лягушка. </a:t>
            </a:r>
            <a:r>
              <a:rPr lang="ru-RU" sz="1400" dirty="0" err="1">
                <a:latin typeface="Times New Roman" panose="02020603050405020304" pitchFamily="18" charset="0"/>
                <a:cs typeface="Times New Roman" panose="02020603050405020304" pitchFamily="18" charset="0"/>
              </a:rPr>
              <a:t>Ква</a:t>
            </a:r>
            <a:r>
              <a:rPr lang="ru-RU" sz="1400" dirty="0">
                <a:latin typeface="Times New Roman" panose="02020603050405020304" pitchFamily="18" charset="0"/>
                <a:cs typeface="Times New Roman" panose="02020603050405020304" pitchFamily="18" charset="0"/>
              </a:rPr>
              <a:t>! Чудесная погодка, соседка!</a:t>
            </a:r>
            <a:br>
              <a:rPr lang="ru-RU" sz="1400" dirty="0">
                <a:latin typeface="Times New Roman" panose="02020603050405020304" pitchFamily="18" charset="0"/>
                <a:cs typeface="Times New Roman" panose="02020603050405020304" pitchFamily="18" charset="0"/>
              </a:rPr>
            </a:br>
            <a:r>
              <a:rPr lang="ru-RU" sz="1400" b="1" dirty="0">
                <a:latin typeface="Times New Roman" panose="02020603050405020304" pitchFamily="18" charset="0"/>
                <a:cs typeface="Times New Roman" panose="02020603050405020304" pitchFamily="18" charset="0"/>
              </a:rPr>
              <a:t>Маленькая лягушка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Ква</a:t>
            </a:r>
            <a:r>
              <a:rPr lang="ru-RU" sz="1400" dirty="0">
                <a:latin typeface="Times New Roman" panose="02020603050405020304" pitchFamily="18" charset="0"/>
                <a:cs typeface="Times New Roman" panose="02020603050405020304" pitchFamily="18" charset="0"/>
              </a:rPr>
              <a:t>! Славная погодка, соседушка!</a:t>
            </a:r>
            <a:br>
              <a:rPr lang="ru-RU" sz="1400" dirty="0">
                <a:latin typeface="Times New Roman" panose="02020603050405020304" pitchFamily="18" charset="0"/>
                <a:cs typeface="Times New Roman" panose="02020603050405020304" pitchFamily="18" charset="0"/>
              </a:rPr>
            </a:br>
            <a:r>
              <a:rPr lang="ru-RU" sz="1400" b="1" dirty="0">
                <a:latin typeface="Times New Roman" panose="02020603050405020304" pitchFamily="18" charset="0"/>
                <a:cs typeface="Times New Roman" panose="02020603050405020304" pitchFamily="18" charset="0"/>
              </a:rPr>
              <a:t>Большая лягушка. </a:t>
            </a:r>
            <a:r>
              <a:rPr lang="ru-RU" sz="1400" dirty="0">
                <a:latin typeface="Times New Roman" panose="02020603050405020304" pitchFamily="18" charset="0"/>
                <a:cs typeface="Times New Roman" panose="02020603050405020304" pitchFamily="18" charset="0"/>
              </a:rPr>
              <a:t>До того хорошо, что петь хочется! (Поет.) Ква-ква-</a:t>
            </a:r>
            <a:r>
              <a:rPr lang="ru-RU" sz="1400" dirty="0" err="1">
                <a:latin typeface="Times New Roman" panose="02020603050405020304" pitchFamily="18" charset="0"/>
                <a:cs typeface="Times New Roman" panose="02020603050405020304" pitchFamily="18" charset="0"/>
              </a:rPr>
              <a:t>ква</a:t>
            </a:r>
            <a:r>
              <a:rPr lang="ru-RU" sz="1400" dirty="0">
                <a:latin typeface="Times New Roman" panose="02020603050405020304" pitchFamily="18" charset="0"/>
                <a:cs typeface="Times New Roman" panose="02020603050405020304" pitchFamily="18" charset="0"/>
              </a:rPr>
              <a:t>! В песенке поется, ква-ква-</a:t>
            </a:r>
            <a:r>
              <a:rPr lang="ru-RU" sz="1400" dirty="0" err="1">
                <a:latin typeface="Times New Roman" panose="02020603050405020304" pitchFamily="18" charset="0"/>
                <a:cs typeface="Times New Roman" panose="02020603050405020304" pitchFamily="18" charset="0"/>
              </a:rPr>
              <a:t>ква</a:t>
            </a:r>
            <a:r>
              <a:rPr lang="ru-RU" sz="1400" dirty="0">
                <a:latin typeface="Times New Roman" panose="02020603050405020304" pitchFamily="18" charset="0"/>
                <a:cs typeface="Times New Roman" panose="02020603050405020304" pitchFamily="18" charset="0"/>
              </a:rPr>
              <a:t>, про милое наше болотце!</a:t>
            </a:r>
            <a:br>
              <a:rPr lang="ru-RU" sz="1400" dirty="0">
                <a:latin typeface="Times New Roman" panose="02020603050405020304" pitchFamily="18" charset="0"/>
                <a:cs typeface="Times New Roman" panose="02020603050405020304" pitchFamily="18" charset="0"/>
              </a:rPr>
            </a:br>
            <a:r>
              <a:rPr lang="ru-RU" sz="1400" b="1" dirty="0">
                <a:latin typeface="Times New Roman" panose="02020603050405020304" pitchFamily="18" charset="0"/>
                <a:cs typeface="Times New Roman" panose="02020603050405020304" pitchFamily="18" charset="0"/>
              </a:rPr>
              <a:t>Маленькая лягушка (поет</a:t>
            </a:r>
            <a:r>
              <a:rPr lang="ru-RU" sz="1400" dirty="0">
                <a:latin typeface="Times New Roman" panose="02020603050405020304" pitchFamily="18" charset="0"/>
                <a:cs typeface="Times New Roman" panose="02020603050405020304" pitchFamily="18" charset="0"/>
              </a:rPr>
              <a:t>). Ква-ква-</a:t>
            </a:r>
            <a:r>
              <a:rPr lang="ru-RU" sz="1400" dirty="0" err="1">
                <a:latin typeface="Times New Roman" panose="02020603050405020304" pitchFamily="18" charset="0"/>
                <a:cs typeface="Times New Roman" panose="02020603050405020304" pitchFamily="18" charset="0"/>
              </a:rPr>
              <a:t>ква</a:t>
            </a:r>
            <a:r>
              <a:rPr lang="ru-RU" sz="1400" dirty="0">
                <a:latin typeface="Times New Roman" panose="02020603050405020304" pitchFamily="18" charset="0"/>
                <a:cs typeface="Times New Roman" panose="02020603050405020304" pitchFamily="18" charset="0"/>
              </a:rPr>
              <a:t>! Нет в мире места краше, ква-ква-</a:t>
            </a:r>
            <a:r>
              <a:rPr lang="ru-RU" sz="1400" dirty="0" err="1">
                <a:latin typeface="Times New Roman" panose="02020603050405020304" pitchFamily="18" charset="0"/>
                <a:cs typeface="Times New Roman" panose="02020603050405020304" pitchFamily="18" charset="0"/>
              </a:rPr>
              <a:t>ква</a:t>
            </a:r>
            <a:r>
              <a:rPr lang="ru-RU" sz="1400" dirty="0">
                <a:latin typeface="Times New Roman" panose="02020603050405020304" pitchFamily="18" charset="0"/>
                <a:cs typeface="Times New Roman" panose="02020603050405020304" pitchFamily="18" charset="0"/>
              </a:rPr>
              <a:t>, чем болотце наше</a:t>
            </a:r>
            <a:r>
              <a:rPr lang="ru-RU" sz="1400" b="1" dirty="0" smtClean="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Воспитатель. </a:t>
            </a:r>
            <a:r>
              <a:rPr lang="ru-RU" sz="1400" dirty="0">
                <a:latin typeface="Times New Roman" panose="02020603050405020304" pitchFamily="18" charset="0"/>
                <a:cs typeface="Times New Roman" panose="02020603050405020304" pitchFamily="18" charset="0"/>
              </a:rPr>
              <a:t>Так вечерами пели на болоте лягушки. Однажды пришла длинная цапля. Стала она ходить по болоту и лягушек пугать.</a:t>
            </a:r>
            <a:br>
              <a:rPr lang="ru-RU" sz="1400" dirty="0">
                <a:latin typeface="Times New Roman" panose="02020603050405020304" pitchFamily="18" charset="0"/>
                <a:cs typeface="Times New Roman" panose="02020603050405020304" pitchFamily="18" charset="0"/>
              </a:rPr>
            </a:br>
            <a:r>
              <a:rPr lang="ru-RU" sz="1400" b="1" dirty="0">
                <a:latin typeface="Times New Roman" panose="02020603050405020304" pitchFamily="18" charset="0"/>
                <a:cs typeface="Times New Roman" panose="02020603050405020304" pitchFamily="18" charset="0"/>
              </a:rPr>
              <a:t>Цапл</a:t>
            </a:r>
            <a:r>
              <a:rPr lang="ru-RU" sz="1400" dirty="0">
                <a:latin typeface="Times New Roman" panose="02020603050405020304" pitchFamily="18" charset="0"/>
                <a:cs typeface="Times New Roman" panose="02020603050405020304" pitchFamily="18" charset="0"/>
              </a:rPr>
              <a:t>я. Дайте мне лягушек пожирнее, я их мигом проглочу!</a:t>
            </a:r>
            <a:br>
              <a:rPr lang="ru-RU" sz="1400" dirty="0">
                <a:latin typeface="Times New Roman" panose="02020603050405020304" pitchFamily="18" charset="0"/>
                <a:cs typeface="Times New Roman" panose="02020603050405020304" pitchFamily="18" charset="0"/>
              </a:rPr>
            </a:br>
            <a:r>
              <a:rPr lang="ru-RU" sz="1400" b="1" dirty="0">
                <a:latin typeface="Times New Roman" panose="02020603050405020304" pitchFamily="18" charset="0"/>
                <a:cs typeface="Times New Roman" panose="02020603050405020304" pitchFamily="18" charset="0"/>
              </a:rPr>
              <a:t>Ведущий. </a:t>
            </a:r>
            <a:r>
              <a:rPr lang="ru-RU" sz="1400" dirty="0">
                <a:latin typeface="Times New Roman" panose="02020603050405020304" pitchFamily="18" charset="0"/>
                <a:cs typeface="Times New Roman" panose="02020603050405020304" pitchFamily="18" charset="0"/>
              </a:rPr>
              <a:t>Пролетал мимо черный ворон. Стал он лягушкам кричать…</a:t>
            </a:r>
            <a:br>
              <a:rPr lang="ru-RU" sz="1400" dirty="0">
                <a:latin typeface="Times New Roman" panose="02020603050405020304" pitchFamily="18" charset="0"/>
                <a:cs typeface="Times New Roman" panose="02020603050405020304" pitchFamily="18" charset="0"/>
              </a:rPr>
            </a:br>
            <a:r>
              <a:rPr lang="ru-RU" sz="1400" b="1" dirty="0">
                <a:latin typeface="Times New Roman" panose="02020603050405020304" pitchFamily="18" charset="0"/>
                <a:cs typeface="Times New Roman" panose="02020603050405020304" pitchFamily="18" charset="0"/>
              </a:rPr>
              <a:t>Ворон. </a:t>
            </a:r>
            <a:r>
              <a:rPr lang="ru-RU" sz="1400" dirty="0">
                <a:latin typeface="Times New Roman" panose="02020603050405020304" pitchFamily="18" charset="0"/>
                <a:cs typeface="Times New Roman" panose="02020603050405020304" pitchFamily="18" charset="0"/>
              </a:rPr>
              <a:t>Кар-кар! Берегитесь, болтуньи-лягушки, прячьтесь поживее, не то попадетесь цапле на ужин.</a:t>
            </a:r>
            <a:br>
              <a:rPr lang="ru-RU" sz="1400" dirty="0">
                <a:latin typeface="Times New Roman" panose="02020603050405020304" pitchFamily="18" charset="0"/>
                <a:cs typeface="Times New Roman" panose="02020603050405020304" pitchFamily="18" charset="0"/>
              </a:rPr>
            </a:br>
            <a:r>
              <a:rPr lang="ru-RU" sz="1400" b="1" dirty="0">
                <a:latin typeface="Times New Roman" panose="02020603050405020304" pitchFamily="18" charset="0"/>
                <a:cs typeface="Times New Roman" panose="02020603050405020304" pitchFamily="18" charset="0"/>
              </a:rPr>
              <a:t>Ведущий</a:t>
            </a:r>
            <a:r>
              <a:rPr lang="ru-RU" sz="1400" dirty="0">
                <a:latin typeface="Times New Roman" panose="02020603050405020304" pitchFamily="18" charset="0"/>
                <a:cs typeface="Times New Roman" panose="02020603050405020304" pitchFamily="18" charset="0"/>
              </a:rPr>
              <a:t>. Прокричал так старый ворон и улетел. Бедные лягушки услыхали, что цапля ходит по болоту, спрятались за кочкой, сидят тихо. Цапля ходила-ходила, – никого не нашла. Пошла прочь. А лягушки обрадовались и снова стали петь свои лягушачьи песни</a:t>
            </a:r>
            <a:r>
              <a:rPr lang="ru-RU" sz="1400" dirty="0" smtClean="0">
                <a:latin typeface="Times New Roman" panose="02020603050405020304" pitchFamily="18" charset="0"/>
                <a:cs typeface="Times New Roman" panose="02020603050405020304" pitchFamily="18" charset="0"/>
              </a:rPr>
              <a:t>.</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Воспитатель задает детям вопросы: «Понравилась ли сказка? Кто были ее герои? О чем говорили лягушки? Кто пришел на болото? Кто помог лягушкам? Почему цапля не увидела лягушек?»</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Воспитатель может сопровождать беседу дополнительным показом </a:t>
            </a:r>
            <a:r>
              <a:rPr lang="ru-RU" sz="1400" dirty="0" smtClean="0">
                <a:latin typeface="Times New Roman" panose="02020603050405020304" pitchFamily="18" charset="0"/>
                <a:cs typeface="Times New Roman" panose="02020603050405020304" pitchFamily="18" charset="0"/>
              </a:rPr>
              <a:t>картинок. </a:t>
            </a:r>
            <a:r>
              <a:rPr lang="ru-RU" sz="1400" dirty="0">
                <a:latin typeface="Times New Roman" panose="02020603050405020304" pitchFamily="18" charset="0"/>
                <a:cs typeface="Times New Roman" panose="02020603050405020304" pitchFamily="18" charset="0"/>
              </a:rPr>
              <a:t>Усложняя задачу, педагог просит нескольких ребят найти соответствующую сюжету картинку, а других ребят – изобразить персонажа: «Покажите, каким голосом разговаривали лягушки. Изобразите старого ворона. Как ходила цапля по болоту? Как прятались лягушки? Как они обрадовались и пели песни</a:t>
            </a:r>
            <a:r>
              <a:rPr lang="ru-RU" sz="1400" dirty="0" smtClean="0">
                <a:latin typeface="Times New Roman" panose="02020603050405020304" pitchFamily="18" charset="0"/>
                <a:cs typeface="Times New Roman" panose="02020603050405020304" pitchFamily="18" charset="0"/>
              </a:rPr>
              <a:t>?»</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cs typeface="Times New Roman" panose="02020603050405020304" pitchFamily="18" charset="0"/>
              </a:rPr>
              <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cs typeface="Times New Roman" panose="02020603050405020304" pitchFamily="18" charset="0"/>
              </a:rPr>
              <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r>
            <a:br>
              <a:rPr lang="ru-RU" sz="1200" dirty="0">
                <a:latin typeface="Times New Roman" panose="02020603050405020304" pitchFamily="18" charset="0"/>
                <a:cs typeface="Times New Roman" panose="02020603050405020304" pitchFamily="18" charset="0"/>
              </a:rPr>
            </a:br>
            <a:endParaRPr 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489697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18</Words>
  <Application>Microsoft Office PowerPoint</Application>
  <PresentationFormat>Широкоэкранный</PresentationFormat>
  <Paragraphs>6</Paragraphs>
  <Slides>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Сказка «Разговор лягушек» Воспитатель. Жили-были на болоте две лягушки, две подружки. Любили они, когда моросит теплый дождик. В сырую погоду вылезут на берег пруда и сидят молча. Дождик идет мелкий, частый, лягушкам очень нравится. Их шкурка от дождя становится гладкой и скользкой. Как только дождь заканчивается, лягушки затевают разговор. Большая лягушка говорит низким голосом, маленькая лягушка отвечает высоким голоском. Большая лягушка. Ква! Чудесная погодка, соседка! Маленькая лягушка. Ква! Славная погодка, соседушка! Большая лягушка. До того хорошо, что петь хочется! (Поет.) Ква-ква-ква! В песенке поется, ква-ква-ква, про милое наше болотце! Маленькая лягушка (поет). Ква-ква-ква! Нет в мире места краше, ква-ква-ква, чем болотце наше! Воспитатель. Так вечерами пели на болоте лягушки. Однажды пришла длинная цапля. Стала она ходить по болоту и лягушек пугать. Цапля. Дайте мне лягушек пожирнее, я их мигом проглочу! Ведущий. Пролетал мимо черный ворон. Стал он лягушкам кричать… Ворон. Кар-кар! Берегитесь, болтуньи-лягушки, прячьтесь поживее, не то попадетесь цапле на ужин. Ведущий. Прокричал так старый ворон и улетел. Бедные лягушки услыхали, что цапля ходит по болоту, спрятались за кочкой, сидят тихо. Цапля ходила-ходила, – никого не нашла. Пошла прочь. А лягушки обрадовались и снова стали петь свои лягушачьи песни.  Воспитатель задает детям вопросы: «Понравилась ли сказка? Кто были ее герои? О чем говорили лягушки? Кто пришел на болото? Кто помог лягушкам? Почему цапля не увидела лягушек?» Воспитатель может сопровождать беседу дополнительным показом картинок. Усложняя задачу, педагог просит нескольких ребят найти соответствующую сюжету картинку, а других ребят – изобразить персонажа: «Покажите, каким голосом разговаривали лягушки. Изобразите старого ворона. Как ходила цапля по болоту? Как прятались лягушки? Как они обрадовались и пели песни?»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Лида</dc:creator>
  <cp:lastModifiedBy>Лида</cp:lastModifiedBy>
  <cp:revision>7</cp:revision>
  <dcterms:created xsi:type="dcterms:W3CDTF">2019-09-18T16:34:52Z</dcterms:created>
  <dcterms:modified xsi:type="dcterms:W3CDTF">2021-01-02T19:19:33Z</dcterms:modified>
</cp:coreProperties>
</file>