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  <p:sldMasterId id="2147483735" r:id="rId3"/>
    <p:sldMasterId id="2147483747" r:id="rId4"/>
    <p:sldMasterId id="2147483759" r:id="rId5"/>
    <p:sldMasterId id="2147483771" r:id="rId6"/>
    <p:sldMasterId id="2147483783" r:id="rId7"/>
    <p:sldMasterId id="2147483795" r:id="rId8"/>
  </p:sldMasterIdLst>
  <p:notesMasterIdLst>
    <p:notesMasterId r:id="rId32"/>
  </p:notesMasterIdLst>
  <p:sldIdLst>
    <p:sldId id="256" r:id="rId9"/>
    <p:sldId id="261" r:id="rId10"/>
    <p:sldId id="258" r:id="rId11"/>
    <p:sldId id="259" r:id="rId12"/>
    <p:sldId id="264" r:id="rId13"/>
    <p:sldId id="262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4C00"/>
    <a:srgbClr val="362900"/>
    <a:srgbClr val="CC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>
      <p:cViewPr varScale="1">
        <p:scale>
          <a:sx n="87" d="100"/>
          <a:sy n="87" d="100"/>
        </p:scale>
        <p:origin x="-14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681C0-58CA-4BB5-A63F-B3619FB50BBF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F57B0-6CD1-4C36-9C45-942733C7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3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17583"/>
      </p:ext>
    </p:extLst>
  </p:cSld>
  <p:clrMapOvr>
    <a:masterClrMapping/>
  </p:clrMapOvr>
  <p:transition advClick="0"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67275"/>
      </p:ext>
    </p:extLst>
  </p:cSld>
  <p:clrMapOvr>
    <a:masterClrMapping/>
  </p:clrMapOvr>
  <p:transition advClick="0" advTm="5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80625"/>
      </p:ext>
    </p:extLst>
  </p:cSld>
  <p:clrMapOvr>
    <a:masterClrMapping/>
  </p:clrMapOvr>
  <p:transition advClick="0" advTm="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70671"/>
      </p:ext>
    </p:extLst>
  </p:cSld>
  <p:clrMapOvr>
    <a:masterClrMapping/>
  </p:clrMapOvr>
  <p:transition advClick="0" advTm="5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44127"/>
      </p:ext>
    </p:extLst>
  </p:cSld>
  <p:clrMapOvr>
    <a:masterClrMapping/>
  </p:clrMapOvr>
  <p:transition advClick="0" advTm="5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58752"/>
      </p:ext>
    </p:extLst>
  </p:cSld>
  <p:clrMapOvr>
    <a:masterClrMapping/>
  </p:clrMapOvr>
  <p:transition advClick="0" advTm="5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21100"/>
      </p:ext>
    </p:extLst>
  </p:cSld>
  <p:clrMapOvr>
    <a:masterClrMapping/>
  </p:clrMapOvr>
  <p:transition advClick="0" advTm="5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03527"/>
      </p:ext>
    </p:extLst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06402"/>
      </p:ext>
    </p:extLst>
  </p:cSld>
  <p:clrMapOvr>
    <a:masterClrMapping/>
  </p:clrMapOvr>
  <p:transition advClick="0" advTm="5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89357"/>
      </p:ext>
    </p:extLst>
  </p:cSld>
  <p:clrMapOvr>
    <a:masterClrMapping/>
  </p:clrMapOvr>
  <p:transition advClick="0" advTm="5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36664"/>
      </p:ext>
    </p:extLst>
  </p:cSld>
  <p:clrMapOvr>
    <a:masterClrMapping/>
  </p:clrMapOvr>
  <p:transition advClick="0" advTm="5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85267"/>
      </p:ext>
    </p:extLst>
  </p:cSld>
  <p:clrMapOvr>
    <a:masterClrMapping/>
  </p:clrMapOvr>
  <p:transition advClick="0" advTm="5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447679"/>
      </p:ext>
    </p:extLst>
  </p:cSld>
  <p:clrMapOvr>
    <a:masterClrMapping/>
  </p:clrMapOvr>
  <p:transition advClick="0" advTm="5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043641"/>
      </p:ext>
    </p:extLst>
  </p:cSld>
  <p:clrMapOvr>
    <a:masterClrMapping/>
  </p:clrMapOvr>
  <p:transition advClick="0" advTm="5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59490"/>
      </p:ext>
    </p:extLst>
  </p:cSld>
  <p:clrMapOvr>
    <a:masterClrMapping/>
  </p:clrMapOvr>
  <p:transition advClick="0" advTm="5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6332"/>
      </p:ext>
    </p:extLst>
  </p:cSld>
  <p:clrMapOvr>
    <a:masterClrMapping/>
  </p:clrMapOvr>
  <p:transition advClick="0" advTm="5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438690"/>
      </p:ext>
    </p:extLst>
  </p:cSld>
  <p:clrMapOvr>
    <a:masterClrMapping/>
  </p:clrMapOvr>
  <p:transition advClick="0" advTm="5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261984"/>
      </p:ext>
    </p:extLst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97895"/>
      </p:ext>
    </p:extLst>
  </p:cSld>
  <p:clrMapOvr>
    <a:masterClrMapping/>
  </p:clrMapOvr>
  <p:transition advClick="0" advTm="5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67004"/>
      </p:ext>
    </p:extLst>
  </p:cSld>
  <p:clrMapOvr>
    <a:masterClrMapping/>
  </p:clrMapOvr>
  <p:transition advClick="0" advTm="5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639852"/>
      </p:ext>
    </p:extLst>
  </p:cSld>
  <p:clrMapOvr>
    <a:masterClrMapping/>
  </p:clrMapOvr>
  <p:transition advClick="0" advTm="5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22415"/>
      </p:ext>
    </p:extLst>
  </p:cSld>
  <p:clrMapOvr>
    <a:masterClrMapping/>
  </p:clrMapOvr>
  <p:transition advClick="0" advTm="5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49790"/>
      </p:ext>
    </p:extLst>
  </p:cSld>
  <p:clrMapOvr>
    <a:masterClrMapping/>
  </p:clrMapOvr>
  <p:transition advClick="0" advTm="5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60875"/>
      </p:ext>
    </p:extLst>
  </p:cSld>
  <p:clrMapOvr>
    <a:masterClrMapping/>
  </p:clrMapOvr>
  <p:transition advClick="0" advTm="5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16784"/>
      </p:ext>
    </p:extLst>
  </p:cSld>
  <p:clrMapOvr>
    <a:masterClrMapping/>
  </p:clrMapOvr>
  <p:transition advClick="0" advTm="5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3444"/>
      </p:ext>
    </p:extLst>
  </p:cSld>
  <p:clrMapOvr>
    <a:masterClrMapping/>
  </p:clrMapOvr>
  <p:transition advClick="0" advTm="5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225056"/>
      </p:ext>
    </p:extLst>
  </p:cSld>
  <p:clrMapOvr>
    <a:masterClrMapping/>
  </p:clrMapOvr>
  <p:transition advClick="0" advTm="5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893718"/>
      </p:ext>
    </p:extLst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461336"/>
      </p:ext>
    </p:extLst>
  </p:cSld>
  <p:clrMapOvr>
    <a:masterClrMapping/>
  </p:clrMapOvr>
  <p:transition advClick="0" advTm="5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235522"/>
      </p:ext>
    </p:extLst>
  </p:cSld>
  <p:clrMapOvr>
    <a:masterClrMapping/>
  </p:clrMapOvr>
  <p:transition advClick="0" advTm="5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54336"/>
      </p:ext>
    </p:extLst>
  </p:cSld>
  <p:clrMapOvr>
    <a:masterClrMapping/>
  </p:clrMapOvr>
  <p:transition advClick="0" advTm="5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769719"/>
      </p:ext>
    </p:extLst>
  </p:cSld>
  <p:clrMapOvr>
    <a:masterClrMapping/>
  </p:clrMapOvr>
  <p:transition advClick="0" advTm="5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827953"/>
      </p:ext>
    </p:extLst>
  </p:cSld>
  <p:clrMapOvr>
    <a:masterClrMapping/>
  </p:clrMapOvr>
  <p:transition advClick="0" advTm="5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967541"/>
      </p:ext>
    </p:extLst>
  </p:cSld>
  <p:clrMapOvr>
    <a:masterClrMapping/>
  </p:clrMapOvr>
  <p:transition advClick="0" advTm="5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53633"/>
      </p:ext>
    </p:extLst>
  </p:cSld>
  <p:clrMapOvr>
    <a:masterClrMapping/>
  </p:clrMapOvr>
  <p:transition advClick="0" advTm="5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16017"/>
      </p:ext>
    </p:extLst>
  </p:cSld>
  <p:clrMapOvr>
    <a:masterClrMapping/>
  </p:clrMapOvr>
  <p:transition advClick="0" advTm="5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38181"/>
      </p:ext>
    </p:extLst>
  </p:cSld>
  <p:clrMapOvr>
    <a:masterClrMapping/>
  </p:clrMapOvr>
  <p:transition advClick="0" advTm="5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84126"/>
      </p:ext>
    </p:extLst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75451"/>
      </p:ext>
    </p:extLst>
  </p:cSld>
  <p:clrMapOvr>
    <a:masterClrMapping/>
  </p:clrMapOvr>
  <p:transition advClick="0" advTm="5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93381"/>
      </p:ext>
    </p:extLst>
  </p:cSld>
  <p:clrMapOvr>
    <a:masterClrMapping/>
  </p:clrMapOvr>
  <p:transition advClick="0" advTm="5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66597"/>
      </p:ext>
    </p:extLst>
  </p:cSld>
  <p:clrMapOvr>
    <a:masterClrMapping/>
  </p:clrMapOvr>
  <p:transition advClick="0" advTm="5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49928"/>
      </p:ext>
    </p:extLst>
  </p:cSld>
  <p:clrMapOvr>
    <a:masterClrMapping/>
  </p:clrMapOvr>
  <p:transition advClick="0" advTm="5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806945"/>
      </p:ext>
    </p:extLst>
  </p:cSld>
  <p:clrMapOvr>
    <a:masterClrMapping/>
  </p:clrMapOvr>
  <p:transition advClick="0" advTm="5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16453"/>
      </p:ext>
    </p:extLst>
  </p:cSld>
  <p:clrMapOvr>
    <a:masterClrMapping/>
  </p:clrMapOvr>
  <p:transition advClick="0" advTm="5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04462"/>
      </p:ext>
    </p:extLst>
  </p:cSld>
  <p:clrMapOvr>
    <a:masterClrMapping/>
  </p:clrMapOvr>
  <p:transition advClick="0" advTm="5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37510"/>
      </p:ext>
    </p:extLst>
  </p:cSld>
  <p:clrMapOvr>
    <a:masterClrMapping/>
  </p:clrMapOvr>
  <p:transition advClick="0" advTm="5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238914"/>
      </p:ext>
    </p:extLst>
  </p:cSld>
  <p:clrMapOvr>
    <a:masterClrMapping/>
  </p:clrMapOvr>
  <p:transition advClick="0" advTm="5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94995"/>
      </p:ext>
    </p:extLst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09115"/>
      </p:ext>
    </p:extLst>
  </p:cSld>
  <p:clrMapOvr>
    <a:masterClrMapping/>
  </p:clrMapOvr>
  <p:transition advClick="0" advTm="5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51388"/>
      </p:ext>
    </p:extLst>
  </p:cSld>
  <p:clrMapOvr>
    <a:masterClrMapping/>
  </p:clrMapOvr>
  <p:transition advClick="0" advTm="5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32106"/>
      </p:ext>
    </p:extLst>
  </p:cSld>
  <p:clrMapOvr>
    <a:masterClrMapping/>
  </p:clrMapOvr>
  <p:transition advClick="0" advTm="5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74826"/>
      </p:ext>
    </p:extLst>
  </p:cSld>
  <p:clrMapOvr>
    <a:masterClrMapping/>
  </p:clrMapOvr>
  <p:transition advClick="0" advTm="5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401540"/>
      </p:ext>
    </p:extLst>
  </p:cSld>
  <p:clrMapOvr>
    <a:masterClrMapping/>
  </p:clrMapOvr>
  <p:transition advClick="0" advTm="5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21506"/>
      </p:ext>
    </p:extLst>
  </p:cSld>
  <p:clrMapOvr>
    <a:masterClrMapping/>
  </p:clrMapOvr>
  <p:transition advClick="0" advTm="5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79453"/>
      </p:ext>
    </p:extLst>
  </p:cSld>
  <p:clrMapOvr>
    <a:masterClrMapping/>
  </p:clrMapOvr>
  <p:transition advClick="0" advTm="5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©Рассохина Г.В.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http://pedsovet.su/</a:t>
            </a: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361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4788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98243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7136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5098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03.12.2020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280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03.12.2020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385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03.12.2020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611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03.12.2020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68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03.12.2020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494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03.12.2020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7360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47D4F-5662-45D4-8FD0-5FCFAD6EAC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78522868"/>
      </p:ext>
    </p:extLst>
  </p:cSld>
  <p:clrMapOvr>
    <a:masterClrMapping/>
  </p:clrMapOvr>
  <p:transition spd="slow">
    <p:blinds dir="vert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71208"/>
      </p:ext>
    </p:extLst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73705"/>
      </p:ext>
    </p:extLst>
  </p:cSld>
  <p:clrMapOvr>
    <a:masterClrMapping/>
  </p:clrMapOvr>
  <p:transition advClick="0" advTm="5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5924"/>
      </p:ext>
    </p:extLst>
  </p:cSld>
  <p:clrMapOvr>
    <a:masterClrMapping/>
  </p:clrMapOvr>
  <p:transition advClick="0" advTm="5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096721"/>
      </p:ext>
    </p:extLst>
  </p:cSld>
  <p:clrMapOvr>
    <a:masterClrMapping/>
  </p:clrMapOvr>
  <p:transition advClick="0" advTm="5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45898"/>
      </p:ext>
    </p:extLst>
  </p:cSld>
  <p:clrMapOvr>
    <a:masterClrMapping/>
  </p:clrMapOvr>
  <p:transition advClick="0" advTm="5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80284"/>
      </p:ext>
    </p:extLst>
  </p:cSld>
  <p:clrMapOvr>
    <a:masterClrMapping/>
  </p:clrMapOvr>
  <p:transition advClick="0" advTm="5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06555"/>
      </p:ext>
    </p:extLst>
  </p:cSld>
  <p:clrMapOvr>
    <a:masterClrMapping/>
  </p:clrMapOvr>
  <p:transition advClick="0" advTm="5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89227"/>
      </p:ext>
    </p:extLst>
  </p:cSld>
  <p:clrMapOvr>
    <a:masterClrMapping/>
  </p:clrMapOvr>
  <p:transition advClick="0" advTm="5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55228"/>
      </p:ext>
    </p:extLst>
  </p:cSld>
  <p:clrMapOvr>
    <a:masterClrMapping/>
  </p:clrMapOvr>
  <p:transition advClick="0" advTm="5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03109"/>
      </p:ext>
    </p:extLst>
  </p:cSld>
  <p:clrMapOvr>
    <a:masterClrMapping/>
  </p:clrMapOvr>
  <p:transition advClick="0" advTm="5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70157"/>
      </p:ext>
    </p:extLst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7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56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45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©Рассохина Г.В.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http://pedsovet.su/</a:t>
            </a: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</a:p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8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27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16.gif"/><Relationship Id="rId4" Type="http://schemas.openxmlformats.org/officeDocument/2006/relationships/image" Target="../media/image6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0015-019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1700808"/>
            <a:ext cx="540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в условиях семьи и ДОУ.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Прогулки на свежем воздухе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C:\Users\Admin\Desktop\IMG-20190311-WA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119510"/>
            <a:ext cx="3956754" cy="27384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P_20190318_1059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21" y="1268760"/>
            <a:ext cx="3168352" cy="50997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IMG-20190311-WA0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163" y="1412776"/>
            <a:ext cx="3610236" cy="2530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7705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74412" y="0"/>
            <a:ext cx="57951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Подвижные,</a:t>
            </a:r>
            <a:b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спортивные игры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C:\Users\Admin\Desktop\CAM034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94525"/>
            <a:ext cx="3240360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CAM034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383911"/>
            <a:ext cx="3058768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IMG-20190429-WA0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600400" cy="28083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dmin\Desktop\IMG-20190429-WA00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70790"/>
            <a:ext cx="3240360" cy="27872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0973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88640"/>
            <a:ext cx="70663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Бодрящая гимнастика</a:t>
            </a:r>
            <a:b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3356992"/>
            <a:ext cx="40655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Закаливание</a:t>
            </a:r>
            <a:endParaRPr lang="ru-RU" sz="4800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Users\Admin\Desktop\P_20180921_1209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24542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IMG-20190319-WA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321942" cy="233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IMG-20190322-WA0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160489"/>
            <a:ext cx="3533179" cy="260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3769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Пальчиковая гимнастика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95528" y="2492896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Дыхательная гимнастика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Гимнастика </a:t>
            </a:r>
            <a:b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для глаз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7" name="Picture 3" descr="C:\Users\Admin\Desktop\IMG-20190422-WA00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5528" y="-9566"/>
            <a:ext cx="3270200" cy="27904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IMG-20190422-WA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177" y="3861048"/>
            <a:ext cx="3402632" cy="29969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IMG-20190422-WA000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8698" y="1916832"/>
            <a:ext cx="3315270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545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1600" y="188640"/>
            <a:ext cx="79544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Технологии музыкального </a:t>
            </a:r>
            <a:br>
              <a:rPr lang="ru-RU" sz="4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воздействия, релаксация</a:t>
            </a:r>
            <a:endParaRPr lang="ru-RU" sz="4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9" name="Picture 3" descr="C:\Users\Admin\Desktop\IMG-20190311-WA00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2165261"/>
            <a:ext cx="373961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P_20190322_1116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265" y="2145967"/>
            <a:ext cx="380945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688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45811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Работа с родителями</a:t>
            </a:r>
            <a:r>
              <a:rPr lang="ru-RU" b="0" dirty="0" smtClean="0">
                <a:solidFill>
                  <a:srgbClr val="002060"/>
                </a:solidFill>
                <a:effectLst/>
              </a:rPr>
              <a:t/>
            </a:r>
            <a:br>
              <a:rPr lang="ru-RU" b="0" dirty="0" smtClean="0">
                <a:solidFill>
                  <a:srgbClr val="002060"/>
                </a:solidFill>
                <a:effectLst/>
              </a:rPr>
            </a:br>
            <a:r>
              <a:rPr lang="ru-RU" b="0" i="1" dirty="0" smtClean="0">
                <a:solidFill>
                  <a:srgbClr val="002060"/>
                </a:solidFill>
                <a:effectLst/>
              </a:rPr>
              <a:t> по укреплению и сохранению здоровья</a:t>
            </a:r>
            <a:br>
              <a:rPr lang="ru-RU" b="0" i="1" dirty="0" smtClean="0">
                <a:solidFill>
                  <a:srgbClr val="002060"/>
                </a:solidFill>
                <a:effectLst/>
              </a:rPr>
            </a:br>
            <a:r>
              <a:rPr lang="ru-RU" b="0" i="1" dirty="0" smtClean="0">
                <a:solidFill>
                  <a:srgbClr val="002060"/>
                </a:solidFill>
                <a:effectLst/>
              </a:rPr>
              <a:t>  детей дошкольного возраста</a:t>
            </a:r>
            <a:endParaRPr lang="ru-RU" b="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1268" name="Picture 4" descr="C:\Documents and Settings\Старший воспитатель\Рабочий стол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57" y="116632"/>
            <a:ext cx="3555386" cy="1765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76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5811" y="616332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Уголки для родителей</a:t>
            </a:r>
            <a:endParaRPr lang="ru-RU" sz="3200" dirty="0">
              <a:solidFill>
                <a:srgbClr val="C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6526" y="149763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Comic Sans MS" panose="030F0702030302020204" pitchFamily="66" charset="0"/>
              </a:rPr>
              <a:t>Б</a:t>
            </a:r>
            <a:r>
              <a:rPr lang="ru-RU" sz="4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еседы</a:t>
            </a:r>
            <a:endParaRPr lang="ru-RU" sz="4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C:\Users\Admin\Desktop\IMG-20190311-WA00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20"/>
          <a:stretch/>
        </p:blipFill>
        <p:spPr bwMode="auto">
          <a:xfrm>
            <a:off x="5076056" y="2780928"/>
            <a:ext cx="3856206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P_20190322_1107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89" y="1390992"/>
            <a:ext cx="3813395" cy="2398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P_20190322_1105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016" y="4005064"/>
            <a:ext cx="3842172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490533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8951" y="47667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44C00"/>
                </a:solidFill>
                <a:latin typeface="Comic Sans MS" panose="030F0702030302020204" pitchFamily="66" charset="0"/>
              </a:rPr>
              <a:t>Родительские собрания</a:t>
            </a:r>
            <a:endParaRPr lang="ru-RU" sz="3200" dirty="0">
              <a:solidFill>
                <a:srgbClr val="644C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Admin\Desktop\P_20180921_1748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96"/>
          <a:stretch/>
        </p:blipFill>
        <p:spPr bwMode="auto">
          <a:xfrm>
            <a:off x="971600" y="1628800"/>
            <a:ext cx="3168351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P_20180920_1734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600400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1556792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«Здоровая семья – здоровые дети!»</a:t>
            </a:r>
            <a:endParaRPr lang="ru-RU" sz="4800" dirty="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Admin\Desktop\IMG-20190422-WA0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07402" y="2060848"/>
            <a:ext cx="4608512" cy="37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980728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66"/>
                </a:solidFill>
                <a:latin typeface="Comic Sans MS" panose="030F0702030302020204" pitchFamily="66" charset="0"/>
              </a:rPr>
              <a:t>Стенгазета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411" y="25770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День открытых дверей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Admin\Desktop\IMG-20190425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9"/>
            <a:ext cx="3816424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C:\Users\Admin\Desktop\IMG-20190425-WA0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80730"/>
            <a:ext cx="3601120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8" name="Picture 4" descr="C:\Users\Admin\Desktop\IMG-20190425-WA0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76" y="3933056"/>
            <a:ext cx="3796383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9" name="Picture 5" descr="C:\Users\Admin\Desktop\IMG-20190425-WA0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3601120" cy="2736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7"/>
          <p:cNvSpPr>
            <a:spLocks noGrp="1"/>
          </p:cNvSpPr>
          <p:nvPr>
            <p:ph type="body" sz="half" idx="4294967295"/>
          </p:nvPr>
        </p:nvSpPr>
        <p:spPr>
          <a:xfrm>
            <a:off x="719138" y="620713"/>
            <a:ext cx="8424862" cy="1584325"/>
          </a:xfrm>
        </p:spPr>
        <p:txBody>
          <a:bodyPr>
            <a:normAutofit fontScale="4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8000" i="1" dirty="0" smtClean="0">
                <a:solidFill>
                  <a:srgbClr val="FF0000"/>
                </a:solidFill>
                <a:latin typeface="+mj-lt"/>
              </a:rPr>
              <a:t>Здоровье ребенка- превыше всего…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8000" i="1" dirty="0" smtClean="0">
                <a:solidFill>
                  <a:srgbClr val="FF0000"/>
                </a:solidFill>
                <a:latin typeface="+mj-lt"/>
              </a:rPr>
              <a:t>и наша задача сохранить его.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i="1" dirty="0" smtClean="0">
              <a:solidFill>
                <a:srgbClr val="FFC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C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800" i="1" dirty="0" smtClean="0">
                <a:solidFill>
                  <a:srgbClr val="FFC000"/>
                </a:solidFill>
              </a:rPr>
              <a:t>.</a:t>
            </a:r>
            <a:endParaRPr lang="ru-RU" sz="2800" dirty="0" smtClean="0">
              <a:solidFill>
                <a:srgbClr val="FFC000"/>
              </a:solidFill>
            </a:endParaRPr>
          </a:p>
        </p:txBody>
      </p:sp>
      <p:pic>
        <p:nvPicPr>
          <p:cNvPr id="6147" name="Picture 4" descr="C:\Users\User\Desktop\рисунки\1398341258_reben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00212"/>
            <a:ext cx="6192688" cy="453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54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2702" y="47667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День здоровья</a:t>
            </a:r>
            <a:endParaRPr lang="ru-RU" sz="4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Admin\Desktop\CIMG43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1" y="4005481"/>
            <a:ext cx="3242284" cy="25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\Desktop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84558"/>
            <a:ext cx="3456384" cy="25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DSC088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1" y="1184558"/>
            <a:ext cx="3242284" cy="267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DSC088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480" y="4005481"/>
            <a:ext cx="3599439" cy="260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C3399"/>
                </a:solidFill>
                <a:latin typeface="Comic Sans MS" panose="030F0702030302020204" pitchFamily="66" charset="0"/>
              </a:rPr>
              <a:t>Совместные утренники</a:t>
            </a:r>
            <a:endParaRPr lang="ru-RU" sz="3600" dirty="0">
              <a:solidFill>
                <a:srgbClr val="CC33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C:\Users\Admin\Desktop\IMG-20190311-WA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072" y="1412776"/>
            <a:ext cx="3064831" cy="4797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20181123_1633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2504">
            <a:off x="4867095" y="1174444"/>
            <a:ext cx="3638728" cy="2613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Admin\Desktop\DSC083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5839">
            <a:off x="3654468" y="3734626"/>
            <a:ext cx="3638728" cy="2653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G-20190422-WA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6152">
            <a:off x="540442" y="2088376"/>
            <a:ext cx="3682859" cy="30293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IMG-20190422-WA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0098">
            <a:off x="5053316" y="2192559"/>
            <a:ext cx="3617970" cy="30293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IMG-20190422-WA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1791">
            <a:off x="2871687" y="3372239"/>
            <a:ext cx="3191036" cy="30895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1161402" y="404664"/>
            <a:ext cx="7128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>
                <a:solidFill>
                  <a:srgbClr val="C00000"/>
                </a:solidFill>
                <a:latin typeface="Comic Sans MS" panose="030F0702030302020204" pitchFamily="66" charset="0"/>
              </a:rPr>
              <a:t>Оборудование своими руками от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692696"/>
            <a:ext cx="478528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</a:t>
            </a:r>
            <a:b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 </a:t>
            </a:r>
            <a:b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внимание!</a:t>
            </a:r>
            <a:endParaRPr lang="ru-RU" sz="72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7" name="Picture 3" descr="C:\Documents and Settings\User\Рабочий стол\вся фигня\119585_html_m694103a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77072"/>
            <a:ext cx="2228850" cy="3143250"/>
          </a:xfrm>
          <a:prstGeom prst="rect">
            <a:avLst/>
          </a:prstGeom>
          <a:noFill/>
        </p:spPr>
      </p:pic>
      <p:pic>
        <p:nvPicPr>
          <p:cNvPr id="16389" name="Picture 5" descr="C:\Documents and Settings\User\Рабочий стол\вся фигня\0_ab681_d9c70fb0_orig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524250"/>
            <a:ext cx="3333750" cy="3333750"/>
          </a:xfrm>
          <a:prstGeom prst="rect">
            <a:avLst/>
          </a:prstGeom>
          <a:noFill/>
        </p:spPr>
      </p:pic>
      <p:pic>
        <p:nvPicPr>
          <p:cNvPr id="16390" name="Picture 6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988840"/>
            <a:ext cx="2286000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5004240"/>
      </p:ext>
    </p:ext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288" y="24209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</a:rPr>
              <a:t/>
            </a:r>
            <a:br>
              <a:rPr lang="ru-RU" altLang="ru-RU" dirty="0" smtClean="0">
                <a:solidFill>
                  <a:srgbClr val="FF0000"/>
                </a:solidFill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>Одна из задач ФГОС ДО - 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57200" y="3284538"/>
            <a:ext cx="4762500" cy="3240087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dirty="0" smtClean="0">
                <a:solidFill>
                  <a:srgbClr val="FF0000"/>
                </a:solidFill>
                <a:latin typeface="+mj-lt"/>
              </a:rPr>
              <a:t>охрана и укрепление физического и психического здоровья детей, в том числе их эмоционального благополучия.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dirty="0" smtClean="0">
                <a:latin typeface="+mj-lt"/>
              </a:rPr>
              <a:t> ( </a:t>
            </a:r>
            <a:r>
              <a:rPr lang="ru-RU" altLang="ru-RU" i="1" dirty="0" smtClean="0">
                <a:latin typeface="+mj-lt"/>
              </a:rPr>
              <a:t>приказ Министерства образования и науки РФ от « 17» октября 2013г.№ 1155</a:t>
            </a:r>
            <a:r>
              <a:rPr lang="ru-RU" altLang="ru-RU" dirty="0" smtClean="0">
                <a:latin typeface="+mj-lt"/>
              </a:rPr>
              <a:t>)</a:t>
            </a:r>
          </a:p>
        </p:txBody>
      </p:sp>
      <p:pic>
        <p:nvPicPr>
          <p:cNvPr id="12292" name="Picture 4" descr="C:\Users\User\Desktop\рисунки\custom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76250"/>
            <a:ext cx="51816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C:\Users\User\Desktop\рисунки\_s_i-713_cover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3284538"/>
            <a:ext cx="22320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90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40466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ктуальность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196752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составной частью гармонически развитой личности является физическое совершенство, крепкое здоровье, закаленность, ловкость, сила, выносливость. Надо признать, что в современном обществе приоритетным становится интеллектуальное развитие личности. Дети в большинстве семей испытывают «двигательный дефицит». Одной из самых актуальных задач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дошкольников является разработка и использование таких методов и средств, которые способствовали бы функциональному совершенствованию детского организма, повышению его работоспособности. Первоначальные основы здоровья и здорового образа жизни ребенка закладываются именно в семье. Сознательное отношение к собственному здоровью следует формировать в первую очередь у родителей, для того, чтобы их ребенок рос здоровым. Таким образом, воспитание здорового образа жизни невозможно без непосредственного участия родителей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363418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Curves-blue-abstract-ppt-slide-1000x7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2642" y="1945003"/>
            <a:ext cx="7488832" cy="263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Установление сотрудничества детского сада и семьи в вопросах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здоровьесбережения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приобщение детей и семьи к здоровому образу жизни.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4830" y="620688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5" y="476672"/>
            <a:ext cx="7871823" cy="355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</a:t>
            </a:r>
            <a:r>
              <a:rPr lang="ru-RU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формировать знания, умения и навыки, которые необходимы для сохранения и укрепления здоровья.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воспитывать у детей привычку к аккуратности и чистоте, прививать культурно-гигиенические навыки и простейшие навыки самообслуживания.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создать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здоровьесберегающую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среду в группе.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повышать интерес к здоровому образу жизни через различные формы и методы физкультурно-оздоровительной работы.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8134" y="232011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149080"/>
            <a:ext cx="7871823" cy="1941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родителей: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дать представление родителям о значимости совместной деятельности с детьми, о соблюдении навыков гигиены, двигательной деятельности.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повышать компетентность родителей о здоровом образе жизни, о здоровом климате в семье через информационные ширмы, памятки.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38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2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124744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006600"/>
                </a:solidFill>
                <a:latin typeface="Comic Sans MS" pitchFamily="66" charset="0"/>
              </a:rPr>
              <a:t>Формы организации </a:t>
            </a:r>
          </a:p>
          <a:p>
            <a:pPr algn="ctr"/>
            <a:r>
              <a:rPr lang="ru-RU" altLang="ru-RU" sz="4800" b="1" dirty="0" err="1" smtClean="0">
                <a:solidFill>
                  <a:srgbClr val="006600"/>
                </a:solidFill>
                <a:latin typeface="Comic Sans MS" pitchFamily="66" charset="0"/>
              </a:rPr>
              <a:t>здоровьесберегающей</a:t>
            </a:r>
            <a:r>
              <a:rPr lang="ru-RU" altLang="ru-RU" sz="4800" b="1" dirty="0" smtClean="0">
                <a:solidFill>
                  <a:srgbClr val="006600"/>
                </a:solidFill>
                <a:latin typeface="Comic Sans MS" pitchFamily="66" charset="0"/>
              </a:rPr>
              <a:t> работы с детьми</a:t>
            </a:r>
            <a:endParaRPr lang="ru-RU" altLang="ru-RU" sz="4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Documents and Settings\User\Рабочий стол\вся фигня\0_b4ae1_4cf86c2e_X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897388"/>
            <a:ext cx="1960612" cy="1960612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вся фигня\61427766_myach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356992"/>
            <a:ext cx="1819275" cy="3333750"/>
          </a:xfrm>
          <a:prstGeom prst="rect">
            <a:avLst/>
          </a:prstGeom>
          <a:noFill/>
        </p:spPr>
      </p:pic>
      <p:pic>
        <p:nvPicPr>
          <p:cNvPr id="6149" name="Picture 5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4005064"/>
            <a:ext cx="2286000" cy="1143000"/>
          </a:xfrm>
          <a:prstGeom prst="rect">
            <a:avLst/>
          </a:prstGeom>
          <a:noFill/>
        </p:spPr>
      </p:pic>
      <p:pic>
        <p:nvPicPr>
          <p:cNvPr id="10" name="Picture 5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789040"/>
            <a:ext cx="2286000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9837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5949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43557" y="260648"/>
            <a:ext cx="65870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Утренняя гимнастика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2" descr="C:\Users\Admin\Desktop\IMG-20190319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574" y="1418624"/>
            <a:ext cx="3847897" cy="3738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\Desktop\P_20190318_0833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13" y="2420887"/>
            <a:ext cx="3941847" cy="3945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506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188640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Физкультурные занятия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 descr="C:\Users\Admin\Desktop\IMG-20190311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190" y="2276872"/>
            <a:ext cx="408328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P_20190318_083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1" y="2276872"/>
            <a:ext cx="4090519" cy="337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271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356</Words>
  <Application>Microsoft Office PowerPoint</Application>
  <PresentationFormat>Экран (4:3)</PresentationFormat>
  <Paragraphs>47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Презентация PowerPoint</vt:lpstr>
      <vt:lpstr>Презентация PowerPoint</vt:lpstr>
      <vt:lpstr> Одна из задач ФГОС ДО -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  по укреплению и сохранению здоровья  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51</cp:revision>
  <dcterms:created xsi:type="dcterms:W3CDTF">2019-02-06T15:10:48Z</dcterms:created>
  <dcterms:modified xsi:type="dcterms:W3CDTF">2020-12-03T12:08:36Z</dcterms:modified>
</cp:coreProperties>
</file>